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4.jpg" ContentType="image/jpg"/>
  <Override PartName="/ppt/media/image15.jpg" ContentType="image/jpg"/>
  <Override PartName="/ppt/notesSlides/notesSlide11.xml" ContentType="application/vnd.openxmlformats-officedocument.presentationml.notesSlide+xml"/>
  <Override PartName="/ppt/media/image16.jpg" ContentType="image/jpg"/>
  <Override PartName="/ppt/media/image17.jpg" ContentType="image/jpg"/>
  <Override PartName="/ppt/notesSlides/notesSlide12.xml" ContentType="application/vnd.openxmlformats-officedocument.presentationml.notesSlide+xml"/>
  <Override PartName="/ppt/media/image21.jpg" ContentType="image/jpg"/>
  <Override PartName="/ppt/media/image23.jpg" ContentType="image/jpg"/>
  <Override PartName="/ppt/media/image45.jpg" ContentType="image/jpg"/>
  <Override PartName="/ppt/notesSlides/notesSlide13.xml" ContentType="application/vnd.openxmlformats-officedocument.presentationml.notesSlide+xml"/>
  <Override PartName="/ppt/media/image47.jpg" ContentType="image/jpg"/>
  <Override PartName="/ppt/media/image48.jpg" ContentType="image/jpg"/>
  <Override PartName="/ppt/notesSlides/notesSlide14.xml" ContentType="application/vnd.openxmlformats-officedocument.presentationml.notesSlide+xml"/>
  <Override PartName="/ppt/media/image49.jpg" ContentType="image/jpg"/>
  <Override PartName="/ppt/media/image50.jpg" ContentType="image/jpg"/>
  <Override PartName="/ppt/notesSlides/notesSlide15.xml" ContentType="application/vnd.openxmlformats-officedocument.presentationml.notesSlide+xml"/>
  <Override PartName="/ppt/media/image101.jpg" ContentType="image/jpg"/>
  <Override PartName="/ppt/media/image102.jpg" ContentType="image/jpg"/>
  <Override PartName="/ppt/media/image104.jpg" ContentType="image/jpg"/>
  <Override PartName="/ppt/media/image105.jpg" ContentType="image/jpg"/>
  <Override PartName="/ppt/media/image107.jpg" ContentType="image/jpg"/>
  <Override PartName="/ppt/media/image108.jpg" ContentType="image/jpg"/>
  <Override PartName="/ppt/media/image109.jpg" ContentType="image/jpg"/>
  <Override PartName="/ppt/media/image110.jpg" ContentType="image/jpg"/>
  <Override PartName="/ppt/media/image113.jpg" ContentType="image/jpg"/>
  <Override PartName="/ppt/media/image115.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9" r:id="rId2"/>
    <p:sldId id="407" r:id="rId3"/>
    <p:sldId id="300" r:id="rId4"/>
    <p:sldId id="379" r:id="rId5"/>
    <p:sldId id="301" r:id="rId6"/>
    <p:sldId id="302" r:id="rId7"/>
    <p:sldId id="303" r:id="rId8"/>
    <p:sldId id="403" r:id="rId9"/>
    <p:sldId id="404" r:id="rId10"/>
    <p:sldId id="398" r:id="rId11"/>
    <p:sldId id="258" r:id="rId12"/>
    <p:sldId id="260" r:id="rId13"/>
    <p:sldId id="261" r:id="rId14"/>
    <p:sldId id="262" r:id="rId15"/>
    <p:sldId id="380" r:id="rId16"/>
    <p:sldId id="381" r:id="rId17"/>
    <p:sldId id="383" r:id="rId18"/>
    <p:sldId id="271" r:id="rId19"/>
    <p:sldId id="288" r:id="rId20"/>
    <p:sldId id="405" r:id="rId21"/>
    <p:sldId id="291" r:id="rId22"/>
    <p:sldId id="257" r:id="rId23"/>
    <p:sldId id="264" r:id="rId24"/>
    <p:sldId id="265" r:id="rId25"/>
    <p:sldId id="269" r:id="rId26"/>
    <p:sldId id="278" r:id="rId27"/>
    <p:sldId id="279" r:id="rId28"/>
    <p:sldId id="384" r:id="rId29"/>
    <p:sldId id="387" r:id="rId30"/>
    <p:sldId id="385" r:id="rId31"/>
    <p:sldId id="386" r:id="rId32"/>
    <p:sldId id="388" r:id="rId33"/>
    <p:sldId id="389" r:id="rId34"/>
    <p:sldId id="406" r:id="rId35"/>
    <p:sldId id="360" r:id="rId36"/>
    <p:sldId id="361" r:id="rId37"/>
    <p:sldId id="350" r:id="rId38"/>
    <p:sldId id="341" r:id="rId39"/>
    <p:sldId id="313" r:id="rId40"/>
    <p:sldId id="370" r:id="rId41"/>
    <p:sldId id="372" r:id="rId42"/>
    <p:sldId id="317" r:id="rId43"/>
    <p:sldId id="373" r:id="rId44"/>
    <p:sldId id="399" r:id="rId45"/>
    <p:sldId id="400" r:id="rId46"/>
    <p:sldId id="401" r:id="rId47"/>
    <p:sldId id="315" r:id="rId48"/>
    <p:sldId id="339" r:id="rId49"/>
    <p:sldId id="376" r:id="rId50"/>
    <p:sldId id="375" r:id="rId51"/>
    <p:sldId id="325" r:id="rId52"/>
    <p:sldId id="347" r:id="rId53"/>
    <p:sldId id="32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0EBF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93" autoAdjust="0"/>
    <p:restoredTop sz="56724" autoAdjust="0"/>
  </p:normalViewPr>
  <p:slideViewPr>
    <p:cSldViewPr snapToGrid="0">
      <p:cViewPr varScale="1">
        <p:scale>
          <a:sx n="75" d="100"/>
          <a:sy n="75" d="100"/>
        </p:scale>
        <p:origin x="2028" y="66"/>
      </p:cViewPr>
      <p:guideLst>
        <p:guide orient="horz" pos="2160"/>
        <p:guide pos="3840"/>
      </p:guideLst>
    </p:cSldViewPr>
  </p:slideViewPr>
  <p:outlineViewPr>
    <p:cViewPr>
      <p:scale>
        <a:sx n="33" d="100"/>
        <a:sy n="33" d="100"/>
      </p:scale>
      <p:origin x="0" y="-25192"/>
    </p:cViewPr>
  </p:outlineViewPr>
  <p:notesTextViewPr>
    <p:cViewPr>
      <p:scale>
        <a:sx n="3" d="2"/>
        <a:sy n="3" d="2"/>
      </p:scale>
      <p:origin x="0" y="0"/>
    </p:cViewPr>
  </p:notesTextViewPr>
  <p:sorterViewPr>
    <p:cViewPr>
      <p:scale>
        <a:sx n="100" d="100"/>
        <a:sy n="100" d="100"/>
      </p:scale>
      <p:origin x="0" y="-17040"/>
    </p:cViewPr>
  </p:sorterViewPr>
  <p:notesViewPr>
    <p:cSldViewPr snapToGrid="0">
      <p:cViewPr varScale="1">
        <p:scale>
          <a:sx n="68" d="100"/>
          <a:sy n="68" d="100"/>
        </p:scale>
        <p:origin x="2040"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73624-6445-4E65-A426-010E437C2E90}" type="datetimeFigureOut">
              <a:rPr lang="en-US" smtClean="0"/>
              <a:t>9/12/2019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C8EE5-8919-4A0F-8D9B-5756FFCF47BB}" type="slidenum">
              <a:rPr lang="en-US" smtClean="0"/>
              <a:t>‹#›</a:t>
            </a:fld>
            <a:endParaRPr lang="en-US" dirty="0"/>
          </a:p>
        </p:txBody>
      </p:sp>
    </p:spTree>
    <p:extLst>
      <p:ext uri="{BB962C8B-B14F-4D97-AF65-F5344CB8AC3E}">
        <p14:creationId xmlns:p14="http://schemas.microsoft.com/office/powerpoint/2010/main" val="73057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C8EE5-8919-4A0F-8D9B-5756FFCF47BB}" type="slidenum">
              <a:rPr lang="en-US" smtClean="0"/>
              <a:t>1</a:t>
            </a:fld>
            <a:endParaRPr lang="en-US" dirty="0"/>
          </a:p>
        </p:txBody>
      </p:sp>
    </p:spTree>
    <p:extLst>
      <p:ext uri="{BB962C8B-B14F-4D97-AF65-F5344CB8AC3E}">
        <p14:creationId xmlns:p14="http://schemas.microsoft.com/office/powerpoint/2010/main" val="989706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Neal</a:t>
            </a:r>
          </a:p>
        </p:txBody>
      </p:sp>
      <p:sp>
        <p:nvSpPr>
          <p:cNvPr id="4" name="Slide Number Placeholder 3"/>
          <p:cNvSpPr>
            <a:spLocks noGrp="1"/>
          </p:cNvSpPr>
          <p:nvPr>
            <p:ph type="sldNum" sz="quarter" idx="10"/>
          </p:nvPr>
        </p:nvSpPr>
        <p:spPr/>
        <p:txBody>
          <a:bodyPr/>
          <a:lstStyle/>
          <a:p>
            <a:fld id="{E09C8EE5-8919-4A0F-8D9B-5756FFCF47BB}" type="slidenum">
              <a:rPr lang="en-US" smtClean="0"/>
              <a:t>10</a:t>
            </a:fld>
            <a:endParaRPr lang="en-US" dirty="0"/>
          </a:p>
        </p:txBody>
      </p:sp>
    </p:spTree>
    <p:extLst>
      <p:ext uri="{BB962C8B-B14F-4D97-AF65-F5344CB8AC3E}">
        <p14:creationId xmlns:p14="http://schemas.microsoft.com/office/powerpoint/2010/main" val="35830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C8EE5-8919-4A0F-8D9B-5756FFCF47BB}" type="slidenum">
              <a:rPr lang="en-US" smtClean="0"/>
              <a:t>13</a:t>
            </a:fld>
            <a:endParaRPr lang="en-US" dirty="0"/>
          </a:p>
        </p:txBody>
      </p:sp>
    </p:spTree>
    <p:extLst>
      <p:ext uri="{BB962C8B-B14F-4D97-AF65-F5344CB8AC3E}">
        <p14:creationId xmlns:p14="http://schemas.microsoft.com/office/powerpoint/2010/main" val="157493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where Dina takes over?</a:t>
            </a:r>
          </a:p>
          <a:p>
            <a:endParaRPr lang="en-US" dirty="0"/>
          </a:p>
        </p:txBody>
      </p:sp>
      <p:sp>
        <p:nvSpPr>
          <p:cNvPr id="4" name="Slide Number Placeholder 3"/>
          <p:cNvSpPr>
            <a:spLocks noGrp="1"/>
          </p:cNvSpPr>
          <p:nvPr>
            <p:ph type="sldNum" sz="quarter" idx="5"/>
          </p:nvPr>
        </p:nvSpPr>
        <p:spPr/>
        <p:txBody>
          <a:bodyPr/>
          <a:lstStyle/>
          <a:p>
            <a:fld id="{E09C8EE5-8919-4A0F-8D9B-5756FFCF47BB}" type="slidenum">
              <a:rPr lang="en-US" smtClean="0"/>
              <a:t>14</a:t>
            </a:fld>
            <a:endParaRPr lang="en-US" dirty="0"/>
          </a:p>
        </p:txBody>
      </p:sp>
    </p:spTree>
    <p:extLst>
      <p:ext uri="{BB962C8B-B14F-4D97-AF65-F5344CB8AC3E}">
        <p14:creationId xmlns:p14="http://schemas.microsoft.com/office/powerpoint/2010/main" val="523478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C8EE5-8919-4A0F-8D9B-5756FFCF47BB}" type="slidenum">
              <a:rPr lang="en-US" smtClean="0"/>
              <a:t>19</a:t>
            </a:fld>
            <a:endParaRPr lang="en-US" dirty="0"/>
          </a:p>
        </p:txBody>
      </p:sp>
    </p:spTree>
    <p:extLst>
      <p:ext uri="{BB962C8B-B14F-4D97-AF65-F5344CB8AC3E}">
        <p14:creationId xmlns:p14="http://schemas.microsoft.com/office/powerpoint/2010/main" val="371194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 starts here?</a:t>
            </a:r>
          </a:p>
        </p:txBody>
      </p:sp>
      <p:sp>
        <p:nvSpPr>
          <p:cNvPr id="4" name="Slide Number Placeholder 3"/>
          <p:cNvSpPr>
            <a:spLocks noGrp="1"/>
          </p:cNvSpPr>
          <p:nvPr>
            <p:ph type="sldNum" sz="quarter" idx="5"/>
          </p:nvPr>
        </p:nvSpPr>
        <p:spPr/>
        <p:txBody>
          <a:bodyPr/>
          <a:lstStyle/>
          <a:p>
            <a:fld id="{E09C8EE5-8919-4A0F-8D9B-5756FFCF47BB}" type="slidenum">
              <a:rPr lang="en-US" smtClean="0"/>
              <a:t>22</a:t>
            </a:fld>
            <a:endParaRPr lang="en-US" dirty="0"/>
          </a:p>
        </p:txBody>
      </p:sp>
    </p:spTree>
    <p:extLst>
      <p:ext uri="{BB962C8B-B14F-4D97-AF65-F5344CB8AC3E}">
        <p14:creationId xmlns:p14="http://schemas.microsoft.com/office/powerpoint/2010/main" val="268027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 R.</a:t>
            </a:r>
          </a:p>
        </p:txBody>
      </p:sp>
      <p:sp>
        <p:nvSpPr>
          <p:cNvPr id="4" name="Slide Number Placeholder 3"/>
          <p:cNvSpPr>
            <a:spLocks noGrp="1"/>
          </p:cNvSpPr>
          <p:nvPr>
            <p:ph type="sldNum" sz="quarter" idx="5"/>
          </p:nvPr>
        </p:nvSpPr>
        <p:spPr/>
        <p:txBody>
          <a:bodyPr/>
          <a:lstStyle/>
          <a:p>
            <a:fld id="{E09C8EE5-8919-4A0F-8D9B-5756FFCF47BB}" type="slidenum">
              <a:rPr lang="en-US" smtClean="0"/>
              <a:t>28</a:t>
            </a:fld>
            <a:endParaRPr lang="en-US" dirty="0"/>
          </a:p>
        </p:txBody>
      </p:sp>
    </p:spTree>
    <p:extLst>
      <p:ext uri="{BB962C8B-B14F-4D97-AF65-F5344CB8AC3E}">
        <p14:creationId xmlns:p14="http://schemas.microsoft.com/office/powerpoint/2010/main" val="268375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C8EE5-8919-4A0F-8D9B-5756FFCF47BB}" type="slidenum">
              <a:rPr lang="en-US" smtClean="0"/>
              <a:t>35</a:t>
            </a:fld>
            <a:endParaRPr lang="en-US" dirty="0"/>
          </a:p>
        </p:txBody>
      </p:sp>
    </p:spTree>
    <p:extLst>
      <p:ext uri="{BB962C8B-B14F-4D97-AF65-F5344CB8AC3E}">
        <p14:creationId xmlns:p14="http://schemas.microsoft.com/office/powerpoint/2010/main" val="239880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MTAC Open Session</a:t>
            </a:r>
          </a:p>
          <a:p>
            <a:r>
              <a:rPr lang="en-US" dirty="0"/>
              <a:t>Held Tuesday before MTAC meetings</a:t>
            </a:r>
          </a:p>
          <a:p>
            <a:r>
              <a:rPr lang="en-US" dirty="0"/>
              <a:t>Everyone can attend</a:t>
            </a:r>
          </a:p>
          <a:p>
            <a:r>
              <a:rPr lang="en-US" dirty="0"/>
              <a:t>Typical Agenda</a:t>
            </a:r>
          </a:p>
        </p:txBody>
      </p:sp>
      <p:sp>
        <p:nvSpPr>
          <p:cNvPr id="4" name="Slide Number Placeholder 3"/>
          <p:cNvSpPr>
            <a:spLocks noGrp="1"/>
          </p:cNvSpPr>
          <p:nvPr>
            <p:ph type="sldNum" sz="quarter" idx="10"/>
          </p:nvPr>
        </p:nvSpPr>
        <p:spPr/>
        <p:txBody>
          <a:bodyPr/>
          <a:lstStyle/>
          <a:p>
            <a:fld id="{2E304E96-9DDF-4EE2-8355-73E1E7C0723B}" type="slidenum">
              <a:rPr lang="en-US" smtClean="0"/>
              <a:t>36</a:t>
            </a:fld>
            <a:endParaRPr lang="en-US" dirty="0"/>
          </a:p>
        </p:txBody>
      </p:sp>
    </p:spTree>
    <p:extLst>
      <p:ext uri="{BB962C8B-B14F-4D97-AF65-F5344CB8AC3E}">
        <p14:creationId xmlns:p14="http://schemas.microsoft.com/office/powerpoint/2010/main" val="3237501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C8EE5-8919-4A0F-8D9B-5756FFCF47BB}" type="slidenum">
              <a:rPr lang="en-US" smtClean="0"/>
              <a:t>37</a:t>
            </a:fld>
            <a:endParaRPr lang="en-US" dirty="0"/>
          </a:p>
        </p:txBody>
      </p:sp>
    </p:spTree>
    <p:extLst>
      <p:ext uri="{BB962C8B-B14F-4D97-AF65-F5344CB8AC3E}">
        <p14:creationId xmlns:p14="http://schemas.microsoft.com/office/powerpoint/2010/main" val="119652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postal publications are updated send messaging via Industry Alerts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How to File a Dispute protocol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for take </a:t>
            </a:r>
            <a:r>
              <a:rPr lang="en-US" dirty="0" err="1"/>
              <a:t>aways</a:t>
            </a:r>
            <a:r>
              <a:rPr lang="en-US" dirty="0"/>
              <a:t> from First Class, Marketing Mail</a:t>
            </a:r>
          </a:p>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38</a:t>
            </a:fld>
            <a:endParaRPr lang="en-US" dirty="0"/>
          </a:p>
        </p:txBody>
      </p:sp>
    </p:spTree>
    <p:extLst>
      <p:ext uri="{BB962C8B-B14F-4D97-AF65-F5344CB8AC3E}">
        <p14:creationId xmlns:p14="http://schemas.microsoft.com/office/powerpoint/2010/main" val="276589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85800"/>
            <a:ext cx="5486400" cy="3086100"/>
          </a:xfrm>
        </p:spPr>
      </p:sp>
      <p:sp>
        <p:nvSpPr>
          <p:cNvPr id="3" name="Notes Placeholder 2"/>
          <p:cNvSpPr>
            <a:spLocks noGrp="1"/>
          </p:cNvSpPr>
          <p:nvPr>
            <p:ph type="body" idx="1"/>
          </p:nvPr>
        </p:nvSpPr>
        <p:spPr/>
        <p:txBody>
          <a:bodyPr/>
          <a:lstStyle/>
          <a:p>
            <a:r>
              <a:rPr lang="en-US" dirty="0" smtClean="0"/>
              <a:t>Cathy</a:t>
            </a:r>
          </a:p>
          <a:p>
            <a:endParaRPr lang="en-US" dirty="0" smtClean="0"/>
          </a:p>
          <a:p>
            <a:r>
              <a:rPr lang="en-US" dirty="0" smtClean="0"/>
              <a:t>Before</a:t>
            </a:r>
            <a:r>
              <a:rPr lang="en-US" baseline="0" dirty="0" smtClean="0"/>
              <a:t> we get started, I would like to go over a few h</a:t>
            </a:r>
            <a:r>
              <a:rPr lang="en-US" dirty="0" smtClean="0"/>
              <a:t>ousekeeping reminders:</a:t>
            </a:r>
          </a:p>
          <a:p>
            <a:endParaRPr lang="en-US" dirty="0" smtClean="0"/>
          </a:p>
          <a:p>
            <a:pPr marL="0" lvl="0" indent="-67476">
              <a:lnSpc>
                <a:spcPct val="150000"/>
              </a:lnSpc>
              <a:spcBef>
                <a:spcPts val="0"/>
              </a:spcBef>
              <a:spcAft>
                <a:spcPts val="0"/>
              </a:spcAft>
              <a:buClrTx/>
              <a:buFontTx/>
              <a:buNone/>
            </a:pPr>
            <a:r>
              <a:rPr lang="en-US" sz="2400" dirty="0" smtClean="0">
                <a:solidFill>
                  <a:schemeClr val="tx1"/>
                </a:solidFill>
              </a:rPr>
              <a:t>This webinar is being recorded</a:t>
            </a:r>
          </a:p>
          <a:p>
            <a:pPr marL="0" lvl="0" indent="-67476">
              <a:lnSpc>
                <a:spcPct val="150000"/>
              </a:lnSpc>
              <a:spcBef>
                <a:spcPts val="0"/>
              </a:spcBef>
              <a:spcAft>
                <a:spcPts val="0"/>
              </a:spcAft>
              <a:buClrTx/>
              <a:buFontTx/>
              <a:buNone/>
            </a:pPr>
            <a:endParaRPr lang="en-US" sz="2400" dirty="0" smtClean="0">
              <a:solidFill>
                <a:schemeClr val="tx1"/>
              </a:solidFill>
            </a:endParaRPr>
          </a:p>
          <a:p>
            <a:pPr marL="0" lvl="0" indent="-67476">
              <a:lnSpc>
                <a:spcPct val="150000"/>
              </a:lnSpc>
              <a:spcBef>
                <a:spcPts val="0"/>
              </a:spcBef>
              <a:spcAft>
                <a:spcPts val="0"/>
              </a:spcAft>
              <a:buClrTx/>
              <a:buFontTx/>
              <a:buNone/>
            </a:pPr>
            <a:r>
              <a:rPr lang="en-US" sz="2400" dirty="0" smtClean="0">
                <a:solidFill>
                  <a:schemeClr val="tx1"/>
                </a:solidFill>
              </a:rPr>
              <a:t>Please place your phones on mute</a:t>
            </a:r>
          </a:p>
          <a:p>
            <a:pPr marL="0" lvl="0" indent="-67476">
              <a:lnSpc>
                <a:spcPct val="150000"/>
              </a:lnSpc>
              <a:spcBef>
                <a:spcPts val="0"/>
              </a:spcBef>
              <a:spcAft>
                <a:spcPts val="0"/>
              </a:spcAft>
              <a:buClrTx/>
              <a:buFontTx/>
              <a:buNone/>
            </a:pPr>
            <a:endParaRPr lang="en-US" sz="2400" dirty="0" smtClean="0">
              <a:solidFill>
                <a:schemeClr val="tx1"/>
              </a:solidFill>
            </a:endParaRPr>
          </a:p>
          <a:p>
            <a:pPr marL="0" lvl="0" indent="-67476">
              <a:lnSpc>
                <a:spcPct val="150000"/>
              </a:lnSpc>
              <a:spcBef>
                <a:spcPts val="0"/>
              </a:spcBef>
              <a:spcAft>
                <a:spcPts val="0"/>
              </a:spcAft>
              <a:buClrTx/>
              <a:buFontTx/>
              <a:buNone/>
            </a:pPr>
            <a:r>
              <a:rPr lang="en-US" sz="2400" dirty="0" smtClean="0">
                <a:solidFill>
                  <a:schemeClr val="tx1"/>
                </a:solidFill>
              </a:rPr>
              <a:t>Please do not place us on hold; the audience hears the hold music</a:t>
            </a:r>
          </a:p>
          <a:p>
            <a:pPr marL="0" lvl="0" indent="-67476">
              <a:lnSpc>
                <a:spcPct val="150000"/>
              </a:lnSpc>
              <a:spcBef>
                <a:spcPts val="0"/>
              </a:spcBef>
              <a:spcAft>
                <a:spcPts val="0"/>
              </a:spcAft>
              <a:buClrTx/>
              <a:buFontTx/>
              <a:buNone/>
            </a:pPr>
            <a:endParaRPr lang="en-US" sz="2400" dirty="0" smtClean="0">
              <a:solidFill>
                <a:schemeClr val="tx1"/>
              </a:solidFill>
            </a:endParaRPr>
          </a:p>
          <a:p>
            <a:pPr marL="0" lvl="0" indent="-67476">
              <a:lnSpc>
                <a:spcPct val="150000"/>
              </a:lnSpc>
              <a:spcBef>
                <a:spcPts val="0"/>
              </a:spcBef>
              <a:spcAft>
                <a:spcPts val="0"/>
              </a:spcAft>
              <a:buClrTx/>
              <a:buFontTx/>
              <a:buNone/>
            </a:pPr>
            <a:r>
              <a:rPr lang="en-US" sz="2400" dirty="0" smtClean="0">
                <a:solidFill>
                  <a:schemeClr val="tx1"/>
                </a:solidFill>
              </a:rPr>
              <a:t>Feel free to ask questions and add feedback when directed to do so by the presenter(s)</a:t>
            </a:r>
          </a:p>
          <a:p>
            <a:pPr marL="0" lvl="0" indent="-67476">
              <a:lnSpc>
                <a:spcPct val="150000"/>
              </a:lnSpc>
              <a:spcBef>
                <a:spcPts val="0"/>
              </a:spcBef>
              <a:spcAft>
                <a:spcPts val="0"/>
              </a:spcAft>
              <a:buClrTx/>
              <a:buFontTx/>
              <a:buNone/>
            </a:pPr>
            <a:endParaRPr lang="en-US" sz="2400" dirty="0" smtClean="0">
              <a:solidFill>
                <a:schemeClr val="tx1"/>
              </a:solidFill>
            </a:endParaRPr>
          </a:p>
          <a:p>
            <a:pPr marL="0" lvl="0" indent="-67476">
              <a:lnSpc>
                <a:spcPct val="150000"/>
              </a:lnSpc>
              <a:spcBef>
                <a:spcPts val="0"/>
              </a:spcBef>
              <a:spcAft>
                <a:spcPts val="0"/>
              </a:spcAft>
              <a:buClrTx/>
              <a:buFontTx/>
              <a:buNone/>
            </a:pPr>
            <a:r>
              <a:rPr lang="en-US" sz="2400" dirty="0" smtClean="0">
                <a:solidFill>
                  <a:schemeClr val="tx1"/>
                </a:solidFill>
              </a:rPr>
              <a:t>Type your questions in the chat box</a:t>
            </a:r>
          </a:p>
          <a:p>
            <a:pPr marL="0" lvl="0" indent="-67476">
              <a:lnSpc>
                <a:spcPct val="150000"/>
              </a:lnSpc>
              <a:spcBef>
                <a:spcPts val="0"/>
              </a:spcBef>
              <a:spcAft>
                <a:spcPts val="0"/>
              </a:spcAft>
              <a:buClrTx/>
              <a:buFontTx/>
              <a:buNone/>
            </a:pPr>
            <a:endParaRPr lang="en-US" sz="2400" dirty="0" smtClean="0">
              <a:solidFill>
                <a:schemeClr val="tx1"/>
              </a:solidFill>
            </a:endParaRPr>
          </a:p>
          <a:p>
            <a:pPr marL="0" lvl="0" indent="-67476">
              <a:lnSpc>
                <a:spcPct val="150000"/>
              </a:lnSpc>
              <a:spcBef>
                <a:spcPts val="0"/>
              </a:spcBef>
              <a:spcAft>
                <a:spcPts val="0"/>
              </a:spcAft>
              <a:buClrTx/>
              <a:buFontTx/>
              <a:buNone/>
            </a:pPr>
            <a:r>
              <a:rPr lang="en-US" sz="2400" dirty="0" smtClean="0">
                <a:solidFill>
                  <a:schemeClr val="tx1"/>
                </a:solidFill>
              </a:rPr>
              <a:t>A copy of the presentation will be posted on PostalPro </a:t>
            </a:r>
            <a:r>
              <a:rPr lang="en-US" sz="2400" dirty="0" smtClean="0">
                <a:solidFill>
                  <a:schemeClr val="tx1"/>
                </a:solidFill>
              </a:rPr>
              <a:t>along </a:t>
            </a:r>
            <a:r>
              <a:rPr lang="en-US" sz="2400" dirty="0" smtClean="0">
                <a:solidFill>
                  <a:schemeClr val="tx1"/>
                </a:solidFill>
              </a:rPr>
              <a:t>with the recording</a:t>
            </a:r>
          </a:p>
          <a:p>
            <a:pPr marL="0" lvl="0" indent="-67476">
              <a:lnSpc>
                <a:spcPct val="150000"/>
              </a:lnSpc>
              <a:spcBef>
                <a:spcPts val="0"/>
              </a:spcBef>
              <a:spcAft>
                <a:spcPts val="0"/>
              </a:spcAft>
              <a:buClrTx/>
              <a:buFontTx/>
              <a:buNone/>
            </a:pPr>
            <a:endParaRPr lang="en-US" sz="2400" dirty="0" smtClean="0">
              <a:solidFill>
                <a:schemeClr val="tx1"/>
              </a:solidFill>
            </a:endParaRPr>
          </a:p>
          <a:p>
            <a:pPr marL="0" lvl="0" indent="-67476">
              <a:lnSpc>
                <a:spcPct val="150000"/>
              </a:lnSpc>
              <a:spcBef>
                <a:spcPts val="0"/>
              </a:spcBef>
              <a:spcAft>
                <a:spcPts val="0"/>
              </a:spcAft>
              <a:buClrTx/>
              <a:buFontTx/>
              <a:buNone/>
            </a:pPr>
            <a:r>
              <a:rPr lang="en-US" sz="2400" dirty="0" smtClean="0">
                <a:solidFill>
                  <a:schemeClr val="tx1"/>
                </a:solidFill>
              </a:rPr>
              <a:t>And</a:t>
            </a:r>
            <a:r>
              <a:rPr lang="en-US" sz="2400" baseline="0" dirty="0" smtClean="0">
                <a:solidFill>
                  <a:schemeClr val="tx1"/>
                </a:solidFill>
              </a:rPr>
              <a:t> now I will turn it over to Cathy Rupard.</a:t>
            </a:r>
            <a:r>
              <a:rPr lang="en-US" sz="2400" dirty="0" smtClean="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2</a:t>
            </a:fld>
            <a:endParaRPr lang="en-US" dirty="0"/>
          </a:p>
        </p:txBody>
      </p:sp>
    </p:spTree>
    <p:extLst>
      <p:ext uri="{BB962C8B-B14F-4D97-AF65-F5344CB8AC3E}">
        <p14:creationId xmlns:p14="http://schemas.microsoft.com/office/powerpoint/2010/main" val="894074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C8EE5-8919-4A0F-8D9B-5756FFCF47BB}" type="slidenum">
              <a:rPr lang="en-US" smtClean="0"/>
              <a:t>39</a:t>
            </a:fld>
            <a:endParaRPr lang="en-US" dirty="0"/>
          </a:p>
        </p:txBody>
      </p:sp>
    </p:spTree>
    <p:extLst>
      <p:ext uri="{BB962C8B-B14F-4D97-AF65-F5344CB8AC3E}">
        <p14:creationId xmlns:p14="http://schemas.microsoft.com/office/powerpoint/2010/main" val="19276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40</a:t>
            </a:fld>
            <a:endParaRPr lang="en-US" dirty="0"/>
          </a:p>
        </p:txBody>
      </p:sp>
    </p:spTree>
    <p:extLst>
      <p:ext uri="{BB962C8B-B14F-4D97-AF65-F5344CB8AC3E}">
        <p14:creationId xmlns:p14="http://schemas.microsoft.com/office/powerpoint/2010/main" val="689121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Dina give examples</a:t>
            </a:r>
          </a:p>
        </p:txBody>
      </p:sp>
      <p:sp>
        <p:nvSpPr>
          <p:cNvPr id="4" name="Slide Number Placeholder 3"/>
          <p:cNvSpPr>
            <a:spLocks noGrp="1"/>
          </p:cNvSpPr>
          <p:nvPr>
            <p:ph type="sldNum" sz="quarter" idx="10"/>
          </p:nvPr>
        </p:nvSpPr>
        <p:spPr/>
        <p:txBody>
          <a:bodyPr/>
          <a:lstStyle/>
          <a:p>
            <a:fld id="{2E304E96-9DDF-4EE2-8355-73E1E7C0723B}" type="slidenum">
              <a:rPr lang="en-US" smtClean="0"/>
              <a:t>41</a:t>
            </a:fld>
            <a:endParaRPr lang="en-US" dirty="0"/>
          </a:p>
        </p:txBody>
      </p:sp>
    </p:spTree>
    <p:extLst>
      <p:ext uri="{BB962C8B-B14F-4D97-AF65-F5344CB8AC3E}">
        <p14:creationId xmlns:p14="http://schemas.microsoft.com/office/powerpoint/2010/main" val="1002377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C8EE5-8919-4A0F-8D9B-5756FFCF47BB}" type="slidenum">
              <a:rPr lang="en-US" smtClean="0"/>
              <a:t>42</a:t>
            </a:fld>
            <a:endParaRPr lang="en-US" dirty="0"/>
          </a:p>
        </p:txBody>
      </p:sp>
    </p:spTree>
    <p:extLst>
      <p:ext uri="{BB962C8B-B14F-4D97-AF65-F5344CB8AC3E}">
        <p14:creationId xmlns:p14="http://schemas.microsoft.com/office/powerpoint/2010/main" val="211585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43</a:t>
            </a:fld>
            <a:endParaRPr lang="en-US" dirty="0"/>
          </a:p>
        </p:txBody>
      </p:sp>
    </p:spTree>
    <p:extLst>
      <p:ext uri="{BB962C8B-B14F-4D97-AF65-F5344CB8AC3E}">
        <p14:creationId xmlns:p14="http://schemas.microsoft.com/office/powerpoint/2010/main" val="3728903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grab the slide needed for reasons?</a:t>
            </a:r>
          </a:p>
          <a:p>
            <a:r>
              <a:rPr lang="en-US" dirty="0"/>
              <a:t>Beacon Technology for use in Cremated Remains, PMOD and Registered Mail</a:t>
            </a:r>
          </a:p>
          <a:p>
            <a:r>
              <a:rPr lang="en-US" dirty="0"/>
              <a:t>QR Codes for packaging supplies.</a:t>
            </a:r>
          </a:p>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44</a:t>
            </a:fld>
            <a:endParaRPr lang="en-US" dirty="0"/>
          </a:p>
        </p:txBody>
      </p:sp>
    </p:spTree>
    <p:extLst>
      <p:ext uri="{BB962C8B-B14F-4D97-AF65-F5344CB8AC3E}">
        <p14:creationId xmlns:p14="http://schemas.microsoft.com/office/powerpoint/2010/main" val="349736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8EE5-8919-4A0F-8D9B-5756FFCF47BB}" type="slidenum">
              <a:rPr lang="en-US" smtClean="0"/>
              <a:t>45</a:t>
            </a:fld>
            <a:endParaRPr lang="en-US" dirty="0"/>
          </a:p>
        </p:txBody>
      </p:sp>
    </p:spTree>
    <p:extLst>
      <p:ext uri="{BB962C8B-B14F-4D97-AF65-F5344CB8AC3E}">
        <p14:creationId xmlns:p14="http://schemas.microsoft.com/office/powerpoint/2010/main" val="2434483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C8EE5-8919-4A0F-8D9B-5756FFCF47BB}" type="slidenum">
              <a:rPr lang="en-US" smtClean="0"/>
              <a:t>46</a:t>
            </a:fld>
            <a:endParaRPr lang="en-US" dirty="0"/>
          </a:p>
        </p:txBody>
      </p:sp>
    </p:spTree>
    <p:extLst>
      <p:ext uri="{BB962C8B-B14F-4D97-AF65-F5344CB8AC3E}">
        <p14:creationId xmlns:p14="http://schemas.microsoft.com/office/powerpoint/2010/main" val="3681178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C8EE5-8919-4A0F-8D9B-5756FFCF47BB}" type="slidenum">
              <a:rPr lang="en-US" smtClean="0"/>
              <a:t>47</a:t>
            </a:fld>
            <a:endParaRPr lang="en-US" dirty="0"/>
          </a:p>
        </p:txBody>
      </p:sp>
    </p:spTree>
    <p:extLst>
      <p:ext uri="{BB962C8B-B14F-4D97-AF65-F5344CB8AC3E}">
        <p14:creationId xmlns:p14="http://schemas.microsoft.com/office/powerpoint/2010/main" val="2451517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No Shipping fees for stamps only $1.50 pertains to which item?</a:t>
            </a:r>
          </a:p>
          <a:p>
            <a:endParaRPr lang="en-US" dirty="0"/>
          </a:p>
          <a:p>
            <a:r>
              <a:rPr lang="en-US" dirty="0"/>
              <a:t>Seamless Dina or Glen can you speak on this?</a:t>
            </a:r>
          </a:p>
        </p:txBody>
      </p:sp>
      <p:sp>
        <p:nvSpPr>
          <p:cNvPr id="4" name="Slide Number Placeholder 3"/>
          <p:cNvSpPr>
            <a:spLocks noGrp="1"/>
          </p:cNvSpPr>
          <p:nvPr>
            <p:ph type="sldNum" sz="quarter" idx="10"/>
          </p:nvPr>
        </p:nvSpPr>
        <p:spPr/>
        <p:txBody>
          <a:bodyPr/>
          <a:lstStyle/>
          <a:p>
            <a:fld id="{2E304E96-9DDF-4EE2-8355-73E1E7C0723B}" type="slidenum">
              <a:rPr lang="en-US" smtClean="0"/>
              <a:t>48</a:t>
            </a:fld>
            <a:endParaRPr lang="en-US" dirty="0"/>
          </a:p>
        </p:txBody>
      </p:sp>
    </p:spTree>
    <p:extLst>
      <p:ext uri="{BB962C8B-B14F-4D97-AF65-F5344CB8AC3E}">
        <p14:creationId xmlns:p14="http://schemas.microsoft.com/office/powerpoint/2010/main" val="61718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 R.</a:t>
            </a:r>
          </a:p>
        </p:txBody>
      </p:sp>
      <p:sp>
        <p:nvSpPr>
          <p:cNvPr id="4" name="Slide Number Placeholder 3"/>
          <p:cNvSpPr>
            <a:spLocks noGrp="1"/>
          </p:cNvSpPr>
          <p:nvPr>
            <p:ph type="sldNum" sz="quarter" idx="10"/>
          </p:nvPr>
        </p:nvSpPr>
        <p:spPr/>
        <p:txBody>
          <a:bodyPr/>
          <a:lstStyle/>
          <a:p>
            <a:fld id="{2E304E96-9DDF-4EE2-8355-73E1E7C0723B}" type="slidenum">
              <a:rPr lang="en-US" smtClean="0"/>
              <a:t>3</a:t>
            </a:fld>
            <a:endParaRPr lang="en-US" dirty="0"/>
          </a:p>
        </p:txBody>
      </p:sp>
    </p:spTree>
    <p:extLst>
      <p:ext uri="{BB962C8B-B14F-4D97-AF65-F5344CB8AC3E}">
        <p14:creationId xmlns:p14="http://schemas.microsoft.com/office/powerpoint/2010/main" val="838588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49</a:t>
            </a:fld>
            <a:endParaRPr lang="en-US" dirty="0"/>
          </a:p>
        </p:txBody>
      </p:sp>
    </p:spTree>
    <p:extLst>
      <p:ext uri="{BB962C8B-B14F-4D97-AF65-F5344CB8AC3E}">
        <p14:creationId xmlns:p14="http://schemas.microsoft.com/office/powerpoint/2010/main" val="682877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didn’t get this part of the presentation.  Would someone take this slide?</a:t>
            </a:r>
          </a:p>
        </p:txBody>
      </p:sp>
      <p:sp>
        <p:nvSpPr>
          <p:cNvPr id="4" name="Slide Number Placeholder 3"/>
          <p:cNvSpPr>
            <a:spLocks noGrp="1"/>
          </p:cNvSpPr>
          <p:nvPr>
            <p:ph type="sldNum" sz="quarter" idx="10"/>
          </p:nvPr>
        </p:nvSpPr>
        <p:spPr/>
        <p:txBody>
          <a:bodyPr/>
          <a:lstStyle/>
          <a:p>
            <a:fld id="{2E304E96-9DDF-4EE2-8355-73E1E7C0723B}" type="slidenum">
              <a:rPr lang="en-US" smtClean="0"/>
              <a:t>50</a:t>
            </a:fld>
            <a:endParaRPr lang="en-US" dirty="0"/>
          </a:p>
        </p:txBody>
      </p:sp>
    </p:spTree>
    <p:extLst>
      <p:ext uri="{BB962C8B-B14F-4D97-AF65-F5344CB8AC3E}">
        <p14:creationId xmlns:p14="http://schemas.microsoft.com/office/powerpoint/2010/main" val="1453257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51</a:t>
            </a:fld>
            <a:endParaRPr lang="en-US" dirty="0"/>
          </a:p>
        </p:txBody>
      </p:sp>
    </p:spTree>
    <p:extLst>
      <p:ext uri="{BB962C8B-B14F-4D97-AF65-F5344CB8AC3E}">
        <p14:creationId xmlns:p14="http://schemas.microsoft.com/office/powerpoint/2010/main" val="369611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52</a:t>
            </a:fld>
            <a:endParaRPr lang="en-US" dirty="0"/>
          </a:p>
        </p:txBody>
      </p:sp>
    </p:spTree>
    <p:extLst>
      <p:ext uri="{BB962C8B-B14F-4D97-AF65-F5344CB8AC3E}">
        <p14:creationId xmlns:p14="http://schemas.microsoft.com/office/powerpoint/2010/main" val="581039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53</a:t>
            </a:fld>
            <a:endParaRPr lang="en-US" dirty="0"/>
          </a:p>
        </p:txBody>
      </p:sp>
    </p:spTree>
    <p:extLst>
      <p:ext uri="{BB962C8B-B14F-4D97-AF65-F5344CB8AC3E}">
        <p14:creationId xmlns:p14="http://schemas.microsoft.com/office/powerpoint/2010/main" val="397185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C8EE5-8919-4A0F-8D9B-5756FFCF47BB}" type="slidenum">
              <a:rPr lang="en-US" smtClean="0"/>
              <a:t>4</a:t>
            </a:fld>
            <a:endParaRPr lang="en-US" dirty="0"/>
          </a:p>
        </p:txBody>
      </p:sp>
    </p:spTree>
    <p:extLst>
      <p:ext uri="{BB962C8B-B14F-4D97-AF65-F5344CB8AC3E}">
        <p14:creationId xmlns:p14="http://schemas.microsoft.com/office/powerpoint/2010/main" val="196185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C8EE5-8919-4A0F-8D9B-5756FFCF47BB}" type="slidenum">
              <a:rPr lang="en-US" smtClean="0"/>
              <a:t>5</a:t>
            </a:fld>
            <a:endParaRPr lang="en-US" dirty="0"/>
          </a:p>
        </p:txBody>
      </p:sp>
    </p:spTree>
    <p:extLst>
      <p:ext uri="{BB962C8B-B14F-4D97-AF65-F5344CB8AC3E}">
        <p14:creationId xmlns:p14="http://schemas.microsoft.com/office/powerpoint/2010/main" val="353146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MTAC Open Session</a:t>
            </a:r>
          </a:p>
          <a:p>
            <a:r>
              <a:rPr lang="en-US" dirty="0"/>
              <a:t>Held Tuesday before MTAC meetings</a:t>
            </a:r>
          </a:p>
          <a:p>
            <a:r>
              <a:rPr lang="en-US" dirty="0"/>
              <a:t>Everyone can attend</a:t>
            </a:r>
          </a:p>
          <a:p>
            <a:r>
              <a:rPr lang="en-US" dirty="0"/>
              <a:t>Typical Agenda</a:t>
            </a:r>
          </a:p>
          <a:p>
            <a:r>
              <a:rPr lang="en-US" dirty="0"/>
              <a:t>The August meeting the Open Session was changed to give more depth and information to the speaker’s reports.  This change resulted in more “meat” during Open Session.  </a:t>
            </a:r>
          </a:p>
        </p:txBody>
      </p:sp>
      <p:sp>
        <p:nvSpPr>
          <p:cNvPr id="4" name="Slide Number Placeholder 3"/>
          <p:cNvSpPr>
            <a:spLocks noGrp="1"/>
          </p:cNvSpPr>
          <p:nvPr>
            <p:ph type="sldNum" sz="quarter" idx="10"/>
          </p:nvPr>
        </p:nvSpPr>
        <p:spPr/>
        <p:txBody>
          <a:bodyPr/>
          <a:lstStyle/>
          <a:p>
            <a:fld id="{2E304E96-9DDF-4EE2-8355-73E1E7C0723B}" type="slidenum">
              <a:rPr lang="en-US" smtClean="0"/>
              <a:t>6</a:t>
            </a:fld>
            <a:endParaRPr lang="en-US" dirty="0"/>
          </a:p>
        </p:txBody>
      </p:sp>
    </p:spTree>
    <p:extLst>
      <p:ext uri="{BB962C8B-B14F-4D97-AF65-F5344CB8AC3E}">
        <p14:creationId xmlns:p14="http://schemas.microsoft.com/office/powerpoint/2010/main" val="408343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7</a:t>
            </a:fld>
            <a:endParaRPr lang="en-US" dirty="0"/>
          </a:p>
        </p:txBody>
      </p:sp>
    </p:spTree>
    <p:extLst>
      <p:ext uri="{BB962C8B-B14F-4D97-AF65-F5344CB8AC3E}">
        <p14:creationId xmlns:p14="http://schemas.microsoft.com/office/powerpoint/2010/main" val="235964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8</a:t>
            </a:fld>
            <a:endParaRPr lang="en-US" dirty="0"/>
          </a:p>
        </p:txBody>
      </p:sp>
    </p:spTree>
    <p:extLst>
      <p:ext uri="{BB962C8B-B14F-4D97-AF65-F5344CB8AC3E}">
        <p14:creationId xmlns:p14="http://schemas.microsoft.com/office/powerpoint/2010/main" val="290351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304E96-9DDF-4EE2-8355-73E1E7C0723B}" type="slidenum">
              <a:rPr lang="en-US" smtClean="0"/>
              <a:t>9</a:t>
            </a:fld>
            <a:endParaRPr lang="en-US" dirty="0"/>
          </a:p>
        </p:txBody>
      </p:sp>
    </p:spTree>
    <p:extLst>
      <p:ext uri="{BB962C8B-B14F-4D97-AF65-F5344CB8AC3E}">
        <p14:creationId xmlns:p14="http://schemas.microsoft.com/office/powerpoint/2010/main" val="116390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F1F158-3E6B-49E3-BE20-AB85658E4C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A2B7EC9-948D-4928-B670-C5CF23596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CC01C85-36DB-4BC7-B4C3-4FC0939DABCE}"/>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5" name="Footer Placeholder 4">
            <a:extLst>
              <a:ext uri="{FF2B5EF4-FFF2-40B4-BE49-F238E27FC236}">
                <a16:creationId xmlns="" xmlns:a16="http://schemas.microsoft.com/office/drawing/2014/main" id="{5E3E4B13-20A6-4614-8822-596DEF0832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43B4834-AB50-4BBC-BB04-05E47A279DB2}"/>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305989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7522AA-2586-47BC-9F81-4F6D0A7687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8E25B27-7830-47B2-A91D-B642BD9AB8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140206-91E0-4697-AD6A-48B398554F91}"/>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5" name="Footer Placeholder 4">
            <a:extLst>
              <a:ext uri="{FF2B5EF4-FFF2-40B4-BE49-F238E27FC236}">
                <a16:creationId xmlns="" xmlns:a16="http://schemas.microsoft.com/office/drawing/2014/main" id="{7890163B-0C81-469C-867F-60726EAB9A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9CE1C7A-8F9C-493B-B332-3C86182E83D5}"/>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316843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12F7067-D00B-420B-8546-20AE151E08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34EDC87-1A2E-4AB7-86CB-B1AFC68951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BEE9D7D-44B1-464C-AE39-4E0546857F3A}"/>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5" name="Footer Placeholder 4">
            <a:extLst>
              <a:ext uri="{FF2B5EF4-FFF2-40B4-BE49-F238E27FC236}">
                <a16:creationId xmlns="" xmlns:a16="http://schemas.microsoft.com/office/drawing/2014/main" id="{5DFEA88E-2829-4769-886D-6C92BC4C4A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234DB35-1023-43E0-9B1F-EC171E8A572A}"/>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58664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AE1F4C-12F3-47F4-914F-F797E705C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1E46140-97C7-435C-AE7B-1344F64C08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B2DDE4-4202-49FF-9164-4ADAC0E52963}"/>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5" name="Footer Placeholder 4">
            <a:extLst>
              <a:ext uri="{FF2B5EF4-FFF2-40B4-BE49-F238E27FC236}">
                <a16:creationId xmlns="" xmlns:a16="http://schemas.microsoft.com/office/drawing/2014/main" id="{F9187CFE-91DC-458F-B5F2-7A1B9C926D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DA784D9-98F6-4A3E-93CF-4C0C38E1317F}"/>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80618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362C11-8AE3-4A2D-BF53-498419EBE5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5E795D9-091C-4837-8160-B9143E846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3003249-2AB1-41BE-95E4-61D1C56F051B}"/>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5" name="Footer Placeholder 4">
            <a:extLst>
              <a:ext uri="{FF2B5EF4-FFF2-40B4-BE49-F238E27FC236}">
                <a16:creationId xmlns="" xmlns:a16="http://schemas.microsoft.com/office/drawing/2014/main" id="{E2A41111-8352-4533-8819-531A82BE6B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190942E-73A9-449B-8101-83A2CC2DC9FC}"/>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284718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4A76D3-4D42-4977-9638-55DBC3C937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C11E199-F376-474F-B099-84AFB17573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76567B6-3DEF-4BBA-89F2-CA11853F21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46F07F78-9230-4088-8E8B-5030A3A98D4D}"/>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6" name="Footer Placeholder 5">
            <a:extLst>
              <a:ext uri="{FF2B5EF4-FFF2-40B4-BE49-F238E27FC236}">
                <a16:creationId xmlns="" xmlns:a16="http://schemas.microsoft.com/office/drawing/2014/main" id="{C674D92C-B11D-4816-A462-5BBFCE2510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B5D20DEF-9E07-4A4F-9F69-DAB1DD9FDF5D}"/>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331181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625C99-20F1-4674-A17D-E53A868A3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89FC3C-F7D0-4F1E-ACD8-8863244A4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A586167-E2AE-47B8-BC42-58CACA54F9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FF6EF58-B09E-4DE5-AC6A-1304AAB84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191F226-837C-4848-886C-9FE4DBA74B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8EA1782-1633-4234-9678-5F2A381B258C}"/>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8" name="Footer Placeholder 7">
            <a:extLst>
              <a:ext uri="{FF2B5EF4-FFF2-40B4-BE49-F238E27FC236}">
                <a16:creationId xmlns="" xmlns:a16="http://schemas.microsoft.com/office/drawing/2014/main" id="{06FF1826-4322-4406-B720-DC5F05DC8B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26CCEE39-56C3-4DF7-B780-8CC0D520984C}"/>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356917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201DDE-08CA-449F-A733-5AB0A3390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60ADE28-F81E-4813-B450-06585F68FFAF}"/>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4" name="Footer Placeholder 3">
            <a:extLst>
              <a:ext uri="{FF2B5EF4-FFF2-40B4-BE49-F238E27FC236}">
                <a16:creationId xmlns="" xmlns:a16="http://schemas.microsoft.com/office/drawing/2014/main" id="{3D512FA5-BAD6-4913-BE5F-1FCB95334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60A5A028-8D1C-47A1-8C06-6EE7188FA7EF}"/>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399793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6E766C1-321F-45E4-B790-64F6663EE3E6}"/>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3" name="Footer Placeholder 2">
            <a:extLst>
              <a:ext uri="{FF2B5EF4-FFF2-40B4-BE49-F238E27FC236}">
                <a16:creationId xmlns="" xmlns:a16="http://schemas.microsoft.com/office/drawing/2014/main" id="{9AB41085-9ABD-40CC-A2B6-5F4B926D72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1AFAF128-E12C-47C1-940B-10F48428639D}"/>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277475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EF822A-BDA6-419F-9848-EDD479B507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8164F17-8440-400F-BEE0-9DB353837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AABD344-A504-44DD-BF21-C4915EDAA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55D93BA-296D-4FE3-AFC9-7999B70827FF}"/>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6" name="Footer Placeholder 5">
            <a:extLst>
              <a:ext uri="{FF2B5EF4-FFF2-40B4-BE49-F238E27FC236}">
                <a16:creationId xmlns="" xmlns:a16="http://schemas.microsoft.com/office/drawing/2014/main" id="{D6738A5B-FB18-48D6-AF12-2D9E3B183B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F3C6E6C-2898-4143-825B-0F0AC2E3BF5C}"/>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25376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A4FD2E-7469-44B1-80D6-C4B8DF643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22A4387-91E9-40E4-A0CB-12873985E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E67F67DB-55A9-4A0B-8226-44355E6EE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861D0BC-9236-44C5-9D3B-08BA7552C860}"/>
              </a:ext>
            </a:extLst>
          </p:cNvPr>
          <p:cNvSpPr>
            <a:spLocks noGrp="1"/>
          </p:cNvSpPr>
          <p:nvPr>
            <p:ph type="dt" sz="half" idx="10"/>
          </p:nvPr>
        </p:nvSpPr>
        <p:spPr/>
        <p:txBody>
          <a:bodyPr/>
          <a:lstStyle/>
          <a:p>
            <a:fld id="{6C8B0A2F-C0A7-421B-86B3-00DA3CC84479}" type="datetimeFigureOut">
              <a:rPr lang="en-US" smtClean="0"/>
              <a:t>9/12/2019</a:t>
            </a:fld>
            <a:endParaRPr lang="en-US" dirty="0"/>
          </a:p>
        </p:txBody>
      </p:sp>
      <p:sp>
        <p:nvSpPr>
          <p:cNvPr id="6" name="Footer Placeholder 5">
            <a:extLst>
              <a:ext uri="{FF2B5EF4-FFF2-40B4-BE49-F238E27FC236}">
                <a16:creationId xmlns="" xmlns:a16="http://schemas.microsoft.com/office/drawing/2014/main" id="{E059472F-8B1F-418E-B8F2-FECB04FDDB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51736813-961E-4E68-A8E6-D3353DFCBEBB}"/>
              </a:ext>
            </a:extLst>
          </p:cNvPr>
          <p:cNvSpPr>
            <a:spLocks noGrp="1"/>
          </p:cNvSpPr>
          <p:nvPr>
            <p:ph type="sldNum" sz="quarter" idx="12"/>
          </p:nvPr>
        </p:nvSpPr>
        <p:spPr/>
        <p:txBody>
          <a:bodyPr/>
          <a:lstStyle/>
          <a:p>
            <a:fld id="{F6719888-DFCF-49A7-9251-80D32329F71B}" type="slidenum">
              <a:rPr lang="en-US" smtClean="0"/>
              <a:t>‹#›</a:t>
            </a:fld>
            <a:endParaRPr lang="en-US" dirty="0"/>
          </a:p>
        </p:txBody>
      </p:sp>
    </p:spTree>
    <p:extLst>
      <p:ext uri="{BB962C8B-B14F-4D97-AF65-F5344CB8AC3E}">
        <p14:creationId xmlns:p14="http://schemas.microsoft.com/office/powerpoint/2010/main" val="419100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386CCFD-9A40-4712-B5F8-87F235B4B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479A02-91F3-45FC-BD0A-A1D46F96F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35D837-1A41-4876-9D7E-79997CB4D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B0A2F-C0A7-421B-86B3-00DA3CC84479}" type="datetimeFigureOut">
              <a:rPr lang="en-US" smtClean="0"/>
              <a:t>9/12/2019</a:t>
            </a:fld>
            <a:endParaRPr lang="en-US" dirty="0"/>
          </a:p>
        </p:txBody>
      </p:sp>
      <p:sp>
        <p:nvSpPr>
          <p:cNvPr id="5" name="Footer Placeholder 4">
            <a:extLst>
              <a:ext uri="{FF2B5EF4-FFF2-40B4-BE49-F238E27FC236}">
                <a16:creationId xmlns="" xmlns:a16="http://schemas.microsoft.com/office/drawing/2014/main" id="{36F8637D-7721-4EAB-816F-5254CBDFB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0D59FE45-87F8-4F95-B913-DB2DF23A3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19888-DFCF-49A7-9251-80D32329F71B}" type="slidenum">
              <a:rPr lang="en-US" smtClean="0"/>
              <a:t>‹#›</a:t>
            </a:fld>
            <a:endParaRPr lang="en-US" dirty="0"/>
          </a:p>
        </p:txBody>
      </p:sp>
    </p:spTree>
    <p:extLst>
      <p:ext uri="{BB962C8B-B14F-4D97-AF65-F5344CB8AC3E}">
        <p14:creationId xmlns:p14="http://schemas.microsoft.com/office/powerpoint/2010/main" val="304737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5.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jp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jp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hyperlink" Target="mailto:USPSInformedDeliveryCampaigns@usps.gov" TargetMode="External"/><Relationship Id="rId21" Type="http://schemas.openxmlformats.org/officeDocument/2006/relationships/image" Target="../media/image6.jpe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49.jp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5.png"/><Relationship Id="rId3" Type="http://schemas.openxmlformats.org/officeDocument/2006/relationships/image" Target="../media/image72.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image" Target="../media/image49.jpg"/><Relationship Id="rId16" Type="http://schemas.openxmlformats.org/officeDocument/2006/relationships/image" Target="../media/image85.png"/><Relationship Id="rId20" Type="http://schemas.openxmlformats.org/officeDocument/2006/relationships/image" Target="../media/image89.png"/><Relationship Id="rId29" Type="http://schemas.openxmlformats.org/officeDocument/2006/relationships/image" Target="../media/image98.png"/><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3.pn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7.png"/><Relationship Id="rId10" Type="http://schemas.openxmlformats.org/officeDocument/2006/relationships/image" Target="../media/image79.png"/><Relationship Id="rId19" Type="http://schemas.openxmlformats.org/officeDocument/2006/relationships/image" Target="../media/image88.png"/><Relationship Id="rId31" Type="http://schemas.openxmlformats.org/officeDocument/2006/relationships/image" Target="../media/image6.jpe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6.png"/><Relationship Id="rId30" Type="http://schemas.openxmlformats.org/officeDocument/2006/relationships/image" Target="../media/image99.png"/></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image" Target="../media/image101.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09.jpg"/><Relationship Id="rId4" Type="http://schemas.openxmlformats.org/officeDocument/2006/relationships/image" Target="../media/image108.jpg"/></Relationships>
</file>

<file path=ppt/slides/_rels/slide33.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6.jpeg"/><Relationship Id="rId2" Type="http://schemas.openxmlformats.org/officeDocument/2006/relationships/image" Target="../media/image110.jp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jpg"/><Relationship Id="rId4" Type="http://schemas.openxmlformats.org/officeDocument/2006/relationships/image" Target="../media/image1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Invoicing%20via%20PostalOn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1.jpg"/></Relationships>
</file>

<file path=ppt/slides/_rels/slide5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23.png"/><Relationship Id="rId4" Type="http://schemas.openxmlformats.org/officeDocument/2006/relationships/hyperlink" Target="http://www.google.com/url?sa=i&amp;rct=j&amp;q=&amp;esrc=s&amp;source=images&amp;cd=&amp;cad=rja&amp;uact=8&amp;ved=2ahUKEwiJsr6u05TgAhUL7YMKHfKpB_8QjRx6BAgBEAU&amp;url=http://pngimg.com/download/66653&amp;psig=AOvVaw0mJfKS_D9aph6GjrGIbPBA&amp;ust=154890832445924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7" y="1269987"/>
            <a:ext cx="4645250" cy="2768086"/>
          </a:xfrm>
        </p:spPr>
        <p:txBody>
          <a:bodyPr anchor="b">
            <a:noAutofit/>
          </a:bodyPr>
          <a:lstStyle/>
          <a:p>
            <a:pPr algn="l"/>
            <a:r>
              <a:rPr lang="en-US" sz="4000" b="1" dirty="0">
                <a:solidFill>
                  <a:schemeClr val="bg1"/>
                </a:solidFill>
              </a:rPr>
              <a:t>News You Need to Know from the Mailers Technical Advisory Committee</a:t>
            </a:r>
            <a:endParaRPr lang="en-US" sz="4000" dirty="0">
              <a:solidFill>
                <a:schemeClr val="bg1"/>
              </a:solidFill>
            </a:endParaRPr>
          </a:p>
        </p:txBody>
      </p:sp>
      <p:sp>
        <p:nvSpPr>
          <p:cNvPr id="3" name="Subtitle 2">
            <a:extLst>
              <a:ext uri="{FF2B5EF4-FFF2-40B4-BE49-F238E27FC236}">
                <a16:creationId xmlns="" xmlns:a16="http://schemas.microsoft.com/office/drawing/2014/main" id="{101A341A-ED46-0344-B491-5ED21F43D060}"/>
              </a:ext>
            </a:extLst>
          </p:cNvPr>
          <p:cNvSpPr>
            <a:spLocks noGrp="1"/>
          </p:cNvSpPr>
          <p:nvPr>
            <p:ph type="subTitle" idx="1"/>
          </p:nvPr>
        </p:nvSpPr>
        <p:spPr>
          <a:xfrm>
            <a:off x="6621417" y="4734128"/>
            <a:ext cx="4770460" cy="1147863"/>
          </a:xfrm>
        </p:spPr>
        <p:txBody>
          <a:bodyPr anchor="t">
            <a:normAutofit/>
          </a:bodyPr>
          <a:lstStyle/>
          <a:p>
            <a:pPr algn="l"/>
            <a:r>
              <a:rPr lang="en-US" sz="2000" dirty="0">
                <a:solidFill>
                  <a:schemeClr val="bg1"/>
                </a:solidFill>
              </a:rPr>
              <a:t>September 12, 2019</a:t>
            </a:r>
          </a:p>
          <a:p>
            <a:pPr algn="l"/>
            <a:r>
              <a:rPr lang="en-US" sz="2000" dirty="0">
                <a:solidFill>
                  <a:schemeClr val="bg1"/>
                </a:solidFill>
              </a:rPr>
              <a:t>Presented by: Cathy Rupard, Dina Kessler, Neal Fedderman, and Glen Swyers		          </a:t>
            </a: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139209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69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MTAC Open Session</a:t>
            </a:r>
          </a:p>
        </p:txBody>
      </p:sp>
      <p:sp>
        <p:nvSpPr>
          <p:cNvPr id="3" name="Subtitle 2">
            <a:extLst>
              <a:ext uri="{FF2B5EF4-FFF2-40B4-BE49-F238E27FC236}">
                <a16:creationId xmlns="" xmlns:a16="http://schemas.microsoft.com/office/drawing/2014/main" id="{101A341A-ED46-0344-B491-5ED21F43D060}"/>
              </a:ext>
            </a:extLst>
          </p:cNvPr>
          <p:cNvSpPr>
            <a:spLocks noGrp="1"/>
          </p:cNvSpPr>
          <p:nvPr>
            <p:ph type="subTitle" idx="1"/>
          </p:nvPr>
        </p:nvSpPr>
        <p:spPr>
          <a:xfrm>
            <a:off x="6746627" y="4750893"/>
            <a:ext cx="4645250" cy="1147863"/>
          </a:xfrm>
        </p:spPr>
        <p:txBody>
          <a:bodyPr anchor="t">
            <a:normAutofit fontScale="85000" lnSpcReduction="20000"/>
          </a:bodyPr>
          <a:lstStyle/>
          <a:p>
            <a:pPr algn="l"/>
            <a:r>
              <a:rPr lang="en-US" sz="2000" dirty="0">
                <a:solidFill>
                  <a:schemeClr val="bg1"/>
                </a:solidFill>
              </a:rPr>
              <a:t>Marketing Update</a:t>
            </a:r>
          </a:p>
          <a:p>
            <a:pPr algn="l"/>
            <a:r>
              <a:rPr lang="en-US" sz="2000" dirty="0" err="1">
                <a:solidFill>
                  <a:schemeClr val="bg1"/>
                </a:solidFill>
              </a:rPr>
              <a:t>Jakki</a:t>
            </a:r>
            <a:r>
              <a:rPr lang="en-US" sz="2000" dirty="0">
                <a:solidFill>
                  <a:schemeClr val="bg1"/>
                </a:solidFill>
              </a:rPr>
              <a:t> Krage </a:t>
            </a:r>
            <a:r>
              <a:rPr lang="en-US" sz="2000" dirty="0" err="1">
                <a:solidFill>
                  <a:schemeClr val="bg1"/>
                </a:solidFill>
              </a:rPr>
              <a:t>Strako</a:t>
            </a:r>
            <a:endParaRPr lang="en-US" sz="2000" dirty="0">
              <a:solidFill>
                <a:schemeClr val="bg1"/>
              </a:solidFill>
            </a:endParaRPr>
          </a:p>
          <a:p>
            <a:pPr algn="l"/>
            <a:r>
              <a:rPr lang="en-US" sz="2000" dirty="0">
                <a:solidFill>
                  <a:schemeClr val="bg1"/>
                </a:solidFill>
              </a:rPr>
              <a:t>Chief Customer and Marketing Officer and Executive Vice President </a:t>
            </a: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48471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05407"/>
            <a:ext cx="12192000" cy="5752591"/>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0" y="1131823"/>
            <a:ext cx="12192000" cy="5726176"/>
          </a:xfrm>
          <a:prstGeom prst="rect">
            <a:avLst/>
          </a:prstGeom>
          <a:blipFill>
            <a:blip r:embed="rId3" cstate="print"/>
            <a:stretch>
              <a:fillRect/>
            </a:stretch>
          </a:blipFill>
        </p:spPr>
        <p:txBody>
          <a:bodyPr wrap="square" lIns="0" tIns="0" rIns="0" bIns="0" rtlCol="0"/>
          <a:lstStyle/>
          <a:p>
            <a:endParaRPr sz="2400"/>
          </a:p>
        </p:txBody>
      </p:sp>
      <p:sp>
        <p:nvSpPr>
          <p:cNvPr id="5" name="object 5"/>
          <p:cNvSpPr/>
          <p:nvPr/>
        </p:nvSpPr>
        <p:spPr>
          <a:xfrm>
            <a:off x="176783" y="6356095"/>
            <a:ext cx="1629664" cy="274320"/>
          </a:xfrm>
          <a:prstGeom prst="rect">
            <a:avLst/>
          </a:prstGeom>
          <a:blipFill>
            <a:blip r:embed="rId4" cstate="print"/>
            <a:stretch>
              <a:fillRect/>
            </a:stretch>
          </a:blipFill>
        </p:spPr>
        <p:txBody>
          <a:bodyPr wrap="square" lIns="0" tIns="0" rIns="0" bIns="0" rtlCol="0"/>
          <a:lstStyle/>
          <a:p>
            <a:endParaRPr sz="2400"/>
          </a:p>
        </p:txBody>
      </p:sp>
      <p:sp>
        <p:nvSpPr>
          <p:cNvPr id="6" name="object 6"/>
          <p:cNvSpPr/>
          <p:nvPr/>
        </p:nvSpPr>
        <p:spPr>
          <a:xfrm>
            <a:off x="6012821" y="224810"/>
            <a:ext cx="4893055" cy="804671"/>
          </a:xfrm>
          <a:prstGeom prst="rect">
            <a:avLst/>
          </a:prstGeom>
          <a:blipFill>
            <a:blip r:embed="rId5" cstate="print"/>
            <a:stretch>
              <a:fillRect/>
            </a:stretch>
          </a:blipFill>
        </p:spPr>
        <p:txBody>
          <a:bodyPr wrap="square" lIns="0" tIns="0" rIns="0" bIns="0" rtlCol="0"/>
          <a:lstStyle/>
          <a:p>
            <a:endParaRPr sz="2400"/>
          </a:p>
        </p:txBody>
      </p:sp>
      <p:sp>
        <p:nvSpPr>
          <p:cNvPr id="7" name="object 7"/>
          <p:cNvSpPr txBox="1"/>
          <p:nvPr/>
        </p:nvSpPr>
        <p:spPr>
          <a:xfrm>
            <a:off x="704008" y="1732579"/>
            <a:ext cx="11037536" cy="3341085"/>
          </a:xfrm>
          <a:prstGeom prst="rect">
            <a:avLst/>
          </a:prstGeom>
        </p:spPr>
        <p:txBody>
          <a:bodyPr vert="horz" wrap="square" lIns="0" tIns="16933" rIns="0" bIns="0" rtlCol="0">
            <a:spAutoFit/>
          </a:bodyPr>
          <a:lstStyle/>
          <a:p>
            <a:pPr marL="16933">
              <a:spcBef>
                <a:spcPts val="133"/>
              </a:spcBef>
            </a:pPr>
            <a:r>
              <a:rPr sz="2400" b="1" dirty="0">
                <a:latin typeface="Arial" panose="020B0604020202020204" pitchFamily="34" charset="0"/>
                <a:cs typeface="Arial" panose="020B0604020202020204" pitchFamily="34" charset="0"/>
              </a:rPr>
              <a:t>Highlights</a:t>
            </a:r>
            <a:r>
              <a:rPr sz="2400" dirty="0">
                <a:latin typeface="Arial" panose="020B0604020202020204" pitchFamily="34" charset="0"/>
                <a:cs typeface="Arial" panose="020B0604020202020204" pitchFamily="34" charset="0"/>
              </a:rPr>
              <a:t>:</a:t>
            </a:r>
          </a:p>
          <a:p>
            <a:pPr marL="303098" marR="6773" indent="-286165">
              <a:buChar char="•"/>
              <a:tabLst>
                <a:tab pos="303098" algn="l"/>
                <a:tab pos="303946" algn="l"/>
              </a:tabLst>
            </a:pPr>
            <a:r>
              <a:rPr sz="2400" spc="-7" dirty="0">
                <a:latin typeface="Arial" panose="020B0604020202020204" pitchFamily="34" charset="0"/>
                <a:cs typeface="Arial" panose="020B0604020202020204" pitchFamily="34" charset="0"/>
              </a:rPr>
              <a:t>Nearly 100 PCC events </a:t>
            </a:r>
            <a:r>
              <a:rPr sz="2400" spc="-13" dirty="0">
                <a:latin typeface="Arial" panose="020B0604020202020204" pitchFamily="34" charset="0"/>
                <a:cs typeface="Arial" panose="020B0604020202020204" pitchFamily="34" charset="0"/>
              </a:rPr>
              <a:t>nationwide, </a:t>
            </a:r>
            <a:r>
              <a:rPr sz="2400" spc="-7" dirty="0">
                <a:latin typeface="Arial" panose="020B0604020202020204" pitchFamily="34" charset="0"/>
                <a:cs typeface="Arial" panose="020B0604020202020204" pitchFamily="34" charset="0"/>
              </a:rPr>
              <a:t>nearly 140 PCCs participating</a:t>
            </a:r>
            <a:endParaRPr sz="2400" dirty="0">
              <a:latin typeface="Arial" panose="020B0604020202020204" pitchFamily="34" charset="0"/>
              <a:cs typeface="Arial" panose="020B0604020202020204" pitchFamily="34" charset="0"/>
            </a:endParaRPr>
          </a:p>
          <a:p>
            <a:pPr marL="303098" indent="-286165">
              <a:buChar char="•"/>
              <a:tabLst>
                <a:tab pos="303098" algn="l"/>
                <a:tab pos="303946" algn="l"/>
              </a:tabLst>
            </a:pPr>
            <a:r>
              <a:rPr sz="2400" dirty="0">
                <a:latin typeface="Arial" panose="020B0604020202020204" pitchFamily="34" charset="0"/>
                <a:cs typeface="Arial" panose="020B0604020202020204" pitchFamily="34" charset="0"/>
              </a:rPr>
              <a:t>PMG </a:t>
            </a:r>
            <a:r>
              <a:rPr sz="2400" spc="-7" dirty="0">
                <a:latin typeface="Arial" panose="020B0604020202020204" pitchFamily="34" charset="0"/>
                <a:cs typeface="Arial" panose="020B0604020202020204" pitchFamily="34" charset="0"/>
              </a:rPr>
              <a:t>Thank </a:t>
            </a:r>
            <a:r>
              <a:rPr sz="2400" spc="-20" dirty="0">
                <a:latin typeface="Arial" panose="020B0604020202020204" pitchFamily="34" charset="0"/>
                <a:cs typeface="Arial" panose="020B0604020202020204" pitchFamily="34" charset="0"/>
              </a:rPr>
              <a:t>you </a:t>
            </a:r>
            <a:r>
              <a:rPr sz="2400" spc="-13" dirty="0">
                <a:latin typeface="Arial" panose="020B0604020202020204" pitchFamily="34" charset="0"/>
                <a:cs typeface="Arial" panose="020B0604020202020204" pitchFamily="34" charset="0"/>
              </a:rPr>
              <a:t>and Welcome </a:t>
            </a:r>
            <a:r>
              <a:rPr sz="2400" spc="-20" dirty="0">
                <a:latin typeface="Arial" panose="020B0604020202020204" pitchFamily="34" charset="0"/>
                <a:cs typeface="Arial" panose="020B0604020202020204" pitchFamily="34" charset="0"/>
              </a:rPr>
              <a:t>Video </a:t>
            </a:r>
            <a:r>
              <a:rPr sz="2400" dirty="0">
                <a:latin typeface="Arial" panose="020B0604020202020204" pitchFamily="34" charset="0"/>
                <a:cs typeface="Arial" panose="020B0604020202020204" pitchFamily="34" charset="0"/>
              </a:rPr>
              <a:t>to</a:t>
            </a:r>
            <a:r>
              <a:rPr sz="2400" spc="53"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USPS</a:t>
            </a:r>
            <a:r>
              <a:rPr lang="en-US" sz="2400" spc="-7"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Business</a:t>
            </a:r>
            <a:r>
              <a:rPr sz="2400"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Partners</a:t>
            </a:r>
            <a:endParaRPr sz="2400" dirty="0">
              <a:latin typeface="Arial" panose="020B0604020202020204" pitchFamily="34" charset="0"/>
              <a:cs typeface="Arial" panose="020B0604020202020204" pitchFamily="34" charset="0"/>
            </a:endParaRPr>
          </a:p>
          <a:p>
            <a:pPr marL="303098" marR="433482" indent="-286165">
              <a:buChar char="•"/>
              <a:tabLst>
                <a:tab pos="303098" algn="l"/>
                <a:tab pos="303946" algn="l"/>
              </a:tabLst>
            </a:pPr>
            <a:r>
              <a:rPr sz="2400" spc="-7" dirty="0">
                <a:latin typeface="Arial" panose="020B0604020202020204" pitchFamily="34" charset="0"/>
                <a:cs typeface="Arial" panose="020B0604020202020204" pitchFamily="34" charset="0"/>
              </a:rPr>
              <a:t>Headquarters Officers </a:t>
            </a:r>
            <a:r>
              <a:rPr sz="2400" spc="-13" dirty="0">
                <a:latin typeface="Arial" panose="020B0604020202020204" pitchFamily="34" charset="0"/>
                <a:cs typeface="Arial" panose="020B0604020202020204" pitchFamily="34" charset="0"/>
              </a:rPr>
              <a:t>and </a:t>
            </a:r>
            <a:r>
              <a:rPr sz="2400" spc="-7" dirty="0">
                <a:latin typeface="Arial" panose="020B0604020202020204" pitchFamily="34" charset="0"/>
                <a:cs typeface="Arial" panose="020B0604020202020204" pitchFamily="34" charset="0"/>
              </a:rPr>
              <a:t>Executives speaking </a:t>
            </a:r>
            <a:r>
              <a:rPr sz="2400" dirty="0">
                <a:latin typeface="Arial" panose="020B0604020202020204" pitchFamily="34" charset="0"/>
                <a:cs typeface="Arial" panose="020B0604020202020204" pitchFamily="34" charset="0"/>
              </a:rPr>
              <a:t>at  </a:t>
            </a:r>
            <a:r>
              <a:rPr sz="2400" spc="-7" dirty="0">
                <a:latin typeface="Arial" panose="020B0604020202020204" pitchFamily="34" charset="0"/>
                <a:cs typeface="Arial" panose="020B0604020202020204" pitchFamily="34" charset="0"/>
              </a:rPr>
              <a:t>PCCs coast </a:t>
            </a:r>
            <a:r>
              <a:rPr sz="2400" dirty="0">
                <a:latin typeface="Arial" panose="020B0604020202020204" pitchFamily="34" charset="0"/>
                <a:cs typeface="Arial" panose="020B0604020202020204" pitchFamily="34" charset="0"/>
              </a:rPr>
              <a:t>to</a:t>
            </a:r>
            <a:r>
              <a:rPr sz="2400" spc="13"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coast:</a:t>
            </a:r>
            <a:endParaRPr sz="2400" dirty="0">
              <a:latin typeface="Arial" panose="020B0604020202020204" pitchFamily="34" charset="0"/>
              <a:cs typeface="Arial" panose="020B0604020202020204" pitchFamily="34" charset="0"/>
            </a:endParaRPr>
          </a:p>
          <a:p>
            <a:pPr marL="817013" lvl="1" indent="-343738">
              <a:buChar char="•"/>
              <a:tabLst>
                <a:tab pos="817013" algn="l"/>
                <a:tab pos="817860" algn="l"/>
              </a:tabLst>
            </a:pPr>
            <a:r>
              <a:rPr sz="2400" dirty="0">
                <a:latin typeface="Arial" panose="020B0604020202020204" pitchFamily="34" charset="0"/>
                <a:cs typeface="Arial" panose="020B0604020202020204" pitchFamily="34" charset="0"/>
              </a:rPr>
              <a:t>Theme – </a:t>
            </a:r>
            <a:r>
              <a:rPr sz="2400" b="1" i="1" dirty="0">
                <a:latin typeface="Arial" panose="020B0604020202020204" pitchFamily="34" charset="0"/>
                <a:cs typeface="Arial" panose="020B0604020202020204" pitchFamily="34" charset="0"/>
              </a:rPr>
              <a:t>Growth </a:t>
            </a:r>
            <a:r>
              <a:rPr sz="2400" b="1" i="1" spc="-7" dirty="0">
                <a:latin typeface="Arial" panose="020B0604020202020204" pitchFamily="34" charset="0"/>
                <a:cs typeface="Arial" panose="020B0604020202020204" pitchFamily="34" charset="0"/>
              </a:rPr>
              <a:t>Driven: Fueling </a:t>
            </a:r>
            <a:r>
              <a:rPr sz="2400" b="1" i="1" spc="-27" dirty="0">
                <a:latin typeface="Arial" panose="020B0604020202020204" pitchFamily="34" charset="0"/>
                <a:cs typeface="Arial" panose="020B0604020202020204" pitchFamily="34" charset="0"/>
              </a:rPr>
              <a:t>Your</a:t>
            </a:r>
            <a:r>
              <a:rPr sz="2400" b="1" i="1" spc="-93" dirty="0">
                <a:latin typeface="Arial" panose="020B0604020202020204" pitchFamily="34" charset="0"/>
                <a:cs typeface="Arial" panose="020B0604020202020204" pitchFamily="34" charset="0"/>
              </a:rPr>
              <a:t> </a:t>
            </a:r>
            <a:r>
              <a:rPr sz="2400" b="1" i="1" spc="-7" dirty="0">
                <a:latin typeface="Arial" panose="020B0604020202020204" pitchFamily="34" charset="0"/>
                <a:cs typeface="Arial" panose="020B0604020202020204" pitchFamily="34" charset="0"/>
              </a:rPr>
              <a:t>Mailing</a:t>
            </a:r>
            <a:r>
              <a:rPr lang="en-US" sz="2400" b="1" i="1" spc="-7" dirty="0">
                <a:latin typeface="Arial" panose="020B0604020202020204" pitchFamily="34" charset="0"/>
                <a:cs typeface="Arial" panose="020B0604020202020204" pitchFamily="34" charset="0"/>
              </a:rPr>
              <a:t> and Shipping Success</a:t>
            </a:r>
            <a:endParaRPr sz="2400" dirty="0">
              <a:latin typeface="Arial" panose="020B0604020202020204" pitchFamily="34" charset="0"/>
              <a:cs typeface="Arial" panose="020B0604020202020204" pitchFamily="34" charset="0"/>
            </a:endParaRPr>
          </a:p>
          <a:p>
            <a:pPr marL="817013" lvl="1" indent="-343738">
              <a:buChar char="•"/>
              <a:tabLst>
                <a:tab pos="817013" algn="l"/>
                <a:tab pos="817860" algn="l"/>
              </a:tabLst>
            </a:pPr>
            <a:r>
              <a:rPr sz="2400" spc="-7" dirty="0">
                <a:latin typeface="Arial" panose="020B0604020202020204" pitchFamily="34" charset="0"/>
                <a:cs typeface="Arial" panose="020B0604020202020204" pitchFamily="34" charset="0"/>
              </a:rPr>
              <a:t>Mail </a:t>
            </a:r>
            <a:r>
              <a:rPr sz="2400" dirty="0">
                <a:latin typeface="Arial" panose="020B0604020202020204" pitchFamily="34" charset="0"/>
                <a:cs typeface="Arial" panose="020B0604020202020204" pitchFamily="34" charset="0"/>
              </a:rPr>
              <a:t>Moment</a:t>
            </a:r>
            <a:r>
              <a:rPr sz="2400" spc="-60"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Research</a:t>
            </a:r>
            <a:endParaRPr sz="2400" dirty="0">
              <a:latin typeface="Arial" panose="020B0604020202020204" pitchFamily="34" charset="0"/>
              <a:cs typeface="Arial" panose="020B0604020202020204" pitchFamily="34" charset="0"/>
            </a:endParaRPr>
          </a:p>
          <a:p>
            <a:pPr marL="817013" lvl="1" indent="-343738">
              <a:buChar char="•"/>
              <a:tabLst>
                <a:tab pos="817013" algn="l"/>
                <a:tab pos="817860" algn="l"/>
              </a:tabLst>
            </a:pPr>
            <a:r>
              <a:rPr sz="2400" dirty="0">
                <a:latin typeface="Arial" panose="020B0604020202020204" pitchFamily="34" charset="0"/>
                <a:cs typeface="Arial" panose="020B0604020202020204" pitchFamily="34" charset="0"/>
              </a:rPr>
              <a:t>The </a:t>
            </a:r>
            <a:r>
              <a:rPr sz="2400" spc="-7" dirty="0">
                <a:latin typeface="Arial" panose="020B0604020202020204" pitchFamily="34" charset="0"/>
                <a:cs typeface="Arial" panose="020B0604020202020204" pitchFamily="34" charset="0"/>
              </a:rPr>
              <a:t>Customer</a:t>
            </a:r>
            <a:r>
              <a:rPr sz="2400" spc="-40"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Journey</a:t>
            </a:r>
            <a:endParaRPr sz="2400" dirty="0">
              <a:latin typeface="Arial" panose="020B0604020202020204" pitchFamily="34" charset="0"/>
              <a:cs typeface="Arial" panose="020B0604020202020204" pitchFamily="34" charset="0"/>
            </a:endParaRPr>
          </a:p>
          <a:p>
            <a:pPr marL="817013" lvl="1" indent="-343738">
              <a:buChar char="•"/>
              <a:tabLst>
                <a:tab pos="817013" algn="l"/>
                <a:tab pos="817860" algn="l"/>
              </a:tabLst>
            </a:pPr>
            <a:r>
              <a:rPr sz="2400" spc="-7" dirty="0">
                <a:latin typeface="Arial" panose="020B0604020202020204" pitchFamily="34" charset="0"/>
                <a:cs typeface="Arial" panose="020B0604020202020204" pitchFamily="34" charset="0"/>
              </a:rPr>
              <a:t>New Mail</a:t>
            </a:r>
            <a:r>
              <a:rPr sz="2400" spc="13"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Innovations</a:t>
            </a:r>
            <a:endParaRPr sz="2400" dirty="0">
              <a:latin typeface="Arial" panose="020B0604020202020204" pitchFamily="34" charset="0"/>
              <a:cs typeface="Arial" panose="020B0604020202020204" pitchFamily="34" charset="0"/>
            </a:endParaRPr>
          </a:p>
          <a:p>
            <a:pPr marL="817013" lvl="1" indent="-343738">
              <a:buChar char="•"/>
              <a:tabLst>
                <a:tab pos="817013" algn="l"/>
                <a:tab pos="817860" algn="l"/>
              </a:tabLst>
            </a:pPr>
            <a:r>
              <a:rPr sz="2400" spc="-7" dirty="0">
                <a:latin typeface="Arial" panose="020B0604020202020204" pitchFamily="34" charset="0"/>
                <a:cs typeface="Arial" panose="020B0604020202020204" pitchFamily="34" charset="0"/>
              </a:rPr>
              <a:t>Package Business</a:t>
            </a:r>
            <a:endParaRPr sz="2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 xmlns:a16="http://schemas.microsoft.com/office/drawing/2014/main" id="{18A9DBEB-85BA-4A8B-8E3D-C888FFBDA5C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05980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05407"/>
            <a:ext cx="12192000" cy="5752591"/>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0" y="1131823"/>
            <a:ext cx="12192000" cy="5726176"/>
          </a:xfrm>
          <a:prstGeom prst="rect">
            <a:avLst/>
          </a:prstGeom>
          <a:blipFill>
            <a:blip r:embed="rId3" cstate="print"/>
            <a:stretch>
              <a:fillRect/>
            </a:stretch>
          </a:blipFill>
        </p:spPr>
        <p:txBody>
          <a:bodyPr wrap="square" lIns="0" tIns="0" rIns="0" bIns="0" rtlCol="0"/>
          <a:lstStyle/>
          <a:p>
            <a:endParaRPr sz="2400"/>
          </a:p>
        </p:txBody>
      </p:sp>
      <p:sp>
        <p:nvSpPr>
          <p:cNvPr id="5" name="object 5"/>
          <p:cNvSpPr/>
          <p:nvPr/>
        </p:nvSpPr>
        <p:spPr>
          <a:xfrm>
            <a:off x="176783" y="6356095"/>
            <a:ext cx="1629664" cy="274320"/>
          </a:xfrm>
          <a:prstGeom prst="rect">
            <a:avLst/>
          </a:prstGeom>
          <a:blipFill>
            <a:blip r:embed="rId4" cstate="print"/>
            <a:stretch>
              <a:fillRect/>
            </a:stretch>
          </a:blipFill>
        </p:spPr>
        <p:txBody>
          <a:bodyPr wrap="square" lIns="0" tIns="0" rIns="0" bIns="0" rtlCol="0"/>
          <a:lstStyle/>
          <a:p>
            <a:endParaRPr sz="2400"/>
          </a:p>
        </p:txBody>
      </p:sp>
      <p:sp>
        <p:nvSpPr>
          <p:cNvPr id="7" name="object 7"/>
          <p:cNvSpPr txBox="1"/>
          <p:nvPr/>
        </p:nvSpPr>
        <p:spPr>
          <a:xfrm>
            <a:off x="4486147" y="325560"/>
            <a:ext cx="7227147" cy="428387"/>
          </a:xfrm>
          <a:prstGeom prst="rect">
            <a:avLst/>
          </a:prstGeom>
        </p:spPr>
        <p:txBody>
          <a:bodyPr vert="horz" wrap="square" lIns="0" tIns="17780" rIns="0" bIns="0" rtlCol="0">
            <a:spAutoFit/>
          </a:bodyPr>
          <a:lstStyle/>
          <a:p>
            <a:pPr marL="16933">
              <a:spcBef>
                <a:spcPts val="140"/>
              </a:spcBef>
            </a:pPr>
            <a:r>
              <a:rPr sz="2667" b="1" spc="107" dirty="0">
                <a:solidFill>
                  <a:srgbClr val="084685"/>
                </a:solidFill>
                <a:latin typeface="Arial"/>
                <a:cs typeface="Arial"/>
              </a:rPr>
              <a:t>INFORMED </a:t>
            </a:r>
            <a:r>
              <a:rPr sz="2667" b="1" spc="7" dirty="0">
                <a:solidFill>
                  <a:srgbClr val="084685"/>
                </a:solidFill>
                <a:latin typeface="Arial"/>
                <a:cs typeface="Arial"/>
              </a:rPr>
              <a:t>DELIVERY </a:t>
            </a:r>
            <a:r>
              <a:rPr sz="2667" b="1" spc="-152" dirty="0">
                <a:solidFill>
                  <a:srgbClr val="084685"/>
                </a:solidFill>
                <a:latin typeface="Arial"/>
                <a:cs typeface="Arial"/>
              </a:rPr>
              <a:t>– </a:t>
            </a:r>
            <a:r>
              <a:rPr sz="2667" b="1" spc="20" dirty="0">
                <a:solidFill>
                  <a:srgbClr val="084685"/>
                </a:solidFill>
                <a:latin typeface="Arial"/>
                <a:cs typeface="Arial"/>
              </a:rPr>
              <a:t>BY </a:t>
            </a:r>
            <a:r>
              <a:rPr sz="2667" b="1" spc="160" dirty="0">
                <a:solidFill>
                  <a:srgbClr val="084685"/>
                </a:solidFill>
                <a:latin typeface="Arial"/>
                <a:cs typeface="Arial"/>
              </a:rPr>
              <a:t>THE</a:t>
            </a:r>
            <a:r>
              <a:rPr sz="2667" b="1" spc="-353" dirty="0">
                <a:solidFill>
                  <a:srgbClr val="084685"/>
                </a:solidFill>
                <a:latin typeface="Arial"/>
                <a:cs typeface="Arial"/>
              </a:rPr>
              <a:t> </a:t>
            </a:r>
            <a:r>
              <a:rPr sz="2667" b="1" spc="40" dirty="0">
                <a:solidFill>
                  <a:srgbClr val="084685"/>
                </a:solidFill>
                <a:latin typeface="Arial"/>
                <a:cs typeface="Arial"/>
              </a:rPr>
              <a:t>NUMBERS</a:t>
            </a:r>
            <a:endParaRPr sz="2667" dirty="0">
              <a:latin typeface="Arial"/>
              <a:cs typeface="Arial"/>
            </a:endParaRPr>
          </a:p>
        </p:txBody>
      </p:sp>
      <p:sp>
        <p:nvSpPr>
          <p:cNvPr id="9" name="object 9"/>
          <p:cNvSpPr txBox="1"/>
          <p:nvPr/>
        </p:nvSpPr>
        <p:spPr>
          <a:xfrm>
            <a:off x="304801" y="2615185"/>
            <a:ext cx="3915833" cy="1055055"/>
          </a:xfrm>
          <a:prstGeom prst="rect">
            <a:avLst/>
          </a:prstGeom>
          <a:solidFill>
            <a:srgbClr val="F1F1F1"/>
          </a:solidFill>
        </p:spPr>
        <p:txBody>
          <a:bodyPr vert="horz" wrap="square" lIns="0" tIns="3387" rIns="0" bIns="0" rtlCol="0">
            <a:spAutoFit/>
          </a:bodyPr>
          <a:lstStyle/>
          <a:p>
            <a:pPr marL="847" algn="ctr">
              <a:spcBef>
                <a:spcPts val="27"/>
              </a:spcBef>
            </a:pPr>
            <a:r>
              <a:rPr sz="4800" b="1" spc="-140" dirty="0">
                <a:solidFill>
                  <a:srgbClr val="001F5F"/>
                </a:solidFill>
                <a:latin typeface="Arial"/>
                <a:cs typeface="Arial"/>
              </a:rPr>
              <a:t>18.62M</a:t>
            </a:r>
            <a:endParaRPr sz="4800">
              <a:latin typeface="Arial"/>
              <a:cs typeface="Arial"/>
            </a:endParaRPr>
          </a:p>
          <a:p>
            <a:pPr algn="ctr">
              <a:spcBef>
                <a:spcPts val="187"/>
              </a:spcBef>
            </a:pPr>
            <a:r>
              <a:rPr sz="1867" spc="-107" dirty="0">
                <a:latin typeface="Arial"/>
                <a:cs typeface="Arial"/>
              </a:rPr>
              <a:t>Registered</a:t>
            </a:r>
            <a:r>
              <a:rPr sz="1867" spc="-173" dirty="0">
                <a:latin typeface="Arial"/>
                <a:cs typeface="Arial"/>
              </a:rPr>
              <a:t> </a:t>
            </a:r>
            <a:r>
              <a:rPr sz="1867" spc="-133" dirty="0">
                <a:latin typeface="Arial"/>
                <a:cs typeface="Arial"/>
              </a:rPr>
              <a:t>Users</a:t>
            </a:r>
            <a:endParaRPr sz="1867">
              <a:latin typeface="Arial"/>
              <a:cs typeface="Arial"/>
            </a:endParaRPr>
          </a:p>
        </p:txBody>
      </p:sp>
      <p:sp>
        <p:nvSpPr>
          <p:cNvPr id="10" name="object 10"/>
          <p:cNvSpPr txBox="1"/>
          <p:nvPr/>
        </p:nvSpPr>
        <p:spPr>
          <a:xfrm>
            <a:off x="304801" y="3864865"/>
            <a:ext cx="3915833" cy="1055055"/>
          </a:xfrm>
          <a:prstGeom prst="rect">
            <a:avLst/>
          </a:prstGeom>
          <a:solidFill>
            <a:srgbClr val="F1F1F1"/>
          </a:solidFill>
        </p:spPr>
        <p:txBody>
          <a:bodyPr vert="horz" wrap="square" lIns="0" tIns="3387" rIns="0" bIns="0" rtlCol="0">
            <a:spAutoFit/>
          </a:bodyPr>
          <a:lstStyle/>
          <a:p>
            <a:pPr marL="847" algn="ctr">
              <a:spcBef>
                <a:spcPts val="27"/>
              </a:spcBef>
            </a:pPr>
            <a:r>
              <a:rPr sz="4800" b="1" spc="-120" dirty="0">
                <a:solidFill>
                  <a:srgbClr val="001F5F"/>
                </a:solidFill>
                <a:latin typeface="Arial"/>
                <a:cs typeface="Arial"/>
              </a:rPr>
              <a:t>13.6M</a:t>
            </a:r>
            <a:endParaRPr sz="4800">
              <a:latin typeface="Arial"/>
              <a:cs typeface="Arial"/>
            </a:endParaRPr>
          </a:p>
          <a:p>
            <a:pPr algn="ctr">
              <a:spcBef>
                <a:spcPts val="180"/>
              </a:spcBef>
            </a:pPr>
            <a:r>
              <a:rPr sz="1867" spc="-87" dirty="0">
                <a:latin typeface="Arial"/>
                <a:cs typeface="Arial"/>
              </a:rPr>
              <a:t>Email-enabled</a:t>
            </a:r>
            <a:r>
              <a:rPr sz="1867" spc="-187" dirty="0">
                <a:latin typeface="Arial"/>
                <a:cs typeface="Arial"/>
              </a:rPr>
              <a:t> </a:t>
            </a:r>
            <a:r>
              <a:rPr sz="1867" spc="-133" dirty="0">
                <a:latin typeface="Arial"/>
                <a:cs typeface="Arial"/>
              </a:rPr>
              <a:t>Users</a:t>
            </a:r>
            <a:endParaRPr sz="1867">
              <a:latin typeface="Arial"/>
              <a:cs typeface="Arial"/>
            </a:endParaRPr>
          </a:p>
        </p:txBody>
      </p:sp>
      <p:sp>
        <p:nvSpPr>
          <p:cNvPr id="11" name="object 11"/>
          <p:cNvSpPr txBox="1"/>
          <p:nvPr/>
        </p:nvSpPr>
        <p:spPr>
          <a:xfrm>
            <a:off x="304801" y="5114545"/>
            <a:ext cx="3915833" cy="1055055"/>
          </a:xfrm>
          <a:prstGeom prst="rect">
            <a:avLst/>
          </a:prstGeom>
          <a:solidFill>
            <a:srgbClr val="F1F1F1"/>
          </a:solidFill>
        </p:spPr>
        <p:txBody>
          <a:bodyPr vert="horz" wrap="square" lIns="0" tIns="3387" rIns="0" bIns="0" rtlCol="0">
            <a:spAutoFit/>
          </a:bodyPr>
          <a:lstStyle/>
          <a:p>
            <a:pPr algn="ctr">
              <a:spcBef>
                <a:spcPts val="27"/>
              </a:spcBef>
            </a:pPr>
            <a:r>
              <a:rPr sz="4800" b="1" spc="-400" dirty="0">
                <a:solidFill>
                  <a:srgbClr val="001F5F"/>
                </a:solidFill>
                <a:latin typeface="Arial"/>
                <a:cs typeface="Arial"/>
              </a:rPr>
              <a:t>208K+</a:t>
            </a:r>
            <a:endParaRPr sz="4800">
              <a:latin typeface="Arial"/>
              <a:cs typeface="Arial"/>
            </a:endParaRPr>
          </a:p>
          <a:p>
            <a:pPr algn="ctr">
              <a:spcBef>
                <a:spcPts val="180"/>
              </a:spcBef>
            </a:pPr>
            <a:r>
              <a:rPr sz="1867" spc="-93" dirty="0">
                <a:latin typeface="Arial"/>
                <a:cs typeface="Arial"/>
              </a:rPr>
              <a:t>Weekly </a:t>
            </a:r>
            <a:r>
              <a:rPr sz="1867" spc="-107" dirty="0">
                <a:latin typeface="Arial"/>
                <a:cs typeface="Arial"/>
              </a:rPr>
              <a:t>User</a:t>
            </a:r>
            <a:r>
              <a:rPr sz="1867" spc="-113" dirty="0">
                <a:latin typeface="Arial"/>
                <a:cs typeface="Arial"/>
              </a:rPr>
              <a:t> </a:t>
            </a:r>
            <a:r>
              <a:rPr sz="1867" spc="-87" dirty="0">
                <a:latin typeface="Arial"/>
                <a:cs typeface="Arial"/>
              </a:rPr>
              <a:t>Registrations</a:t>
            </a:r>
            <a:endParaRPr sz="1867">
              <a:latin typeface="Arial"/>
              <a:cs typeface="Arial"/>
            </a:endParaRPr>
          </a:p>
        </p:txBody>
      </p:sp>
      <p:sp>
        <p:nvSpPr>
          <p:cNvPr id="12" name="object 12"/>
          <p:cNvSpPr txBox="1"/>
          <p:nvPr/>
        </p:nvSpPr>
        <p:spPr>
          <a:xfrm>
            <a:off x="7971537" y="2615185"/>
            <a:ext cx="3915833" cy="1055055"/>
          </a:xfrm>
          <a:prstGeom prst="rect">
            <a:avLst/>
          </a:prstGeom>
          <a:solidFill>
            <a:srgbClr val="F1F1F1"/>
          </a:solidFill>
        </p:spPr>
        <p:txBody>
          <a:bodyPr vert="horz" wrap="square" lIns="0" tIns="3387" rIns="0" bIns="0" rtlCol="0">
            <a:spAutoFit/>
          </a:bodyPr>
          <a:lstStyle/>
          <a:p>
            <a:pPr marL="1106564">
              <a:spcBef>
                <a:spcPts val="27"/>
              </a:spcBef>
            </a:pPr>
            <a:r>
              <a:rPr sz="4800" b="1" spc="-220" dirty="0">
                <a:solidFill>
                  <a:srgbClr val="58AEE3"/>
                </a:solidFill>
                <a:latin typeface="Arial"/>
                <a:cs typeface="Arial"/>
              </a:rPr>
              <a:t>18,230</a:t>
            </a:r>
            <a:endParaRPr sz="4800">
              <a:latin typeface="Arial"/>
              <a:cs typeface="Arial"/>
            </a:endParaRPr>
          </a:p>
          <a:p>
            <a:pPr marL="1027828">
              <a:spcBef>
                <a:spcPts val="187"/>
              </a:spcBef>
            </a:pPr>
            <a:r>
              <a:rPr sz="1867" spc="-133" dirty="0">
                <a:latin typeface="Arial"/>
                <a:cs typeface="Arial"/>
              </a:rPr>
              <a:t>Campaigns</a:t>
            </a:r>
            <a:r>
              <a:rPr sz="1867" spc="-80" dirty="0">
                <a:latin typeface="Arial"/>
                <a:cs typeface="Arial"/>
              </a:rPr>
              <a:t> </a:t>
            </a:r>
            <a:r>
              <a:rPr sz="1867" spc="-100" dirty="0">
                <a:latin typeface="Arial"/>
                <a:cs typeface="Arial"/>
              </a:rPr>
              <a:t>Created</a:t>
            </a:r>
            <a:endParaRPr sz="1867">
              <a:latin typeface="Arial"/>
              <a:cs typeface="Arial"/>
            </a:endParaRPr>
          </a:p>
        </p:txBody>
      </p:sp>
      <p:sp>
        <p:nvSpPr>
          <p:cNvPr id="13" name="object 13"/>
          <p:cNvSpPr txBox="1"/>
          <p:nvPr/>
        </p:nvSpPr>
        <p:spPr>
          <a:xfrm>
            <a:off x="7971537" y="3862832"/>
            <a:ext cx="3915833" cy="1053344"/>
          </a:xfrm>
          <a:prstGeom prst="rect">
            <a:avLst/>
          </a:prstGeom>
          <a:solidFill>
            <a:srgbClr val="F1F1F1"/>
          </a:solidFill>
        </p:spPr>
        <p:txBody>
          <a:bodyPr vert="horz" wrap="square" lIns="0" tIns="1693" rIns="0" bIns="0" rtlCol="0">
            <a:spAutoFit/>
          </a:bodyPr>
          <a:lstStyle/>
          <a:p>
            <a:pPr marL="847" algn="ctr">
              <a:spcBef>
                <a:spcPts val="13"/>
              </a:spcBef>
            </a:pPr>
            <a:r>
              <a:rPr sz="4800" b="1" spc="-213" dirty="0">
                <a:solidFill>
                  <a:srgbClr val="58AEE3"/>
                </a:solidFill>
                <a:latin typeface="Arial"/>
                <a:cs typeface="Arial"/>
              </a:rPr>
              <a:t>2,478</a:t>
            </a:r>
            <a:endParaRPr sz="4800">
              <a:latin typeface="Arial"/>
              <a:cs typeface="Arial"/>
            </a:endParaRPr>
          </a:p>
          <a:p>
            <a:pPr marL="3387" algn="ctr">
              <a:spcBef>
                <a:spcPts val="187"/>
              </a:spcBef>
            </a:pPr>
            <a:r>
              <a:rPr sz="1867" spc="-120" dirty="0">
                <a:latin typeface="Arial"/>
                <a:cs typeface="Arial"/>
              </a:rPr>
              <a:t>Brands</a:t>
            </a:r>
            <a:r>
              <a:rPr sz="1867" spc="-167" dirty="0">
                <a:latin typeface="Arial"/>
                <a:cs typeface="Arial"/>
              </a:rPr>
              <a:t> </a:t>
            </a:r>
            <a:r>
              <a:rPr sz="1867" spc="-107" dirty="0">
                <a:latin typeface="Arial"/>
                <a:cs typeface="Arial"/>
              </a:rPr>
              <a:t>Represented</a:t>
            </a:r>
            <a:endParaRPr sz="1867">
              <a:latin typeface="Arial"/>
              <a:cs typeface="Arial"/>
            </a:endParaRPr>
          </a:p>
        </p:txBody>
      </p:sp>
      <p:sp>
        <p:nvSpPr>
          <p:cNvPr id="14" name="object 14"/>
          <p:cNvSpPr txBox="1"/>
          <p:nvPr/>
        </p:nvSpPr>
        <p:spPr>
          <a:xfrm>
            <a:off x="7967471" y="5114545"/>
            <a:ext cx="3911600" cy="1055055"/>
          </a:xfrm>
          <a:prstGeom prst="rect">
            <a:avLst/>
          </a:prstGeom>
          <a:solidFill>
            <a:srgbClr val="F1F1F1"/>
          </a:solidFill>
        </p:spPr>
        <p:txBody>
          <a:bodyPr vert="horz" wrap="square" lIns="0" tIns="3387" rIns="0" bIns="0" rtlCol="0">
            <a:spAutoFit/>
          </a:bodyPr>
          <a:lstStyle/>
          <a:p>
            <a:pPr marL="1693" algn="ctr">
              <a:spcBef>
                <a:spcPts val="27"/>
              </a:spcBef>
            </a:pPr>
            <a:r>
              <a:rPr sz="4800" b="1" spc="-300" dirty="0">
                <a:solidFill>
                  <a:srgbClr val="58AEE3"/>
                </a:solidFill>
                <a:latin typeface="Arial"/>
                <a:cs typeface="Arial"/>
              </a:rPr>
              <a:t>62.87%</a:t>
            </a:r>
            <a:endParaRPr sz="4800">
              <a:latin typeface="Arial"/>
              <a:cs typeface="Arial"/>
            </a:endParaRPr>
          </a:p>
          <a:p>
            <a:pPr marL="1693" algn="ctr">
              <a:spcBef>
                <a:spcPts val="180"/>
              </a:spcBef>
            </a:pPr>
            <a:r>
              <a:rPr sz="1867" spc="-120" dirty="0">
                <a:latin typeface="Arial"/>
                <a:cs typeface="Arial"/>
              </a:rPr>
              <a:t>Average </a:t>
            </a:r>
            <a:r>
              <a:rPr sz="1867" spc="-107" dirty="0">
                <a:latin typeface="Arial"/>
                <a:cs typeface="Arial"/>
              </a:rPr>
              <a:t>Email </a:t>
            </a:r>
            <a:r>
              <a:rPr sz="1867" spc="-120" dirty="0">
                <a:latin typeface="Arial"/>
                <a:cs typeface="Arial"/>
              </a:rPr>
              <a:t>Open</a:t>
            </a:r>
            <a:r>
              <a:rPr sz="1867" spc="-140" dirty="0">
                <a:latin typeface="Arial"/>
                <a:cs typeface="Arial"/>
              </a:rPr>
              <a:t> </a:t>
            </a:r>
            <a:r>
              <a:rPr sz="1867" spc="-133" dirty="0">
                <a:latin typeface="Arial"/>
                <a:cs typeface="Arial"/>
              </a:rPr>
              <a:t>Rate</a:t>
            </a:r>
            <a:endParaRPr sz="1867">
              <a:latin typeface="Arial"/>
              <a:cs typeface="Arial"/>
            </a:endParaRPr>
          </a:p>
        </p:txBody>
      </p:sp>
      <p:sp>
        <p:nvSpPr>
          <p:cNvPr id="15" name="object 15"/>
          <p:cNvSpPr txBox="1"/>
          <p:nvPr/>
        </p:nvSpPr>
        <p:spPr>
          <a:xfrm>
            <a:off x="8179307" y="6248941"/>
            <a:ext cx="3533987" cy="590504"/>
          </a:xfrm>
          <a:prstGeom prst="rect">
            <a:avLst/>
          </a:prstGeom>
        </p:spPr>
        <p:txBody>
          <a:bodyPr vert="horz" wrap="square" lIns="0" tIns="16087" rIns="0" bIns="0" rtlCol="0">
            <a:spAutoFit/>
          </a:bodyPr>
          <a:lstStyle/>
          <a:p>
            <a:pPr marL="171022" marR="6773" indent="-154936" algn="r">
              <a:spcBef>
                <a:spcPts val="127"/>
              </a:spcBef>
            </a:pPr>
            <a:r>
              <a:rPr sz="933" i="1" spc="-53" dirty="0">
                <a:latin typeface="Arial"/>
                <a:cs typeface="Arial"/>
              </a:rPr>
              <a:t>Registered </a:t>
            </a:r>
            <a:r>
              <a:rPr sz="933" i="1" spc="-67" dirty="0">
                <a:latin typeface="Arial"/>
                <a:cs typeface="Arial"/>
              </a:rPr>
              <a:t>users </a:t>
            </a:r>
            <a:r>
              <a:rPr sz="933" i="1" spc="-47" dirty="0">
                <a:latin typeface="Arial"/>
                <a:cs typeface="Arial"/>
              </a:rPr>
              <a:t>and </a:t>
            </a:r>
            <a:r>
              <a:rPr sz="933" i="1" spc="-40" dirty="0">
                <a:latin typeface="Arial"/>
                <a:cs typeface="Arial"/>
              </a:rPr>
              <a:t>email-enabled </a:t>
            </a:r>
            <a:r>
              <a:rPr sz="933" i="1" spc="-67" dirty="0">
                <a:latin typeface="Arial"/>
                <a:cs typeface="Arial"/>
              </a:rPr>
              <a:t>users </a:t>
            </a:r>
            <a:r>
              <a:rPr sz="933" i="1" spc="-80" dirty="0">
                <a:latin typeface="Arial"/>
                <a:cs typeface="Arial"/>
              </a:rPr>
              <a:t>as </a:t>
            </a:r>
            <a:r>
              <a:rPr sz="933" i="1" spc="-13" dirty="0">
                <a:latin typeface="Arial"/>
                <a:cs typeface="Arial"/>
              </a:rPr>
              <a:t>of </a:t>
            </a:r>
            <a:r>
              <a:rPr sz="933" i="1" spc="-60" dirty="0">
                <a:latin typeface="Arial"/>
                <a:cs typeface="Arial"/>
              </a:rPr>
              <a:t>week </a:t>
            </a:r>
            <a:r>
              <a:rPr sz="933" i="1" spc="-13" dirty="0">
                <a:latin typeface="Arial"/>
                <a:cs typeface="Arial"/>
              </a:rPr>
              <a:t>of </a:t>
            </a:r>
            <a:r>
              <a:rPr sz="933" i="1" spc="-47" dirty="0">
                <a:latin typeface="Arial"/>
                <a:cs typeface="Arial"/>
              </a:rPr>
              <a:t>August</a:t>
            </a:r>
            <a:r>
              <a:rPr sz="933" i="1" spc="100" dirty="0">
                <a:latin typeface="Arial"/>
                <a:cs typeface="Arial"/>
              </a:rPr>
              <a:t> </a:t>
            </a:r>
            <a:r>
              <a:rPr sz="933" i="1" spc="-47" dirty="0">
                <a:latin typeface="Arial"/>
                <a:cs typeface="Arial"/>
              </a:rPr>
              <a:t>20,</a:t>
            </a:r>
            <a:r>
              <a:rPr sz="933" i="1" spc="-33" dirty="0">
                <a:latin typeface="Arial"/>
                <a:cs typeface="Arial"/>
              </a:rPr>
              <a:t> </a:t>
            </a:r>
            <a:r>
              <a:rPr sz="933" i="1" spc="-53" dirty="0">
                <a:latin typeface="Arial"/>
                <a:cs typeface="Arial"/>
              </a:rPr>
              <a:t>2019. </a:t>
            </a:r>
            <a:r>
              <a:rPr sz="933" i="1" spc="-27" dirty="0">
                <a:latin typeface="Arial"/>
                <a:cs typeface="Arial"/>
              </a:rPr>
              <a:t> </a:t>
            </a:r>
            <a:r>
              <a:rPr sz="933" i="1" spc="-40" dirty="0">
                <a:latin typeface="Arial"/>
                <a:cs typeface="Arial"/>
              </a:rPr>
              <a:t>Daily </a:t>
            </a:r>
            <a:r>
              <a:rPr sz="933" i="1" spc="-60" dirty="0">
                <a:latin typeface="Arial"/>
                <a:cs typeface="Arial"/>
              </a:rPr>
              <a:t>user </a:t>
            </a:r>
            <a:r>
              <a:rPr sz="933" i="1" spc="-33" dirty="0">
                <a:latin typeface="Arial"/>
                <a:cs typeface="Arial"/>
              </a:rPr>
              <a:t>registrations </a:t>
            </a:r>
            <a:r>
              <a:rPr sz="933" i="1" spc="-80" dirty="0">
                <a:latin typeface="Arial"/>
                <a:cs typeface="Arial"/>
              </a:rPr>
              <a:t>as </a:t>
            </a:r>
            <a:r>
              <a:rPr sz="933" i="1" spc="-13" dirty="0">
                <a:latin typeface="Arial"/>
                <a:cs typeface="Arial"/>
              </a:rPr>
              <a:t>of </a:t>
            </a:r>
            <a:r>
              <a:rPr sz="933" i="1" spc="-47" dirty="0">
                <a:latin typeface="Arial"/>
                <a:cs typeface="Arial"/>
              </a:rPr>
              <a:t>August 20, </a:t>
            </a:r>
            <a:r>
              <a:rPr sz="933" i="1" spc="-60" dirty="0">
                <a:latin typeface="Arial"/>
                <a:cs typeface="Arial"/>
              </a:rPr>
              <a:t>2019</a:t>
            </a:r>
            <a:r>
              <a:rPr sz="933" i="1" spc="-67" dirty="0">
                <a:latin typeface="Arial"/>
                <a:cs typeface="Arial"/>
              </a:rPr>
              <a:t> </a:t>
            </a:r>
            <a:r>
              <a:rPr sz="933" i="1" spc="-47" dirty="0">
                <a:latin typeface="Arial"/>
                <a:cs typeface="Arial"/>
              </a:rPr>
              <a:t>(8-week</a:t>
            </a:r>
            <a:r>
              <a:rPr sz="933" i="1" spc="-13" dirty="0">
                <a:latin typeface="Arial"/>
                <a:cs typeface="Arial"/>
              </a:rPr>
              <a:t> </a:t>
            </a:r>
            <a:r>
              <a:rPr sz="933" i="1" spc="-47" dirty="0">
                <a:latin typeface="Arial"/>
                <a:cs typeface="Arial"/>
              </a:rPr>
              <a:t>average). </a:t>
            </a:r>
            <a:r>
              <a:rPr sz="933" i="1" spc="-27" dirty="0">
                <a:latin typeface="Arial"/>
                <a:cs typeface="Arial"/>
              </a:rPr>
              <a:t> </a:t>
            </a:r>
            <a:r>
              <a:rPr sz="933" i="1" spc="-67" dirty="0">
                <a:latin typeface="Arial"/>
                <a:cs typeface="Arial"/>
              </a:rPr>
              <a:t>Campaigns </a:t>
            </a:r>
            <a:r>
              <a:rPr sz="933" i="1" spc="-40" dirty="0">
                <a:latin typeface="Arial"/>
                <a:cs typeface="Arial"/>
              </a:rPr>
              <a:t>completed </a:t>
            </a:r>
            <a:r>
              <a:rPr sz="933" i="1" spc="-47" dirty="0">
                <a:latin typeface="Arial"/>
                <a:cs typeface="Arial"/>
              </a:rPr>
              <a:t>and brands represented </a:t>
            </a:r>
            <a:r>
              <a:rPr sz="933" i="1" spc="-80" dirty="0">
                <a:latin typeface="Arial"/>
                <a:cs typeface="Arial"/>
              </a:rPr>
              <a:t>as </a:t>
            </a:r>
            <a:r>
              <a:rPr sz="933" i="1" spc="-13" dirty="0">
                <a:latin typeface="Arial"/>
                <a:cs typeface="Arial"/>
              </a:rPr>
              <a:t>of </a:t>
            </a:r>
            <a:r>
              <a:rPr sz="933" i="1" spc="-47" dirty="0">
                <a:latin typeface="Arial"/>
                <a:cs typeface="Arial"/>
              </a:rPr>
              <a:t>August</a:t>
            </a:r>
            <a:r>
              <a:rPr sz="933" i="1" spc="120" dirty="0">
                <a:latin typeface="Arial"/>
                <a:cs typeface="Arial"/>
              </a:rPr>
              <a:t> </a:t>
            </a:r>
            <a:r>
              <a:rPr sz="933" i="1" spc="-47" dirty="0">
                <a:latin typeface="Arial"/>
                <a:cs typeface="Arial"/>
              </a:rPr>
              <a:t>20,</a:t>
            </a:r>
            <a:r>
              <a:rPr sz="933" i="1" spc="-27" dirty="0">
                <a:latin typeface="Arial"/>
                <a:cs typeface="Arial"/>
              </a:rPr>
              <a:t> </a:t>
            </a:r>
            <a:r>
              <a:rPr sz="933" i="1" spc="-53" dirty="0">
                <a:latin typeface="Arial"/>
                <a:cs typeface="Arial"/>
              </a:rPr>
              <a:t>2019. </a:t>
            </a:r>
            <a:r>
              <a:rPr sz="933" i="1" spc="-27" dirty="0">
                <a:latin typeface="Arial"/>
                <a:cs typeface="Arial"/>
              </a:rPr>
              <a:t> </a:t>
            </a:r>
            <a:r>
              <a:rPr sz="933" i="1" spc="-53" dirty="0">
                <a:latin typeface="Arial"/>
                <a:cs typeface="Arial"/>
              </a:rPr>
              <a:t>Average </a:t>
            </a:r>
            <a:r>
              <a:rPr sz="933" i="1" spc="-33" dirty="0">
                <a:latin typeface="Arial"/>
                <a:cs typeface="Arial"/>
              </a:rPr>
              <a:t>email </a:t>
            </a:r>
            <a:r>
              <a:rPr sz="933" i="1" spc="-53" dirty="0">
                <a:latin typeface="Arial"/>
                <a:cs typeface="Arial"/>
              </a:rPr>
              <a:t>open </a:t>
            </a:r>
            <a:r>
              <a:rPr sz="933" i="1" spc="-20" dirty="0">
                <a:latin typeface="Arial"/>
                <a:cs typeface="Arial"/>
              </a:rPr>
              <a:t>rate from </a:t>
            </a:r>
            <a:r>
              <a:rPr sz="933" i="1" spc="-67" dirty="0">
                <a:latin typeface="Arial"/>
                <a:cs typeface="Arial"/>
              </a:rPr>
              <a:t>December </a:t>
            </a:r>
            <a:r>
              <a:rPr sz="933" i="1" spc="-60" dirty="0">
                <a:latin typeface="Arial"/>
                <a:cs typeface="Arial"/>
              </a:rPr>
              <a:t>2018 </a:t>
            </a:r>
            <a:r>
              <a:rPr sz="933" i="1" spc="-27" dirty="0">
                <a:latin typeface="Arial"/>
                <a:cs typeface="Arial"/>
              </a:rPr>
              <a:t>through May</a:t>
            </a:r>
            <a:r>
              <a:rPr sz="933" i="1" spc="27" dirty="0">
                <a:latin typeface="Arial"/>
                <a:cs typeface="Arial"/>
              </a:rPr>
              <a:t> </a:t>
            </a:r>
            <a:r>
              <a:rPr sz="933" i="1" spc="-53" dirty="0">
                <a:latin typeface="Arial"/>
                <a:cs typeface="Arial"/>
              </a:rPr>
              <a:t>2019.</a:t>
            </a:r>
            <a:endParaRPr sz="933">
              <a:latin typeface="Arial"/>
              <a:cs typeface="Arial"/>
            </a:endParaRPr>
          </a:p>
        </p:txBody>
      </p:sp>
      <p:sp>
        <p:nvSpPr>
          <p:cNvPr id="16" name="object 16"/>
          <p:cNvSpPr/>
          <p:nvPr/>
        </p:nvSpPr>
        <p:spPr>
          <a:xfrm>
            <a:off x="4901185" y="1341119"/>
            <a:ext cx="2389631" cy="4876800"/>
          </a:xfrm>
          <a:prstGeom prst="rect">
            <a:avLst/>
          </a:prstGeom>
          <a:blipFill>
            <a:blip r:embed="rId5" cstate="print">
              <a:alphaModFix/>
            </a:blip>
            <a:stretch>
              <a:fillRect/>
            </a:stretch>
          </a:blipFill>
          <a:effectLst>
            <a:reflection stA="9000" endPos="65000" dist="50800" dir="5400000" sy="-100000" algn="bl" rotWithShape="0"/>
            <a:softEdge rad="0"/>
          </a:effectLst>
        </p:spPr>
        <p:txBody>
          <a:bodyPr wrap="square" lIns="0" tIns="0" rIns="0" bIns="0" rtlCol="0"/>
          <a:lstStyle/>
          <a:p>
            <a:endParaRPr sz="2400"/>
          </a:p>
        </p:txBody>
      </p:sp>
      <p:sp>
        <p:nvSpPr>
          <p:cNvPr id="17" name="object 17"/>
          <p:cNvSpPr/>
          <p:nvPr/>
        </p:nvSpPr>
        <p:spPr>
          <a:xfrm>
            <a:off x="1658111" y="1241551"/>
            <a:ext cx="1219200" cy="1219200"/>
          </a:xfrm>
          <a:custGeom>
            <a:avLst/>
            <a:gdLst/>
            <a:ahLst/>
            <a:cxnLst/>
            <a:rect l="l" t="t" r="r" b="b"/>
            <a:pathLst>
              <a:path w="914400" h="914400">
                <a:moveTo>
                  <a:pt x="457199" y="0"/>
                </a:moveTo>
                <a:lnTo>
                  <a:pt x="410270" y="2539"/>
                </a:lnTo>
                <a:lnTo>
                  <a:pt x="364738" y="10160"/>
                </a:lnTo>
                <a:lnTo>
                  <a:pt x="320828" y="21589"/>
                </a:lnTo>
                <a:lnTo>
                  <a:pt x="278766" y="36830"/>
                </a:lnTo>
                <a:lnTo>
                  <a:pt x="238777" y="55880"/>
                </a:lnTo>
                <a:lnTo>
                  <a:pt x="201085" y="78739"/>
                </a:lnTo>
                <a:lnTo>
                  <a:pt x="165915" y="104139"/>
                </a:lnTo>
                <a:lnTo>
                  <a:pt x="133492" y="134620"/>
                </a:lnTo>
                <a:lnTo>
                  <a:pt x="104042" y="166370"/>
                </a:lnTo>
                <a:lnTo>
                  <a:pt x="77788" y="201929"/>
                </a:lnTo>
                <a:lnTo>
                  <a:pt x="54957" y="240029"/>
                </a:lnTo>
                <a:lnTo>
                  <a:pt x="35772" y="279400"/>
                </a:lnTo>
                <a:lnTo>
                  <a:pt x="20459" y="321310"/>
                </a:lnTo>
                <a:lnTo>
                  <a:pt x="9242" y="365760"/>
                </a:lnTo>
                <a:lnTo>
                  <a:pt x="2348" y="411479"/>
                </a:lnTo>
                <a:lnTo>
                  <a:pt x="0" y="457200"/>
                </a:lnTo>
                <a:lnTo>
                  <a:pt x="2348" y="504189"/>
                </a:lnTo>
                <a:lnTo>
                  <a:pt x="9242" y="549910"/>
                </a:lnTo>
                <a:lnTo>
                  <a:pt x="20459" y="593089"/>
                </a:lnTo>
                <a:lnTo>
                  <a:pt x="35772" y="635000"/>
                </a:lnTo>
                <a:lnTo>
                  <a:pt x="54957" y="675639"/>
                </a:lnTo>
                <a:lnTo>
                  <a:pt x="77788" y="713739"/>
                </a:lnTo>
                <a:lnTo>
                  <a:pt x="104042" y="748029"/>
                </a:lnTo>
                <a:lnTo>
                  <a:pt x="133492" y="781050"/>
                </a:lnTo>
                <a:lnTo>
                  <a:pt x="165915" y="810260"/>
                </a:lnTo>
                <a:lnTo>
                  <a:pt x="201085" y="836929"/>
                </a:lnTo>
                <a:lnTo>
                  <a:pt x="238777" y="859789"/>
                </a:lnTo>
                <a:lnTo>
                  <a:pt x="278766" y="878839"/>
                </a:lnTo>
                <a:lnTo>
                  <a:pt x="320828" y="894079"/>
                </a:lnTo>
                <a:lnTo>
                  <a:pt x="364738" y="905510"/>
                </a:lnTo>
                <a:lnTo>
                  <a:pt x="410270" y="913129"/>
                </a:lnTo>
                <a:lnTo>
                  <a:pt x="457199" y="914400"/>
                </a:lnTo>
                <a:lnTo>
                  <a:pt x="503836" y="913129"/>
                </a:lnTo>
                <a:lnTo>
                  <a:pt x="549151" y="905510"/>
                </a:lnTo>
                <a:lnTo>
                  <a:pt x="592910" y="894079"/>
                </a:lnTo>
                <a:lnTo>
                  <a:pt x="634882" y="878839"/>
                </a:lnTo>
                <a:lnTo>
                  <a:pt x="674834" y="859789"/>
                </a:lnTo>
                <a:lnTo>
                  <a:pt x="712533" y="836929"/>
                </a:lnTo>
                <a:lnTo>
                  <a:pt x="747746" y="810260"/>
                </a:lnTo>
                <a:lnTo>
                  <a:pt x="780240" y="781050"/>
                </a:lnTo>
                <a:lnTo>
                  <a:pt x="809783" y="748029"/>
                </a:lnTo>
                <a:lnTo>
                  <a:pt x="836142" y="713739"/>
                </a:lnTo>
                <a:lnTo>
                  <a:pt x="841495" y="704850"/>
                </a:lnTo>
                <a:lnTo>
                  <a:pt x="228600" y="704850"/>
                </a:lnTo>
                <a:lnTo>
                  <a:pt x="221023" y="703579"/>
                </a:lnTo>
                <a:lnTo>
                  <a:pt x="214756" y="699770"/>
                </a:lnTo>
                <a:lnTo>
                  <a:pt x="210490" y="693420"/>
                </a:lnTo>
                <a:lnTo>
                  <a:pt x="208915" y="685800"/>
                </a:lnTo>
                <a:lnTo>
                  <a:pt x="208915" y="552450"/>
                </a:lnTo>
                <a:lnTo>
                  <a:pt x="203581" y="552450"/>
                </a:lnTo>
                <a:lnTo>
                  <a:pt x="198247" y="551179"/>
                </a:lnTo>
                <a:lnTo>
                  <a:pt x="194690" y="544829"/>
                </a:lnTo>
                <a:lnTo>
                  <a:pt x="191134" y="542289"/>
                </a:lnTo>
                <a:lnTo>
                  <a:pt x="189356" y="534670"/>
                </a:lnTo>
                <a:lnTo>
                  <a:pt x="191134" y="529589"/>
                </a:lnTo>
                <a:lnTo>
                  <a:pt x="228600" y="340360"/>
                </a:lnTo>
                <a:lnTo>
                  <a:pt x="230378" y="331470"/>
                </a:lnTo>
                <a:lnTo>
                  <a:pt x="237490" y="323850"/>
                </a:lnTo>
                <a:lnTo>
                  <a:pt x="894433" y="323850"/>
                </a:lnTo>
                <a:lnTo>
                  <a:pt x="893788" y="321310"/>
                </a:lnTo>
                <a:lnTo>
                  <a:pt x="880712" y="285750"/>
                </a:lnTo>
                <a:lnTo>
                  <a:pt x="266065" y="285750"/>
                </a:lnTo>
                <a:lnTo>
                  <a:pt x="243580" y="281939"/>
                </a:lnTo>
                <a:lnTo>
                  <a:pt x="225440" y="269239"/>
                </a:lnTo>
                <a:lnTo>
                  <a:pt x="213326" y="251460"/>
                </a:lnTo>
                <a:lnTo>
                  <a:pt x="208915" y="228600"/>
                </a:lnTo>
                <a:lnTo>
                  <a:pt x="213326" y="207010"/>
                </a:lnTo>
                <a:lnTo>
                  <a:pt x="225440" y="189229"/>
                </a:lnTo>
                <a:lnTo>
                  <a:pt x="243580" y="176529"/>
                </a:lnTo>
                <a:lnTo>
                  <a:pt x="266065" y="171450"/>
                </a:lnTo>
                <a:lnTo>
                  <a:pt x="813548" y="171450"/>
                </a:lnTo>
                <a:lnTo>
                  <a:pt x="809783" y="166370"/>
                </a:lnTo>
                <a:lnTo>
                  <a:pt x="780240" y="134620"/>
                </a:lnTo>
                <a:lnTo>
                  <a:pt x="747746" y="104139"/>
                </a:lnTo>
                <a:lnTo>
                  <a:pt x="712533" y="78739"/>
                </a:lnTo>
                <a:lnTo>
                  <a:pt x="674834" y="55880"/>
                </a:lnTo>
                <a:lnTo>
                  <a:pt x="634882" y="36830"/>
                </a:lnTo>
                <a:lnTo>
                  <a:pt x="592910" y="21589"/>
                </a:lnTo>
                <a:lnTo>
                  <a:pt x="549151" y="10160"/>
                </a:lnTo>
                <a:lnTo>
                  <a:pt x="503836" y="2539"/>
                </a:lnTo>
                <a:lnTo>
                  <a:pt x="457199" y="0"/>
                </a:lnTo>
                <a:close/>
              </a:path>
              <a:path w="914400" h="914400">
                <a:moveTo>
                  <a:pt x="285750" y="552450"/>
                </a:moveTo>
                <a:lnTo>
                  <a:pt x="246506" y="552450"/>
                </a:lnTo>
                <a:lnTo>
                  <a:pt x="246506" y="697229"/>
                </a:lnTo>
                <a:lnTo>
                  <a:pt x="239268" y="704850"/>
                </a:lnTo>
                <a:lnTo>
                  <a:pt x="292862" y="704850"/>
                </a:lnTo>
                <a:lnTo>
                  <a:pt x="285750" y="697229"/>
                </a:lnTo>
                <a:lnTo>
                  <a:pt x="285750" y="552450"/>
                </a:lnTo>
                <a:close/>
              </a:path>
              <a:path w="914400" h="914400">
                <a:moveTo>
                  <a:pt x="400049" y="552450"/>
                </a:moveTo>
                <a:lnTo>
                  <a:pt x="323215" y="552450"/>
                </a:lnTo>
                <a:lnTo>
                  <a:pt x="323215" y="685800"/>
                </a:lnTo>
                <a:lnTo>
                  <a:pt x="321659" y="693420"/>
                </a:lnTo>
                <a:lnTo>
                  <a:pt x="317436" y="699770"/>
                </a:lnTo>
                <a:lnTo>
                  <a:pt x="311213" y="703579"/>
                </a:lnTo>
                <a:lnTo>
                  <a:pt x="303656" y="704850"/>
                </a:lnTo>
                <a:lnTo>
                  <a:pt x="407161" y="704850"/>
                </a:lnTo>
                <a:lnTo>
                  <a:pt x="400049" y="697229"/>
                </a:lnTo>
                <a:lnTo>
                  <a:pt x="400049" y="552450"/>
                </a:lnTo>
                <a:close/>
              </a:path>
              <a:path w="914400" h="914400">
                <a:moveTo>
                  <a:pt x="475107" y="552450"/>
                </a:moveTo>
                <a:lnTo>
                  <a:pt x="437515" y="552450"/>
                </a:lnTo>
                <a:lnTo>
                  <a:pt x="437515" y="685800"/>
                </a:lnTo>
                <a:lnTo>
                  <a:pt x="435959" y="693420"/>
                </a:lnTo>
                <a:lnTo>
                  <a:pt x="431736" y="699770"/>
                </a:lnTo>
                <a:lnTo>
                  <a:pt x="425513" y="703579"/>
                </a:lnTo>
                <a:lnTo>
                  <a:pt x="417957" y="704850"/>
                </a:lnTo>
                <a:lnTo>
                  <a:pt x="494665" y="704850"/>
                </a:lnTo>
                <a:lnTo>
                  <a:pt x="487108" y="703579"/>
                </a:lnTo>
                <a:lnTo>
                  <a:pt x="480885" y="699770"/>
                </a:lnTo>
                <a:lnTo>
                  <a:pt x="476662" y="693420"/>
                </a:lnTo>
                <a:lnTo>
                  <a:pt x="475107" y="685800"/>
                </a:lnTo>
                <a:lnTo>
                  <a:pt x="475107" y="552450"/>
                </a:lnTo>
                <a:close/>
              </a:path>
              <a:path w="914400" h="914400">
                <a:moveTo>
                  <a:pt x="589407" y="323850"/>
                </a:moveTo>
                <a:lnTo>
                  <a:pt x="483997" y="323850"/>
                </a:lnTo>
                <a:lnTo>
                  <a:pt x="492886" y="331470"/>
                </a:lnTo>
                <a:lnTo>
                  <a:pt x="532257" y="529589"/>
                </a:lnTo>
                <a:lnTo>
                  <a:pt x="534035" y="534670"/>
                </a:lnTo>
                <a:lnTo>
                  <a:pt x="532257" y="542289"/>
                </a:lnTo>
                <a:lnTo>
                  <a:pt x="528573" y="544829"/>
                </a:lnTo>
                <a:lnTo>
                  <a:pt x="525017" y="551179"/>
                </a:lnTo>
                <a:lnTo>
                  <a:pt x="519684" y="552450"/>
                </a:lnTo>
                <a:lnTo>
                  <a:pt x="514349" y="552450"/>
                </a:lnTo>
                <a:lnTo>
                  <a:pt x="514349" y="685800"/>
                </a:lnTo>
                <a:lnTo>
                  <a:pt x="512792" y="693420"/>
                </a:lnTo>
                <a:lnTo>
                  <a:pt x="508555" y="699770"/>
                </a:lnTo>
                <a:lnTo>
                  <a:pt x="502294" y="703579"/>
                </a:lnTo>
                <a:lnTo>
                  <a:pt x="494665" y="704850"/>
                </a:lnTo>
                <a:lnTo>
                  <a:pt x="608965" y="704850"/>
                </a:lnTo>
                <a:lnTo>
                  <a:pt x="601408" y="703579"/>
                </a:lnTo>
                <a:lnTo>
                  <a:pt x="595185" y="699770"/>
                </a:lnTo>
                <a:lnTo>
                  <a:pt x="590962" y="693420"/>
                </a:lnTo>
                <a:lnTo>
                  <a:pt x="589407" y="685800"/>
                </a:lnTo>
                <a:lnTo>
                  <a:pt x="589407" y="514350"/>
                </a:lnTo>
                <a:lnTo>
                  <a:pt x="582054" y="513079"/>
                </a:lnTo>
                <a:lnTo>
                  <a:pt x="576405" y="509270"/>
                </a:lnTo>
                <a:lnTo>
                  <a:pt x="572779" y="502920"/>
                </a:lnTo>
                <a:lnTo>
                  <a:pt x="571499" y="495300"/>
                </a:lnTo>
                <a:lnTo>
                  <a:pt x="571499" y="342900"/>
                </a:lnTo>
                <a:lnTo>
                  <a:pt x="572779" y="336550"/>
                </a:lnTo>
                <a:lnTo>
                  <a:pt x="576405" y="330200"/>
                </a:lnTo>
                <a:lnTo>
                  <a:pt x="582054" y="325120"/>
                </a:lnTo>
                <a:lnTo>
                  <a:pt x="589407" y="323850"/>
                </a:lnTo>
                <a:close/>
              </a:path>
              <a:path w="914400" h="914400">
                <a:moveTo>
                  <a:pt x="666115" y="514350"/>
                </a:moveTo>
                <a:lnTo>
                  <a:pt x="628649" y="514350"/>
                </a:lnTo>
                <a:lnTo>
                  <a:pt x="628649" y="685800"/>
                </a:lnTo>
                <a:lnTo>
                  <a:pt x="627092" y="693420"/>
                </a:lnTo>
                <a:lnTo>
                  <a:pt x="622855" y="699770"/>
                </a:lnTo>
                <a:lnTo>
                  <a:pt x="616594" y="703579"/>
                </a:lnTo>
                <a:lnTo>
                  <a:pt x="608965" y="704850"/>
                </a:lnTo>
                <a:lnTo>
                  <a:pt x="685799" y="704850"/>
                </a:lnTo>
                <a:lnTo>
                  <a:pt x="678223" y="703579"/>
                </a:lnTo>
                <a:lnTo>
                  <a:pt x="671957" y="699770"/>
                </a:lnTo>
                <a:lnTo>
                  <a:pt x="667690" y="693420"/>
                </a:lnTo>
                <a:lnTo>
                  <a:pt x="666115" y="685800"/>
                </a:lnTo>
                <a:lnTo>
                  <a:pt x="666115" y="514350"/>
                </a:lnTo>
                <a:close/>
              </a:path>
              <a:path w="914400" h="914400">
                <a:moveTo>
                  <a:pt x="894433" y="323850"/>
                </a:moveTo>
                <a:lnTo>
                  <a:pt x="703707" y="323850"/>
                </a:lnTo>
                <a:lnTo>
                  <a:pt x="711263" y="325120"/>
                </a:lnTo>
                <a:lnTo>
                  <a:pt x="717486" y="330200"/>
                </a:lnTo>
                <a:lnTo>
                  <a:pt x="721709" y="336550"/>
                </a:lnTo>
                <a:lnTo>
                  <a:pt x="723265" y="342900"/>
                </a:lnTo>
                <a:lnTo>
                  <a:pt x="723265" y="495300"/>
                </a:lnTo>
                <a:lnTo>
                  <a:pt x="721709" y="502920"/>
                </a:lnTo>
                <a:lnTo>
                  <a:pt x="717486" y="509270"/>
                </a:lnTo>
                <a:lnTo>
                  <a:pt x="711263" y="513079"/>
                </a:lnTo>
                <a:lnTo>
                  <a:pt x="703707" y="514350"/>
                </a:lnTo>
                <a:lnTo>
                  <a:pt x="703707" y="697229"/>
                </a:lnTo>
                <a:lnTo>
                  <a:pt x="696467" y="704850"/>
                </a:lnTo>
                <a:lnTo>
                  <a:pt x="841495" y="704850"/>
                </a:lnTo>
                <a:lnTo>
                  <a:pt x="878377" y="635000"/>
                </a:lnTo>
                <a:lnTo>
                  <a:pt x="893788" y="593089"/>
                </a:lnTo>
                <a:lnTo>
                  <a:pt x="905084" y="549910"/>
                </a:lnTo>
                <a:lnTo>
                  <a:pt x="912032" y="504189"/>
                </a:lnTo>
                <a:lnTo>
                  <a:pt x="914399" y="457200"/>
                </a:lnTo>
                <a:lnTo>
                  <a:pt x="912032" y="411479"/>
                </a:lnTo>
                <a:lnTo>
                  <a:pt x="905084" y="365760"/>
                </a:lnTo>
                <a:lnTo>
                  <a:pt x="894433" y="323850"/>
                </a:lnTo>
                <a:close/>
              </a:path>
              <a:path w="914400" h="914400">
                <a:moveTo>
                  <a:pt x="428624" y="323850"/>
                </a:moveTo>
                <a:lnTo>
                  <a:pt x="294640" y="323850"/>
                </a:lnTo>
                <a:lnTo>
                  <a:pt x="301878" y="331470"/>
                </a:lnTo>
                <a:lnTo>
                  <a:pt x="303656" y="340360"/>
                </a:lnTo>
                <a:lnTo>
                  <a:pt x="341122" y="529589"/>
                </a:lnTo>
                <a:lnTo>
                  <a:pt x="342900" y="534670"/>
                </a:lnTo>
                <a:lnTo>
                  <a:pt x="341122" y="542289"/>
                </a:lnTo>
                <a:lnTo>
                  <a:pt x="337566" y="544829"/>
                </a:lnTo>
                <a:lnTo>
                  <a:pt x="334009" y="551179"/>
                </a:lnTo>
                <a:lnTo>
                  <a:pt x="328549" y="552450"/>
                </a:lnTo>
                <a:lnTo>
                  <a:pt x="392938" y="552450"/>
                </a:lnTo>
                <a:lnTo>
                  <a:pt x="387603" y="551179"/>
                </a:lnTo>
                <a:lnTo>
                  <a:pt x="383921" y="544829"/>
                </a:lnTo>
                <a:lnTo>
                  <a:pt x="380365" y="542289"/>
                </a:lnTo>
                <a:lnTo>
                  <a:pt x="380365" y="529589"/>
                </a:lnTo>
                <a:lnTo>
                  <a:pt x="419734" y="340360"/>
                </a:lnTo>
                <a:lnTo>
                  <a:pt x="421513" y="331470"/>
                </a:lnTo>
                <a:lnTo>
                  <a:pt x="428624" y="323850"/>
                </a:lnTo>
                <a:close/>
              </a:path>
              <a:path w="914400" h="914400">
                <a:moveTo>
                  <a:pt x="269621" y="361950"/>
                </a:moveTo>
                <a:lnTo>
                  <a:pt x="262509" y="361950"/>
                </a:lnTo>
                <a:lnTo>
                  <a:pt x="232156" y="514350"/>
                </a:lnTo>
                <a:lnTo>
                  <a:pt x="299974" y="514350"/>
                </a:lnTo>
                <a:lnTo>
                  <a:pt x="269621" y="361950"/>
                </a:lnTo>
                <a:close/>
              </a:path>
              <a:path w="914400" h="914400">
                <a:moveTo>
                  <a:pt x="460755" y="361950"/>
                </a:moveTo>
                <a:lnTo>
                  <a:pt x="453643" y="361950"/>
                </a:lnTo>
                <a:lnTo>
                  <a:pt x="423291" y="514350"/>
                </a:lnTo>
                <a:lnTo>
                  <a:pt x="491109" y="514350"/>
                </a:lnTo>
                <a:lnTo>
                  <a:pt x="460755" y="361950"/>
                </a:lnTo>
                <a:close/>
              </a:path>
              <a:path w="914400" h="914400">
                <a:moveTo>
                  <a:pt x="685799" y="361950"/>
                </a:moveTo>
                <a:lnTo>
                  <a:pt x="608965" y="361950"/>
                </a:lnTo>
                <a:lnTo>
                  <a:pt x="608965" y="476250"/>
                </a:lnTo>
                <a:lnTo>
                  <a:pt x="685799" y="476250"/>
                </a:lnTo>
                <a:lnTo>
                  <a:pt x="685799" y="361950"/>
                </a:lnTo>
                <a:close/>
              </a:path>
              <a:path w="914400" h="914400">
                <a:moveTo>
                  <a:pt x="457199" y="171450"/>
                </a:moveTo>
                <a:lnTo>
                  <a:pt x="266065" y="171450"/>
                </a:lnTo>
                <a:lnTo>
                  <a:pt x="288549" y="176529"/>
                </a:lnTo>
                <a:lnTo>
                  <a:pt x="306689" y="189229"/>
                </a:lnTo>
                <a:lnTo>
                  <a:pt x="318803" y="207010"/>
                </a:lnTo>
                <a:lnTo>
                  <a:pt x="323215" y="228600"/>
                </a:lnTo>
                <a:lnTo>
                  <a:pt x="318803" y="251460"/>
                </a:lnTo>
                <a:lnTo>
                  <a:pt x="306689" y="269239"/>
                </a:lnTo>
                <a:lnTo>
                  <a:pt x="288549" y="281939"/>
                </a:lnTo>
                <a:lnTo>
                  <a:pt x="266065" y="285750"/>
                </a:lnTo>
                <a:lnTo>
                  <a:pt x="457199" y="285750"/>
                </a:lnTo>
                <a:lnTo>
                  <a:pt x="434715" y="281939"/>
                </a:lnTo>
                <a:lnTo>
                  <a:pt x="416575" y="269239"/>
                </a:lnTo>
                <a:lnTo>
                  <a:pt x="404461" y="251460"/>
                </a:lnTo>
                <a:lnTo>
                  <a:pt x="400049" y="228600"/>
                </a:lnTo>
                <a:lnTo>
                  <a:pt x="404461" y="207010"/>
                </a:lnTo>
                <a:lnTo>
                  <a:pt x="416575" y="189229"/>
                </a:lnTo>
                <a:lnTo>
                  <a:pt x="434715" y="176529"/>
                </a:lnTo>
                <a:lnTo>
                  <a:pt x="457199" y="171450"/>
                </a:lnTo>
                <a:close/>
              </a:path>
              <a:path w="914400" h="914400">
                <a:moveTo>
                  <a:pt x="646557" y="171450"/>
                </a:moveTo>
                <a:lnTo>
                  <a:pt x="457199" y="171450"/>
                </a:lnTo>
                <a:lnTo>
                  <a:pt x="478934" y="176529"/>
                </a:lnTo>
                <a:lnTo>
                  <a:pt x="497157" y="189229"/>
                </a:lnTo>
                <a:lnTo>
                  <a:pt x="509688" y="207010"/>
                </a:lnTo>
                <a:lnTo>
                  <a:pt x="514349" y="228600"/>
                </a:lnTo>
                <a:lnTo>
                  <a:pt x="509688" y="251460"/>
                </a:lnTo>
                <a:lnTo>
                  <a:pt x="497157" y="269239"/>
                </a:lnTo>
                <a:lnTo>
                  <a:pt x="478934" y="281939"/>
                </a:lnTo>
                <a:lnTo>
                  <a:pt x="457199" y="285750"/>
                </a:lnTo>
                <a:lnTo>
                  <a:pt x="646557" y="285750"/>
                </a:lnTo>
                <a:lnTo>
                  <a:pt x="624822" y="281939"/>
                </a:lnTo>
                <a:lnTo>
                  <a:pt x="606599" y="269239"/>
                </a:lnTo>
                <a:lnTo>
                  <a:pt x="594068" y="251460"/>
                </a:lnTo>
                <a:lnTo>
                  <a:pt x="589407" y="228600"/>
                </a:lnTo>
                <a:lnTo>
                  <a:pt x="594068" y="207010"/>
                </a:lnTo>
                <a:lnTo>
                  <a:pt x="606599" y="189229"/>
                </a:lnTo>
                <a:lnTo>
                  <a:pt x="624822" y="176529"/>
                </a:lnTo>
                <a:lnTo>
                  <a:pt x="646557" y="171450"/>
                </a:lnTo>
                <a:close/>
              </a:path>
              <a:path w="914400" h="914400">
                <a:moveTo>
                  <a:pt x="813548" y="171450"/>
                </a:moveTo>
                <a:lnTo>
                  <a:pt x="646557" y="171450"/>
                </a:lnTo>
                <a:lnTo>
                  <a:pt x="669041" y="176529"/>
                </a:lnTo>
                <a:lnTo>
                  <a:pt x="687181" y="189229"/>
                </a:lnTo>
                <a:lnTo>
                  <a:pt x="699295" y="207010"/>
                </a:lnTo>
                <a:lnTo>
                  <a:pt x="703707" y="228600"/>
                </a:lnTo>
                <a:lnTo>
                  <a:pt x="699295" y="251460"/>
                </a:lnTo>
                <a:lnTo>
                  <a:pt x="687181" y="269239"/>
                </a:lnTo>
                <a:lnTo>
                  <a:pt x="669041" y="281939"/>
                </a:lnTo>
                <a:lnTo>
                  <a:pt x="646557" y="285750"/>
                </a:lnTo>
                <a:lnTo>
                  <a:pt x="880712" y="285750"/>
                </a:lnTo>
                <a:lnTo>
                  <a:pt x="878377" y="279400"/>
                </a:lnTo>
                <a:lnTo>
                  <a:pt x="859084" y="240029"/>
                </a:lnTo>
                <a:lnTo>
                  <a:pt x="836142" y="201929"/>
                </a:lnTo>
                <a:lnTo>
                  <a:pt x="813548" y="171450"/>
                </a:lnTo>
                <a:close/>
              </a:path>
              <a:path w="914400" h="914400">
                <a:moveTo>
                  <a:pt x="266065" y="209550"/>
                </a:moveTo>
                <a:lnTo>
                  <a:pt x="258508" y="210820"/>
                </a:lnTo>
                <a:lnTo>
                  <a:pt x="252285" y="215900"/>
                </a:lnTo>
                <a:lnTo>
                  <a:pt x="248062" y="222250"/>
                </a:lnTo>
                <a:lnTo>
                  <a:pt x="246506" y="228600"/>
                </a:lnTo>
                <a:lnTo>
                  <a:pt x="248062" y="236220"/>
                </a:lnTo>
                <a:lnTo>
                  <a:pt x="252285" y="242570"/>
                </a:lnTo>
                <a:lnTo>
                  <a:pt x="258508" y="246379"/>
                </a:lnTo>
                <a:lnTo>
                  <a:pt x="266065" y="247650"/>
                </a:lnTo>
                <a:lnTo>
                  <a:pt x="273694" y="246379"/>
                </a:lnTo>
                <a:lnTo>
                  <a:pt x="279955" y="242570"/>
                </a:lnTo>
                <a:lnTo>
                  <a:pt x="284192" y="236220"/>
                </a:lnTo>
                <a:lnTo>
                  <a:pt x="285750" y="228600"/>
                </a:lnTo>
                <a:lnTo>
                  <a:pt x="284192" y="222250"/>
                </a:lnTo>
                <a:lnTo>
                  <a:pt x="279955" y="215900"/>
                </a:lnTo>
                <a:lnTo>
                  <a:pt x="273694" y="210820"/>
                </a:lnTo>
                <a:lnTo>
                  <a:pt x="266065" y="209550"/>
                </a:lnTo>
                <a:close/>
              </a:path>
              <a:path w="914400" h="914400">
                <a:moveTo>
                  <a:pt x="457199" y="209550"/>
                </a:moveTo>
                <a:lnTo>
                  <a:pt x="449623" y="210820"/>
                </a:lnTo>
                <a:lnTo>
                  <a:pt x="443357" y="215900"/>
                </a:lnTo>
                <a:lnTo>
                  <a:pt x="439090" y="222250"/>
                </a:lnTo>
                <a:lnTo>
                  <a:pt x="437515" y="228600"/>
                </a:lnTo>
                <a:lnTo>
                  <a:pt x="439090" y="236220"/>
                </a:lnTo>
                <a:lnTo>
                  <a:pt x="443357" y="242570"/>
                </a:lnTo>
                <a:lnTo>
                  <a:pt x="449623" y="246379"/>
                </a:lnTo>
                <a:lnTo>
                  <a:pt x="457199" y="247650"/>
                </a:lnTo>
                <a:lnTo>
                  <a:pt x="467867" y="247650"/>
                </a:lnTo>
                <a:lnTo>
                  <a:pt x="475107" y="240029"/>
                </a:lnTo>
                <a:lnTo>
                  <a:pt x="475107" y="228600"/>
                </a:lnTo>
                <a:lnTo>
                  <a:pt x="473809" y="222250"/>
                </a:lnTo>
                <a:lnTo>
                  <a:pt x="470153" y="215900"/>
                </a:lnTo>
                <a:lnTo>
                  <a:pt x="464498" y="210820"/>
                </a:lnTo>
                <a:lnTo>
                  <a:pt x="457199" y="209550"/>
                </a:lnTo>
                <a:close/>
              </a:path>
              <a:path w="914400" h="914400">
                <a:moveTo>
                  <a:pt x="646557" y="209550"/>
                </a:moveTo>
                <a:lnTo>
                  <a:pt x="639204" y="210820"/>
                </a:lnTo>
                <a:lnTo>
                  <a:pt x="633555" y="215900"/>
                </a:lnTo>
                <a:lnTo>
                  <a:pt x="629929" y="222250"/>
                </a:lnTo>
                <a:lnTo>
                  <a:pt x="628649" y="228600"/>
                </a:lnTo>
                <a:lnTo>
                  <a:pt x="628649" y="240029"/>
                </a:lnTo>
                <a:lnTo>
                  <a:pt x="635761" y="247650"/>
                </a:lnTo>
                <a:lnTo>
                  <a:pt x="646557" y="247650"/>
                </a:lnTo>
                <a:lnTo>
                  <a:pt x="654113" y="246379"/>
                </a:lnTo>
                <a:lnTo>
                  <a:pt x="660336" y="242570"/>
                </a:lnTo>
                <a:lnTo>
                  <a:pt x="664559" y="236220"/>
                </a:lnTo>
                <a:lnTo>
                  <a:pt x="666115" y="228600"/>
                </a:lnTo>
                <a:lnTo>
                  <a:pt x="664559" y="222250"/>
                </a:lnTo>
                <a:lnTo>
                  <a:pt x="660336" y="215900"/>
                </a:lnTo>
                <a:lnTo>
                  <a:pt x="654113" y="210820"/>
                </a:lnTo>
                <a:lnTo>
                  <a:pt x="646557" y="209550"/>
                </a:lnTo>
                <a:close/>
              </a:path>
            </a:pathLst>
          </a:custGeom>
          <a:solidFill>
            <a:srgbClr val="001F5F"/>
          </a:solidFill>
        </p:spPr>
        <p:txBody>
          <a:bodyPr wrap="square" lIns="0" tIns="0" rIns="0" bIns="0" rtlCol="0"/>
          <a:lstStyle/>
          <a:p>
            <a:endParaRPr sz="2400"/>
          </a:p>
        </p:txBody>
      </p:sp>
      <p:sp>
        <p:nvSpPr>
          <p:cNvPr id="18" name="object 18"/>
          <p:cNvSpPr/>
          <p:nvPr/>
        </p:nvSpPr>
        <p:spPr>
          <a:xfrm>
            <a:off x="9314688" y="1241551"/>
            <a:ext cx="1219200" cy="1219200"/>
          </a:xfrm>
          <a:custGeom>
            <a:avLst/>
            <a:gdLst/>
            <a:ahLst/>
            <a:cxnLst/>
            <a:rect l="l" t="t" r="r" b="b"/>
            <a:pathLst>
              <a:path w="914400" h="914400">
                <a:moveTo>
                  <a:pt x="457200" y="0"/>
                </a:moveTo>
                <a:lnTo>
                  <a:pt x="410270" y="2348"/>
                </a:lnTo>
                <a:lnTo>
                  <a:pt x="364738" y="9242"/>
                </a:lnTo>
                <a:lnTo>
                  <a:pt x="320828" y="20459"/>
                </a:lnTo>
                <a:lnTo>
                  <a:pt x="278766" y="35772"/>
                </a:lnTo>
                <a:lnTo>
                  <a:pt x="238777" y="54957"/>
                </a:lnTo>
                <a:lnTo>
                  <a:pt x="201085" y="77788"/>
                </a:lnTo>
                <a:lnTo>
                  <a:pt x="165915" y="104042"/>
                </a:lnTo>
                <a:lnTo>
                  <a:pt x="133492" y="133492"/>
                </a:lnTo>
                <a:lnTo>
                  <a:pt x="104042" y="165915"/>
                </a:lnTo>
                <a:lnTo>
                  <a:pt x="77788" y="201085"/>
                </a:lnTo>
                <a:lnTo>
                  <a:pt x="54957" y="238777"/>
                </a:lnTo>
                <a:lnTo>
                  <a:pt x="35772" y="278766"/>
                </a:lnTo>
                <a:lnTo>
                  <a:pt x="20459" y="320828"/>
                </a:lnTo>
                <a:lnTo>
                  <a:pt x="9242" y="364738"/>
                </a:lnTo>
                <a:lnTo>
                  <a:pt x="2348" y="410270"/>
                </a:lnTo>
                <a:lnTo>
                  <a:pt x="0" y="457200"/>
                </a:lnTo>
                <a:lnTo>
                  <a:pt x="2348" y="503836"/>
                </a:lnTo>
                <a:lnTo>
                  <a:pt x="9242" y="549151"/>
                </a:lnTo>
                <a:lnTo>
                  <a:pt x="20459" y="592910"/>
                </a:lnTo>
                <a:lnTo>
                  <a:pt x="35772" y="634882"/>
                </a:lnTo>
                <a:lnTo>
                  <a:pt x="54957" y="674834"/>
                </a:lnTo>
                <a:lnTo>
                  <a:pt x="77788" y="712533"/>
                </a:lnTo>
                <a:lnTo>
                  <a:pt x="104042" y="747746"/>
                </a:lnTo>
                <a:lnTo>
                  <a:pt x="133492" y="780240"/>
                </a:lnTo>
                <a:lnTo>
                  <a:pt x="165915" y="809783"/>
                </a:lnTo>
                <a:lnTo>
                  <a:pt x="201085" y="836142"/>
                </a:lnTo>
                <a:lnTo>
                  <a:pt x="238777" y="859084"/>
                </a:lnTo>
                <a:lnTo>
                  <a:pt x="278766" y="878377"/>
                </a:lnTo>
                <a:lnTo>
                  <a:pt x="320828" y="893788"/>
                </a:lnTo>
                <a:lnTo>
                  <a:pt x="364738" y="905084"/>
                </a:lnTo>
                <a:lnTo>
                  <a:pt x="410270" y="912032"/>
                </a:lnTo>
                <a:lnTo>
                  <a:pt x="457200" y="914400"/>
                </a:lnTo>
                <a:lnTo>
                  <a:pt x="503836" y="912032"/>
                </a:lnTo>
                <a:lnTo>
                  <a:pt x="549151" y="905084"/>
                </a:lnTo>
                <a:lnTo>
                  <a:pt x="592910" y="893788"/>
                </a:lnTo>
                <a:lnTo>
                  <a:pt x="634882" y="878377"/>
                </a:lnTo>
                <a:lnTo>
                  <a:pt x="674834" y="859084"/>
                </a:lnTo>
                <a:lnTo>
                  <a:pt x="712533" y="836142"/>
                </a:lnTo>
                <a:lnTo>
                  <a:pt x="747746" y="809783"/>
                </a:lnTo>
                <a:lnTo>
                  <a:pt x="780240" y="780240"/>
                </a:lnTo>
                <a:lnTo>
                  <a:pt x="809783" y="747746"/>
                </a:lnTo>
                <a:lnTo>
                  <a:pt x="813373" y="742950"/>
                </a:lnTo>
                <a:lnTo>
                  <a:pt x="417956" y="742950"/>
                </a:lnTo>
                <a:lnTo>
                  <a:pt x="410604" y="741392"/>
                </a:lnTo>
                <a:lnTo>
                  <a:pt x="404955" y="737155"/>
                </a:lnTo>
                <a:lnTo>
                  <a:pt x="401329" y="730894"/>
                </a:lnTo>
                <a:lnTo>
                  <a:pt x="400050" y="723264"/>
                </a:lnTo>
                <a:lnTo>
                  <a:pt x="400050" y="514350"/>
                </a:lnTo>
                <a:lnTo>
                  <a:pt x="246506" y="514350"/>
                </a:lnTo>
                <a:lnTo>
                  <a:pt x="239154" y="512792"/>
                </a:lnTo>
                <a:lnTo>
                  <a:pt x="233505" y="508555"/>
                </a:lnTo>
                <a:lnTo>
                  <a:pt x="229879" y="502294"/>
                </a:lnTo>
                <a:lnTo>
                  <a:pt x="228600" y="494664"/>
                </a:lnTo>
                <a:lnTo>
                  <a:pt x="228600" y="342900"/>
                </a:lnTo>
                <a:lnTo>
                  <a:pt x="234541" y="312838"/>
                </a:lnTo>
                <a:lnTo>
                  <a:pt x="250698" y="288432"/>
                </a:lnTo>
                <a:lnTo>
                  <a:pt x="274570" y="272051"/>
                </a:lnTo>
                <a:lnTo>
                  <a:pt x="303656" y="266064"/>
                </a:lnTo>
                <a:lnTo>
                  <a:pt x="872249" y="266064"/>
                </a:lnTo>
                <a:lnTo>
                  <a:pt x="859084" y="238777"/>
                </a:lnTo>
                <a:lnTo>
                  <a:pt x="836142" y="201085"/>
                </a:lnTo>
                <a:lnTo>
                  <a:pt x="809783" y="165915"/>
                </a:lnTo>
                <a:lnTo>
                  <a:pt x="780240" y="133492"/>
                </a:lnTo>
                <a:lnTo>
                  <a:pt x="747746" y="104042"/>
                </a:lnTo>
                <a:lnTo>
                  <a:pt x="712533" y="77788"/>
                </a:lnTo>
                <a:lnTo>
                  <a:pt x="674834" y="54957"/>
                </a:lnTo>
                <a:lnTo>
                  <a:pt x="634882" y="35772"/>
                </a:lnTo>
                <a:lnTo>
                  <a:pt x="592910" y="20459"/>
                </a:lnTo>
                <a:lnTo>
                  <a:pt x="549151" y="9242"/>
                </a:lnTo>
                <a:lnTo>
                  <a:pt x="503836" y="2348"/>
                </a:lnTo>
                <a:lnTo>
                  <a:pt x="457200" y="0"/>
                </a:lnTo>
                <a:close/>
              </a:path>
              <a:path w="914400" h="914400">
                <a:moveTo>
                  <a:pt x="872249" y="266064"/>
                </a:moveTo>
                <a:lnTo>
                  <a:pt x="608964" y="266064"/>
                </a:lnTo>
                <a:lnTo>
                  <a:pt x="639079" y="272051"/>
                </a:lnTo>
                <a:lnTo>
                  <a:pt x="663479" y="288432"/>
                </a:lnTo>
                <a:lnTo>
                  <a:pt x="679830" y="312838"/>
                </a:lnTo>
                <a:lnTo>
                  <a:pt x="685800" y="342900"/>
                </a:lnTo>
                <a:lnTo>
                  <a:pt x="685800" y="494664"/>
                </a:lnTo>
                <a:lnTo>
                  <a:pt x="684242" y="502294"/>
                </a:lnTo>
                <a:lnTo>
                  <a:pt x="680005" y="508555"/>
                </a:lnTo>
                <a:lnTo>
                  <a:pt x="673744" y="512792"/>
                </a:lnTo>
                <a:lnTo>
                  <a:pt x="666114" y="514350"/>
                </a:lnTo>
                <a:lnTo>
                  <a:pt x="514350" y="514350"/>
                </a:lnTo>
                <a:lnTo>
                  <a:pt x="514350" y="723264"/>
                </a:lnTo>
                <a:lnTo>
                  <a:pt x="512792" y="730894"/>
                </a:lnTo>
                <a:lnTo>
                  <a:pt x="508555" y="737155"/>
                </a:lnTo>
                <a:lnTo>
                  <a:pt x="502294" y="741392"/>
                </a:lnTo>
                <a:lnTo>
                  <a:pt x="494664" y="742950"/>
                </a:lnTo>
                <a:lnTo>
                  <a:pt x="813373" y="742950"/>
                </a:lnTo>
                <a:lnTo>
                  <a:pt x="859084" y="674834"/>
                </a:lnTo>
                <a:lnTo>
                  <a:pt x="878377" y="634882"/>
                </a:lnTo>
                <a:lnTo>
                  <a:pt x="893788" y="592910"/>
                </a:lnTo>
                <a:lnTo>
                  <a:pt x="905084" y="549151"/>
                </a:lnTo>
                <a:lnTo>
                  <a:pt x="912032" y="503836"/>
                </a:lnTo>
                <a:lnTo>
                  <a:pt x="914400" y="457200"/>
                </a:lnTo>
                <a:lnTo>
                  <a:pt x="912032" y="410270"/>
                </a:lnTo>
                <a:lnTo>
                  <a:pt x="905084" y="364738"/>
                </a:lnTo>
                <a:lnTo>
                  <a:pt x="893788" y="320828"/>
                </a:lnTo>
                <a:lnTo>
                  <a:pt x="878377" y="278766"/>
                </a:lnTo>
                <a:lnTo>
                  <a:pt x="872249" y="266064"/>
                </a:lnTo>
                <a:close/>
              </a:path>
              <a:path w="914400" h="914400">
                <a:moveTo>
                  <a:pt x="475106" y="514350"/>
                </a:moveTo>
                <a:lnTo>
                  <a:pt x="437514" y="514350"/>
                </a:lnTo>
                <a:lnTo>
                  <a:pt x="437514" y="703707"/>
                </a:lnTo>
                <a:lnTo>
                  <a:pt x="475106" y="703707"/>
                </a:lnTo>
                <a:lnTo>
                  <a:pt x="475106" y="514350"/>
                </a:lnTo>
                <a:close/>
              </a:path>
              <a:path w="914400" h="914400">
                <a:moveTo>
                  <a:pt x="608964" y="303657"/>
                </a:moveTo>
                <a:lnTo>
                  <a:pt x="303656" y="303657"/>
                </a:lnTo>
                <a:lnTo>
                  <a:pt x="289478" y="306770"/>
                </a:lnTo>
                <a:lnTo>
                  <a:pt x="277479" y="315229"/>
                </a:lnTo>
                <a:lnTo>
                  <a:pt x="269170" y="327713"/>
                </a:lnTo>
                <a:lnTo>
                  <a:pt x="266064" y="342900"/>
                </a:lnTo>
                <a:lnTo>
                  <a:pt x="266064" y="475107"/>
                </a:lnTo>
                <a:lnTo>
                  <a:pt x="646556" y="475107"/>
                </a:lnTo>
                <a:lnTo>
                  <a:pt x="646556" y="417957"/>
                </a:lnTo>
                <a:lnTo>
                  <a:pt x="571500" y="417957"/>
                </a:lnTo>
                <a:lnTo>
                  <a:pt x="563923" y="416659"/>
                </a:lnTo>
                <a:lnTo>
                  <a:pt x="557656" y="413004"/>
                </a:lnTo>
                <a:lnTo>
                  <a:pt x="553390" y="407348"/>
                </a:lnTo>
                <a:lnTo>
                  <a:pt x="551814" y="400050"/>
                </a:lnTo>
                <a:lnTo>
                  <a:pt x="551814" y="380364"/>
                </a:lnTo>
                <a:lnTo>
                  <a:pt x="417956" y="380364"/>
                </a:lnTo>
                <a:lnTo>
                  <a:pt x="410604" y="378809"/>
                </a:lnTo>
                <a:lnTo>
                  <a:pt x="404955" y="374586"/>
                </a:lnTo>
                <a:lnTo>
                  <a:pt x="401329" y="368363"/>
                </a:lnTo>
                <a:lnTo>
                  <a:pt x="400050" y="360807"/>
                </a:lnTo>
                <a:lnTo>
                  <a:pt x="400050" y="350012"/>
                </a:lnTo>
                <a:lnTo>
                  <a:pt x="407161" y="342900"/>
                </a:lnTo>
                <a:lnTo>
                  <a:pt x="646556" y="342900"/>
                </a:lnTo>
                <a:lnTo>
                  <a:pt x="643701" y="327713"/>
                </a:lnTo>
                <a:lnTo>
                  <a:pt x="635809" y="315229"/>
                </a:lnTo>
                <a:lnTo>
                  <a:pt x="623893" y="306770"/>
                </a:lnTo>
                <a:lnTo>
                  <a:pt x="608964" y="303657"/>
                </a:lnTo>
                <a:close/>
              </a:path>
              <a:path w="914400" h="914400">
                <a:moveTo>
                  <a:pt x="646556" y="342900"/>
                </a:moveTo>
                <a:lnTo>
                  <a:pt x="582167" y="342900"/>
                </a:lnTo>
                <a:lnTo>
                  <a:pt x="589406" y="350012"/>
                </a:lnTo>
                <a:lnTo>
                  <a:pt x="589406" y="410718"/>
                </a:lnTo>
                <a:lnTo>
                  <a:pt x="582167" y="417957"/>
                </a:lnTo>
                <a:lnTo>
                  <a:pt x="646556" y="417957"/>
                </a:lnTo>
                <a:lnTo>
                  <a:pt x="646556" y="342900"/>
                </a:lnTo>
                <a:close/>
              </a:path>
            </a:pathLst>
          </a:custGeom>
          <a:solidFill>
            <a:srgbClr val="58AEE3"/>
          </a:solidFill>
        </p:spPr>
        <p:txBody>
          <a:bodyPr wrap="square" lIns="0" tIns="0" rIns="0" bIns="0" rtlCol="0"/>
          <a:lstStyle/>
          <a:p>
            <a:endParaRPr sz="2400"/>
          </a:p>
        </p:txBody>
      </p:sp>
      <p:pic>
        <p:nvPicPr>
          <p:cNvPr id="20" name="Picture 19">
            <a:extLst>
              <a:ext uri="{FF2B5EF4-FFF2-40B4-BE49-F238E27FC236}">
                <a16:creationId xmlns="" xmlns:a16="http://schemas.microsoft.com/office/drawing/2014/main" id="{18A9DBEB-85BA-4A8B-8E3D-C888FFBDA5C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04801" y="199514"/>
            <a:ext cx="1711461" cy="777875"/>
          </a:xfrm>
          <a:prstGeom prst="rect">
            <a:avLst/>
          </a:prstGeom>
        </p:spPr>
      </p:pic>
    </p:spTree>
    <p:extLst>
      <p:ext uri="{BB962C8B-B14F-4D97-AF65-F5344CB8AC3E}">
        <p14:creationId xmlns:p14="http://schemas.microsoft.com/office/powerpoint/2010/main" val="349700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9567" y="267695"/>
            <a:ext cx="8625261" cy="428387"/>
          </a:xfrm>
          <a:prstGeom prst="rect">
            <a:avLst/>
          </a:prstGeom>
        </p:spPr>
        <p:txBody>
          <a:bodyPr vert="horz" wrap="square" lIns="0" tIns="17780" rIns="0" bIns="0" rtlCol="0" anchor="ctr">
            <a:spAutoFit/>
          </a:bodyPr>
          <a:lstStyle/>
          <a:p>
            <a:pPr marL="16933" algn="r">
              <a:lnSpc>
                <a:spcPct val="100000"/>
              </a:lnSpc>
              <a:spcBef>
                <a:spcPts val="140"/>
              </a:spcBef>
            </a:pPr>
            <a:r>
              <a:rPr sz="2667" b="1" spc="107" dirty="0">
                <a:solidFill>
                  <a:srgbClr val="084685"/>
                </a:solidFill>
                <a:latin typeface="Arial"/>
                <a:ea typeface="+mn-ea"/>
                <a:cs typeface="Arial"/>
              </a:rPr>
              <a:t>MAIL AS PART OF THE DAILY DIGITAL ROUTINE</a:t>
            </a:r>
          </a:p>
        </p:txBody>
      </p:sp>
      <p:sp>
        <p:nvSpPr>
          <p:cNvPr id="4" name="object 4"/>
          <p:cNvSpPr/>
          <p:nvPr/>
        </p:nvSpPr>
        <p:spPr>
          <a:xfrm>
            <a:off x="1969006" y="1543472"/>
            <a:ext cx="8568944" cy="4901184"/>
          </a:xfrm>
          <a:prstGeom prst="rect">
            <a:avLst/>
          </a:prstGeom>
          <a:blipFill>
            <a:blip r:embed="rId3" cstate="print"/>
            <a:stretch>
              <a:fillRect/>
            </a:stretch>
          </a:blipFill>
        </p:spPr>
        <p:txBody>
          <a:bodyPr wrap="square" lIns="0" tIns="0" rIns="0" bIns="0" rtlCol="0"/>
          <a:lstStyle/>
          <a:p>
            <a:endParaRPr sz="2400"/>
          </a:p>
        </p:txBody>
      </p:sp>
      <p:sp>
        <p:nvSpPr>
          <p:cNvPr id="5" name="object 5"/>
          <p:cNvSpPr/>
          <p:nvPr/>
        </p:nvSpPr>
        <p:spPr>
          <a:xfrm>
            <a:off x="8400287" y="5118607"/>
            <a:ext cx="2137663" cy="1146048"/>
          </a:xfrm>
          <a:prstGeom prst="rect">
            <a:avLst/>
          </a:prstGeom>
          <a:blipFill>
            <a:blip r:embed="rId4" cstate="print"/>
            <a:stretch>
              <a:fillRect/>
            </a:stretch>
          </a:blipFill>
        </p:spPr>
        <p:txBody>
          <a:bodyPr wrap="square" lIns="0" tIns="0" rIns="0" bIns="0" rtlCol="0"/>
          <a:lstStyle/>
          <a:p>
            <a:endParaRPr sz="2400"/>
          </a:p>
        </p:txBody>
      </p:sp>
      <p:sp>
        <p:nvSpPr>
          <p:cNvPr id="6" name="object 6"/>
          <p:cNvSpPr/>
          <p:nvPr/>
        </p:nvSpPr>
        <p:spPr>
          <a:xfrm>
            <a:off x="5246623" y="6289039"/>
            <a:ext cx="5293360" cy="314960"/>
          </a:xfrm>
          <a:prstGeom prst="rect">
            <a:avLst/>
          </a:prstGeom>
          <a:blipFill>
            <a:blip r:embed="rId5" cstate="print"/>
            <a:stretch>
              <a:fillRect/>
            </a:stretch>
          </a:blipFill>
        </p:spPr>
        <p:txBody>
          <a:bodyPr wrap="square" lIns="0" tIns="0" rIns="0" bIns="0" rtlCol="0"/>
          <a:lstStyle/>
          <a:p>
            <a:endParaRPr sz="2400"/>
          </a:p>
        </p:txBody>
      </p:sp>
      <p:sp>
        <p:nvSpPr>
          <p:cNvPr id="7" name="object 7"/>
          <p:cNvSpPr txBox="1"/>
          <p:nvPr/>
        </p:nvSpPr>
        <p:spPr>
          <a:xfrm>
            <a:off x="5233583" y="6261025"/>
            <a:ext cx="5304367" cy="304421"/>
          </a:xfrm>
          <a:prstGeom prst="rect">
            <a:avLst/>
          </a:prstGeom>
        </p:spPr>
        <p:txBody>
          <a:bodyPr vert="horz" wrap="square" lIns="0" tIns="16933" rIns="0" bIns="0" rtlCol="0">
            <a:spAutoFit/>
          </a:bodyPr>
          <a:lstStyle/>
          <a:p>
            <a:pPr marL="16933">
              <a:spcBef>
                <a:spcPts val="133"/>
              </a:spcBef>
            </a:pPr>
            <a:r>
              <a:rPr sz="1867" b="1" spc="-20" dirty="0">
                <a:solidFill>
                  <a:srgbClr val="FFFFFF"/>
                </a:solidFill>
                <a:latin typeface="Arial"/>
                <a:cs typeface="Arial"/>
              </a:rPr>
              <a:t>11.8% </a:t>
            </a:r>
            <a:r>
              <a:rPr sz="1867" b="1" spc="-7" dirty="0">
                <a:solidFill>
                  <a:srgbClr val="FFFFFF"/>
                </a:solidFill>
                <a:latin typeface="Arial"/>
                <a:cs typeface="Arial"/>
              </a:rPr>
              <a:t>National Saturation of Eligible</a:t>
            </a:r>
            <a:r>
              <a:rPr sz="1867" b="1" spc="-107" dirty="0">
                <a:solidFill>
                  <a:srgbClr val="FFFFFF"/>
                </a:solidFill>
                <a:latin typeface="Arial"/>
                <a:cs typeface="Arial"/>
              </a:rPr>
              <a:t> </a:t>
            </a:r>
            <a:r>
              <a:rPr sz="1867" b="1" spc="-7" dirty="0">
                <a:solidFill>
                  <a:srgbClr val="FFFFFF"/>
                </a:solidFill>
                <a:latin typeface="Arial"/>
                <a:cs typeface="Arial"/>
              </a:rPr>
              <a:t>Deliveries</a:t>
            </a:r>
            <a:endParaRPr sz="1867" dirty="0">
              <a:latin typeface="Arial"/>
              <a:cs typeface="Arial"/>
            </a:endParaRPr>
          </a:p>
        </p:txBody>
      </p:sp>
      <p:sp>
        <p:nvSpPr>
          <p:cNvPr id="8" name="object 8"/>
          <p:cNvSpPr txBox="1"/>
          <p:nvPr/>
        </p:nvSpPr>
        <p:spPr>
          <a:xfrm>
            <a:off x="1783417" y="1023035"/>
            <a:ext cx="8754533" cy="899456"/>
          </a:xfrm>
          <a:prstGeom prst="rect">
            <a:avLst/>
          </a:prstGeom>
        </p:spPr>
        <p:txBody>
          <a:bodyPr vert="horz" wrap="square" lIns="0" tIns="113453" rIns="0" bIns="0" rtlCol="0">
            <a:spAutoFit/>
          </a:bodyPr>
          <a:lstStyle/>
          <a:p>
            <a:pPr marL="16933">
              <a:spcBef>
                <a:spcPts val="893"/>
              </a:spcBef>
            </a:pPr>
            <a:r>
              <a:rPr sz="1867" dirty="0">
                <a:solidFill>
                  <a:srgbClr val="404040"/>
                </a:solidFill>
                <a:latin typeface="Arial"/>
                <a:cs typeface="Arial"/>
              </a:rPr>
              <a:t>Informed </a:t>
            </a:r>
            <a:r>
              <a:rPr sz="1867" spc="-7" dirty="0">
                <a:solidFill>
                  <a:srgbClr val="404040"/>
                </a:solidFill>
                <a:latin typeface="Arial"/>
                <a:cs typeface="Arial"/>
              </a:rPr>
              <a:t>Delivery</a:t>
            </a:r>
            <a:r>
              <a:rPr spc="-9" baseline="24691" dirty="0">
                <a:solidFill>
                  <a:srgbClr val="404040"/>
                </a:solidFill>
                <a:latin typeface="Arial"/>
                <a:cs typeface="Arial"/>
              </a:rPr>
              <a:t>® </a:t>
            </a:r>
            <a:r>
              <a:rPr sz="1867" dirty="0">
                <a:solidFill>
                  <a:srgbClr val="404040"/>
                </a:solidFill>
                <a:latin typeface="Arial"/>
                <a:cs typeface="Arial"/>
              </a:rPr>
              <a:t>maintains the relevance of </a:t>
            </a:r>
            <a:r>
              <a:rPr sz="1867" spc="-7" dirty="0">
                <a:solidFill>
                  <a:srgbClr val="404040"/>
                </a:solidFill>
                <a:latin typeface="Arial"/>
                <a:cs typeface="Arial"/>
              </a:rPr>
              <a:t>mail </a:t>
            </a:r>
            <a:r>
              <a:rPr sz="1867" dirty="0">
                <a:solidFill>
                  <a:srgbClr val="404040"/>
                </a:solidFill>
                <a:latin typeface="Arial"/>
                <a:cs typeface="Arial"/>
              </a:rPr>
              <a:t>in an increasingly digital</a:t>
            </a:r>
            <a:r>
              <a:rPr sz="1867" spc="-73" dirty="0">
                <a:solidFill>
                  <a:srgbClr val="404040"/>
                </a:solidFill>
                <a:latin typeface="Arial"/>
                <a:cs typeface="Arial"/>
              </a:rPr>
              <a:t> </a:t>
            </a:r>
            <a:r>
              <a:rPr sz="1867" spc="-20" dirty="0">
                <a:solidFill>
                  <a:srgbClr val="404040"/>
                </a:solidFill>
                <a:latin typeface="Arial"/>
                <a:cs typeface="Arial"/>
              </a:rPr>
              <a:t>society.</a:t>
            </a:r>
            <a:endParaRPr sz="1867" dirty="0">
              <a:latin typeface="Arial"/>
              <a:cs typeface="Arial"/>
            </a:endParaRPr>
          </a:p>
          <a:p>
            <a:pPr marL="367444">
              <a:spcBef>
                <a:spcPts val="967"/>
              </a:spcBef>
            </a:pPr>
            <a:r>
              <a:rPr sz="2400" b="1" dirty="0">
                <a:solidFill>
                  <a:srgbClr val="00406F"/>
                </a:solidFill>
                <a:latin typeface="Arial"/>
                <a:cs typeface="Arial"/>
              </a:rPr>
              <a:t>Household </a:t>
            </a:r>
            <a:r>
              <a:rPr sz="2400" b="1" spc="-7" dirty="0">
                <a:solidFill>
                  <a:srgbClr val="00406F"/>
                </a:solidFill>
                <a:latin typeface="Arial"/>
                <a:cs typeface="Arial"/>
              </a:rPr>
              <a:t>Density Saturation</a:t>
            </a:r>
            <a:endParaRPr sz="2400" dirty="0">
              <a:latin typeface="Arial"/>
              <a:cs typeface="Arial"/>
            </a:endParaRPr>
          </a:p>
        </p:txBody>
      </p:sp>
      <p:pic>
        <p:nvPicPr>
          <p:cNvPr id="10" name="Picture 9">
            <a:extLst>
              <a:ext uri="{FF2B5EF4-FFF2-40B4-BE49-F238E27FC236}">
                <a16:creationId xmlns="" xmlns:a16="http://schemas.microsoft.com/office/drawing/2014/main" id="{18A9DBEB-85BA-4A8B-8E3D-C888FFBDA5C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59579" y="148043"/>
            <a:ext cx="1711461" cy="777875"/>
          </a:xfrm>
          <a:prstGeom prst="rect">
            <a:avLst/>
          </a:prstGeom>
        </p:spPr>
      </p:pic>
    </p:spTree>
    <p:extLst>
      <p:ext uri="{BB962C8B-B14F-4D97-AF65-F5344CB8AC3E}">
        <p14:creationId xmlns:p14="http://schemas.microsoft.com/office/powerpoint/2010/main" val="84677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6916" y="668161"/>
            <a:ext cx="5933513" cy="448841"/>
          </a:xfrm>
          <a:prstGeom prst="rect">
            <a:avLst/>
          </a:prstGeom>
        </p:spPr>
        <p:txBody>
          <a:bodyPr vert="horz" wrap="square" lIns="0" tIns="17780" rIns="0" bIns="0" rtlCol="0" anchor="ctr">
            <a:spAutoFit/>
          </a:bodyPr>
          <a:lstStyle/>
          <a:p>
            <a:pPr marL="16933">
              <a:lnSpc>
                <a:spcPct val="100000"/>
              </a:lnSpc>
              <a:spcBef>
                <a:spcPts val="140"/>
              </a:spcBef>
            </a:pPr>
            <a:r>
              <a:rPr sz="2800" b="1" spc="333" dirty="0">
                <a:solidFill>
                  <a:srgbClr val="084685"/>
                </a:solidFill>
                <a:latin typeface="Arial" panose="020B0604020202020204" pitchFamily="34" charset="0"/>
                <a:cs typeface="Arial" panose="020B0604020202020204" pitchFamily="34" charset="0"/>
              </a:rPr>
              <a:t>WHY </a:t>
            </a:r>
            <a:r>
              <a:rPr sz="2800" b="1" spc="113" dirty="0">
                <a:solidFill>
                  <a:srgbClr val="084685"/>
                </a:solidFill>
                <a:latin typeface="Arial" panose="020B0604020202020204" pitchFamily="34" charset="0"/>
                <a:cs typeface="Arial" panose="020B0604020202020204" pitchFamily="34" charset="0"/>
              </a:rPr>
              <a:t>MAIL</a:t>
            </a:r>
            <a:r>
              <a:rPr sz="2800" b="1" spc="-460" dirty="0">
                <a:solidFill>
                  <a:srgbClr val="084685"/>
                </a:solidFill>
                <a:latin typeface="Arial" panose="020B0604020202020204" pitchFamily="34" charset="0"/>
                <a:cs typeface="Arial" panose="020B0604020202020204" pitchFamily="34" charset="0"/>
              </a:rPr>
              <a:t> </a:t>
            </a:r>
            <a:r>
              <a:rPr sz="2800" b="1" spc="160" dirty="0">
                <a:solidFill>
                  <a:srgbClr val="084685"/>
                </a:solidFill>
                <a:latin typeface="Arial" panose="020B0604020202020204" pitchFamily="34" charset="0"/>
                <a:cs typeface="Arial" panose="020B0604020202020204" pitchFamily="34" charset="0"/>
              </a:rPr>
              <a:t>POSITIONING</a:t>
            </a:r>
            <a:endParaRPr sz="2800" b="1" dirty="0">
              <a:latin typeface="Arial" panose="020B0604020202020204" pitchFamily="34" charset="0"/>
              <a:cs typeface="Arial" panose="020B0604020202020204" pitchFamily="34" charset="0"/>
            </a:endParaRPr>
          </a:p>
        </p:txBody>
      </p:sp>
      <p:sp>
        <p:nvSpPr>
          <p:cNvPr id="4" name="object 4"/>
          <p:cNvSpPr txBox="1"/>
          <p:nvPr/>
        </p:nvSpPr>
        <p:spPr>
          <a:xfrm>
            <a:off x="3307419" y="2170345"/>
            <a:ext cx="1158240" cy="344475"/>
          </a:xfrm>
          <a:prstGeom prst="rect">
            <a:avLst/>
          </a:prstGeom>
        </p:spPr>
        <p:txBody>
          <a:bodyPr vert="horz" wrap="square" lIns="0" tIns="16087" rIns="0" bIns="0" rtlCol="0">
            <a:spAutoFit/>
          </a:bodyPr>
          <a:lstStyle/>
          <a:p>
            <a:pPr marL="16933">
              <a:spcBef>
                <a:spcPts val="127"/>
              </a:spcBef>
            </a:pPr>
            <a:r>
              <a:rPr sz="2133" spc="-160" dirty="0">
                <a:latin typeface="Arial"/>
                <a:cs typeface="Arial"/>
              </a:rPr>
              <a:t>Direct</a:t>
            </a:r>
            <a:r>
              <a:rPr sz="2133" spc="-147" dirty="0">
                <a:latin typeface="Arial"/>
                <a:cs typeface="Arial"/>
              </a:rPr>
              <a:t> </a:t>
            </a:r>
            <a:r>
              <a:rPr sz="2133" spc="-67" dirty="0">
                <a:latin typeface="Arial"/>
                <a:cs typeface="Arial"/>
              </a:rPr>
              <a:t>Mail</a:t>
            </a:r>
            <a:endParaRPr sz="2133">
              <a:latin typeface="Arial"/>
              <a:cs typeface="Arial"/>
            </a:endParaRPr>
          </a:p>
        </p:txBody>
      </p:sp>
      <p:sp>
        <p:nvSpPr>
          <p:cNvPr id="5" name="object 5"/>
          <p:cNvSpPr txBox="1"/>
          <p:nvPr/>
        </p:nvSpPr>
        <p:spPr>
          <a:xfrm>
            <a:off x="8503243" y="2170345"/>
            <a:ext cx="719667" cy="344475"/>
          </a:xfrm>
          <a:prstGeom prst="rect">
            <a:avLst/>
          </a:prstGeom>
        </p:spPr>
        <p:txBody>
          <a:bodyPr vert="horz" wrap="square" lIns="0" tIns="16087" rIns="0" bIns="0" rtlCol="0">
            <a:spAutoFit/>
          </a:bodyPr>
          <a:lstStyle/>
          <a:p>
            <a:pPr marL="16933">
              <a:spcBef>
                <a:spcPts val="127"/>
              </a:spcBef>
            </a:pPr>
            <a:r>
              <a:rPr sz="2133" spc="-133" dirty="0">
                <a:latin typeface="Arial"/>
                <a:cs typeface="Arial"/>
              </a:rPr>
              <a:t>Dig</a:t>
            </a:r>
            <a:r>
              <a:rPr sz="2133" spc="-67" dirty="0">
                <a:latin typeface="Arial"/>
                <a:cs typeface="Arial"/>
              </a:rPr>
              <a:t>i</a:t>
            </a:r>
            <a:r>
              <a:rPr sz="2133" spc="-40" dirty="0">
                <a:latin typeface="Arial"/>
                <a:cs typeface="Arial"/>
              </a:rPr>
              <a:t>tal</a:t>
            </a:r>
            <a:endParaRPr sz="2133">
              <a:latin typeface="Arial"/>
              <a:cs typeface="Arial"/>
            </a:endParaRPr>
          </a:p>
        </p:txBody>
      </p:sp>
      <p:sp>
        <p:nvSpPr>
          <p:cNvPr id="6" name="object 6"/>
          <p:cNvSpPr/>
          <p:nvPr/>
        </p:nvSpPr>
        <p:spPr>
          <a:xfrm>
            <a:off x="7005320" y="4500880"/>
            <a:ext cx="0" cy="248073"/>
          </a:xfrm>
          <a:custGeom>
            <a:avLst/>
            <a:gdLst/>
            <a:ahLst/>
            <a:cxnLst/>
            <a:rect l="l" t="t" r="r" b="b"/>
            <a:pathLst>
              <a:path h="186054">
                <a:moveTo>
                  <a:pt x="0" y="0"/>
                </a:moveTo>
                <a:lnTo>
                  <a:pt x="0" y="185927"/>
                </a:lnTo>
              </a:path>
            </a:pathLst>
          </a:custGeom>
          <a:ln w="56387">
            <a:solidFill>
              <a:srgbClr val="FFDC00"/>
            </a:solidFill>
          </a:ln>
        </p:spPr>
        <p:txBody>
          <a:bodyPr wrap="square" lIns="0" tIns="0" rIns="0" bIns="0" rtlCol="0"/>
          <a:lstStyle/>
          <a:p>
            <a:endParaRPr sz="2400"/>
          </a:p>
        </p:txBody>
      </p:sp>
      <p:sp>
        <p:nvSpPr>
          <p:cNvPr id="7" name="object 7"/>
          <p:cNvSpPr/>
          <p:nvPr/>
        </p:nvSpPr>
        <p:spPr>
          <a:xfrm>
            <a:off x="7245095" y="4464304"/>
            <a:ext cx="0" cy="284480"/>
          </a:xfrm>
          <a:custGeom>
            <a:avLst/>
            <a:gdLst/>
            <a:ahLst/>
            <a:cxnLst/>
            <a:rect l="l" t="t" r="r" b="b"/>
            <a:pathLst>
              <a:path h="213360">
                <a:moveTo>
                  <a:pt x="0" y="0"/>
                </a:moveTo>
                <a:lnTo>
                  <a:pt x="0" y="213360"/>
                </a:lnTo>
              </a:path>
            </a:pathLst>
          </a:custGeom>
          <a:ln w="56387">
            <a:solidFill>
              <a:srgbClr val="FFDC00"/>
            </a:solidFill>
          </a:ln>
        </p:spPr>
        <p:txBody>
          <a:bodyPr wrap="square" lIns="0" tIns="0" rIns="0" bIns="0" rtlCol="0"/>
          <a:lstStyle/>
          <a:p>
            <a:endParaRPr sz="2400"/>
          </a:p>
        </p:txBody>
      </p:sp>
      <p:sp>
        <p:nvSpPr>
          <p:cNvPr id="8" name="object 8"/>
          <p:cNvSpPr/>
          <p:nvPr/>
        </p:nvSpPr>
        <p:spPr>
          <a:xfrm>
            <a:off x="7484871" y="4403345"/>
            <a:ext cx="0" cy="345439"/>
          </a:xfrm>
          <a:custGeom>
            <a:avLst/>
            <a:gdLst/>
            <a:ahLst/>
            <a:cxnLst/>
            <a:rect l="l" t="t" r="r" b="b"/>
            <a:pathLst>
              <a:path h="259079">
                <a:moveTo>
                  <a:pt x="0" y="0"/>
                </a:moveTo>
                <a:lnTo>
                  <a:pt x="0" y="259080"/>
                </a:lnTo>
              </a:path>
            </a:pathLst>
          </a:custGeom>
          <a:ln w="56387">
            <a:solidFill>
              <a:srgbClr val="FFDC00"/>
            </a:solidFill>
          </a:ln>
        </p:spPr>
        <p:txBody>
          <a:bodyPr wrap="square" lIns="0" tIns="0" rIns="0" bIns="0" rtlCol="0"/>
          <a:lstStyle/>
          <a:p>
            <a:endParaRPr sz="2400"/>
          </a:p>
        </p:txBody>
      </p:sp>
      <p:sp>
        <p:nvSpPr>
          <p:cNvPr id="9" name="object 9"/>
          <p:cNvSpPr/>
          <p:nvPr/>
        </p:nvSpPr>
        <p:spPr>
          <a:xfrm>
            <a:off x="7724647" y="4348480"/>
            <a:ext cx="0" cy="400473"/>
          </a:xfrm>
          <a:custGeom>
            <a:avLst/>
            <a:gdLst/>
            <a:ahLst/>
            <a:cxnLst/>
            <a:rect l="l" t="t" r="r" b="b"/>
            <a:pathLst>
              <a:path h="300354">
                <a:moveTo>
                  <a:pt x="0" y="0"/>
                </a:moveTo>
                <a:lnTo>
                  <a:pt x="0" y="300227"/>
                </a:lnTo>
              </a:path>
            </a:pathLst>
          </a:custGeom>
          <a:ln w="56387">
            <a:solidFill>
              <a:srgbClr val="FFDC00"/>
            </a:solidFill>
          </a:ln>
        </p:spPr>
        <p:txBody>
          <a:bodyPr wrap="square" lIns="0" tIns="0" rIns="0" bIns="0" rtlCol="0"/>
          <a:lstStyle/>
          <a:p>
            <a:endParaRPr sz="2400"/>
          </a:p>
        </p:txBody>
      </p:sp>
      <p:sp>
        <p:nvSpPr>
          <p:cNvPr id="10" name="object 10"/>
          <p:cNvSpPr/>
          <p:nvPr/>
        </p:nvSpPr>
        <p:spPr>
          <a:xfrm>
            <a:off x="7964423" y="4269231"/>
            <a:ext cx="0" cy="480060"/>
          </a:xfrm>
          <a:custGeom>
            <a:avLst/>
            <a:gdLst/>
            <a:ahLst/>
            <a:cxnLst/>
            <a:rect l="l" t="t" r="r" b="b"/>
            <a:pathLst>
              <a:path h="360045">
                <a:moveTo>
                  <a:pt x="0" y="0"/>
                </a:moveTo>
                <a:lnTo>
                  <a:pt x="0" y="359663"/>
                </a:lnTo>
              </a:path>
            </a:pathLst>
          </a:custGeom>
          <a:ln w="56387">
            <a:solidFill>
              <a:srgbClr val="FFDC00"/>
            </a:solidFill>
          </a:ln>
        </p:spPr>
        <p:txBody>
          <a:bodyPr wrap="square" lIns="0" tIns="0" rIns="0" bIns="0" rtlCol="0"/>
          <a:lstStyle/>
          <a:p>
            <a:endParaRPr sz="2400"/>
          </a:p>
        </p:txBody>
      </p:sp>
      <p:sp>
        <p:nvSpPr>
          <p:cNvPr id="11" name="object 11"/>
          <p:cNvSpPr/>
          <p:nvPr/>
        </p:nvSpPr>
        <p:spPr>
          <a:xfrm>
            <a:off x="8204200" y="4192015"/>
            <a:ext cx="0" cy="557107"/>
          </a:xfrm>
          <a:custGeom>
            <a:avLst/>
            <a:gdLst/>
            <a:ahLst/>
            <a:cxnLst/>
            <a:rect l="l" t="t" r="r" b="b"/>
            <a:pathLst>
              <a:path h="417829">
                <a:moveTo>
                  <a:pt x="0" y="0"/>
                </a:moveTo>
                <a:lnTo>
                  <a:pt x="0" y="417575"/>
                </a:lnTo>
              </a:path>
            </a:pathLst>
          </a:custGeom>
          <a:ln w="56388">
            <a:solidFill>
              <a:srgbClr val="FFDC00"/>
            </a:solidFill>
          </a:ln>
        </p:spPr>
        <p:txBody>
          <a:bodyPr wrap="square" lIns="0" tIns="0" rIns="0" bIns="0" rtlCol="0"/>
          <a:lstStyle/>
          <a:p>
            <a:endParaRPr sz="2400"/>
          </a:p>
        </p:txBody>
      </p:sp>
      <p:sp>
        <p:nvSpPr>
          <p:cNvPr id="12" name="object 12"/>
          <p:cNvSpPr/>
          <p:nvPr/>
        </p:nvSpPr>
        <p:spPr>
          <a:xfrm>
            <a:off x="8443976" y="4070096"/>
            <a:ext cx="0" cy="679027"/>
          </a:xfrm>
          <a:custGeom>
            <a:avLst/>
            <a:gdLst/>
            <a:ahLst/>
            <a:cxnLst/>
            <a:rect l="l" t="t" r="r" b="b"/>
            <a:pathLst>
              <a:path h="509270">
                <a:moveTo>
                  <a:pt x="0" y="0"/>
                </a:moveTo>
                <a:lnTo>
                  <a:pt x="0" y="509015"/>
                </a:lnTo>
              </a:path>
            </a:pathLst>
          </a:custGeom>
          <a:ln w="56387">
            <a:solidFill>
              <a:srgbClr val="FFDC00"/>
            </a:solidFill>
          </a:ln>
        </p:spPr>
        <p:txBody>
          <a:bodyPr wrap="square" lIns="0" tIns="0" rIns="0" bIns="0" rtlCol="0"/>
          <a:lstStyle/>
          <a:p>
            <a:endParaRPr sz="2400"/>
          </a:p>
        </p:txBody>
      </p:sp>
      <p:sp>
        <p:nvSpPr>
          <p:cNvPr id="13" name="object 13"/>
          <p:cNvSpPr/>
          <p:nvPr/>
        </p:nvSpPr>
        <p:spPr>
          <a:xfrm>
            <a:off x="8683752" y="3929888"/>
            <a:ext cx="0" cy="819573"/>
          </a:xfrm>
          <a:custGeom>
            <a:avLst/>
            <a:gdLst/>
            <a:ahLst/>
            <a:cxnLst/>
            <a:rect l="l" t="t" r="r" b="b"/>
            <a:pathLst>
              <a:path h="614679">
                <a:moveTo>
                  <a:pt x="0" y="0"/>
                </a:moveTo>
                <a:lnTo>
                  <a:pt x="0" y="614171"/>
                </a:lnTo>
              </a:path>
            </a:pathLst>
          </a:custGeom>
          <a:ln w="56387">
            <a:solidFill>
              <a:srgbClr val="FFDC00"/>
            </a:solidFill>
          </a:ln>
        </p:spPr>
        <p:txBody>
          <a:bodyPr wrap="square" lIns="0" tIns="0" rIns="0" bIns="0" rtlCol="0"/>
          <a:lstStyle/>
          <a:p>
            <a:endParaRPr sz="2400"/>
          </a:p>
        </p:txBody>
      </p:sp>
      <p:sp>
        <p:nvSpPr>
          <p:cNvPr id="14" name="object 14"/>
          <p:cNvSpPr/>
          <p:nvPr/>
        </p:nvSpPr>
        <p:spPr>
          <a:xfrm>
            <a:off x="8923527" y="3781553"/>
            <a:ext cx="0" cy="967740"/>
          </a:xfrm>
          <a:custGeom>
            <a:avLst/>
            <a:gdLst/>
            <a:ahLst/>
            <a:cxnLst/>
            <a:rect l="l" t="t" r="r" b="b"/>
            <a:pathLst>
              <a:path h="725804">
                <a:moveTo>
                  <a:pt x="0" y="0"/>
                </a:moveTo>
                <a:lnTo>
                  <a:pt x="0" y="725424"/>
                </a:lnTo>
              </a:path>
            </a:pathLst>
          </a:custGeom>
          <a:ln w="56388">
            <a:solidFill>
              <a:srgbClr val="FFDC00"/>
            </a:solidFill>
          </a:ln>
        </p:spPr>
        <p:txBody>
          <a:bodyPr wrap="square" lIns="0" tIns="0" rIns="0" bIns="0" rtlCol="0"/>
          <a:lstStyle/>
          <a:p>
            <a:endParaRPr sz="2400"/>
          </a:p>
        </p:txBody>
      </p:sp>
      <p:sp>
        <p:nvSpPr>
          <p:cNvPr id="15" name="object 15"/>
          <p:cNvSpPr/>
          <p:nvPr/>
        </p:nvSpPr>
        <p:spPr>
          <a:xfrm>
            <a:off x="9163304" y="3637281"/>
            <a:ext cx="0" cy="1111673"/>
          </a:xfrm>
          <a:custGeom>
            <a:avLst/>
            <a:gdLst/>
            <a:ahLst/>
            <a:cxnLst/>
            <a:rect l="l" t="t" r="r" b="b"/>
            <a:pathLst>
              <a:path h="833754">
                <a:moveTo>
                  <a:pt x="0" y="0"/>
                </a:moveTo>
                <a:lnTo>
                  <a:pt x="0" y="833627"/>
                </a:lnTo>
              </a:path>
            </a:pathLst>
          </a:custGeom>
          <a:ln w="56388">
            <a:solidFill>
              <a:srgbClr val="FFDC00"/>
            </a:solidFill>
          </a:ln>
        </p:spPr>
        <p:txBody>
          <a:bodyPr wrap="square" lIns="0" tIns="0" rIns="0" bIns="0" rtlCol="0"/>
          <a:lstStyle/>
          <a:p>
            <a:endParaRPr sz="2400"/>
          </a:p>
        </p:txBody>
      </p:sp>
      <p:sp>
        <p:nvSpPr>
          <p:cNvPr id="16" name="object 16"/>
          <p:cNvSpPr/>
          <p:nvPr/>
        </p:nvSpPr>
        <p:spPr>
          <a:xfrm>
            <a:off x="9403079" y="3513327"/>
            <a:ext cx="0" cy="1236133"/>
          </a:xfrm>
          <a:custGeom>
            <a:avLst/>
            <a:gdLst/>
            <a:ahLst/>
            <a:cxnLst/>
            <a:rect l="l" t="t" r="r" b="b"/>
            <a:pathLst>
              <a:path h="927100">
                <a:moveTo>
                  <a:pt x="0" y="0"/>
                </a:moveTo>
                <a:lnTo>
                  <a:pt x="0" y="926592"/>
                </a:lnTo>
              </a:path>
            </a:pathLst>
          </a:custGeom>
          <a:ln w="56387">
            <a:solidFill>
              <a:srgbClr val="FFDC00"/>
            </a:solidFill>
          </a:ln>
        </p:spPr>
        <p:txBody>
          <a:bodyPr wrap="square" lIns="0" tIns="0" rIns="0" bIns="0" rtlCol="0"/>
          <a:lstStyle/>
          <a:p>
            <a:endParaRPr sz="2400"/>
          </a:p>
        </p:txBody>
      </p:sp>
      <p:sp>
        <p:nvSpPr>
          <p:cNvPr id="17" name="object 17"/>
          <p:cNvSpPr/>
          <p:nvPr/>
        </p:nvSpPr>
        <p:spPr>
          <a:xfrm>
            <a:off x="9642856" y="3399535"/>
            <a:ext cx="0" cy="1349587"/>
          </a:xfrm>
          <a:custGeom>
            <a:avLst/>
            <a:gdLst/>
            <a:ahLst/>
            <a:cxnLst/>
            <a:rect l="l" t="t" r="r" b="b"/>
            <a:pathLst>
              <a:path h="1012189">
                <a:moveTo>
                  <a:pt x="0" y="0"/>
                </a:moveTo>
                <a:lnTo>
                  <a:pt x="0" y="1011936"/>
                </a:lnTo>
              </a:path>
            </a:pathLst>
          </a:custGeom>
          <a:ln w="56387">
            <a:solidFill>
              <a:srgbClr val="FFDC00"/>
            </a:solidFill>
          </a:ln>
        </p:spPr>
        <p:txBody>
          <a:bodyPr wrap="square" lIns="0" tIns="0" rIns="0" bIns="0" rtlCol="0"/>
          <a:lstStyle/>
          <a:p>
            <a:endParaRPr sz="2400"/>
          </a:p>
        </p:txBody>
      </p:sp>
      <p:sp>
        <p:nvSpPr>
          <p:cNvPr id="18" name="object 18"/>
          <p:cNvSpPr/>
          <p:nvPr/>
        </p:nvSpPr>
        <p:spPr>
          <a:xfrm>
            <a:off x="9882631" y="3281681"/>
            <a:ext cx="0" cy="1467273"/>
          </a:xfrm>
          <a:custGeom>
            <a:avLst/>
            <a:gdLst/>
            <a:ahLst/>
            <a:cxnLst/>
            <a:rect l="l" t="t" r="r" b="b"/>
            <a:pathLst>
              <a:path h="1100454">
                <a:moveTo>
                  <a:pt x="0" y="0"/>
                </a:moveTo>
                <a:lnTo>
                  <a:pt x="0" y="1100327"/>
                </a:lnTo>
              </a:path>
            </a:pathLst>
          </a:custGeom>
          <a:ln w="56388">
            <a:solidFill>
              <a:srgbClr val="FFDC00"/>
            </a:solidFill>
          </a:ln>
        </p:spPr>
        <p:txBody>
          <a:bodyPr wrap="square" lIns="0" tIns="0" rIns="0" bIns="0" rtlCol="0"/>
          <a:lstStyle/>
          <a:p>
            <a:endParaRPr sz="2400"/>
          </a:p>
        </p:txBody>
      </p:sp>
      <p:sp>
        <p:nvSpPr>
          <p:cNvPr id="19" name="object 19"/>
          <p:cNvSpPr/>
          <p:nvPr/>
        </p:nvSpPr>
        <p:spPr>
          <a:xfrm>
            <a:off x="10122408" y="3167888"/>
            <a:ext cx="0" cy="1581573"/>
          </a:xfrm>
          <a:custGeom>
            <a:avLst/>
            <a:gdLst/>
            <a:ahLst/>
            <a:cxnLst/>
            <a:rect l="l" t="t" r="r" b="b"/>
            <a:pathLst>
              <a:path h="1186179">
                <a:moveTo>
                  <a:pt x="0" y="0"/>
                </a:moveTo>
                <a:lnTo>
                  <a:pt x="0" y="1185671"/>
                </a:lnTo>
              </a:path>
            </a:pathLst>
          </a:custGeom>
          <a:ln w="56388">
            <a:solidFill>
              <a:srgbClr val="FFDC00"/>
            </a:solidFill>
          </a:ln>
        </p:spPr>
        <p:txBody>
          <a:bodyPr wrap="square" lIns="0" tIns="0" rIns="0" bIns="0" rtlCol="0"/>
          <a:lstStyle/>
          <a:p>
            <a:endParaRPr sz="2400"/>
          </a:p>
        </p:txBody>
      </p:sp>
      <p:sp>
        <p:nvSpPr>
          <p:cNvPr id="20" name="object 20"/>
          <p:cNvSpPr/>
          <p:nvPr/>
        </p:nvSpPr>
        <p:spPr>
          <a:xfrm>
            <a:off x="10362184" y="3050031"/>
            <a:ext cx="0" cy="1699260"/>
          </a:xfrm>
          <a:custGeom>
            <a:avLst/>
            <a:gdLst/>
            <a:ahLst/>
            <a:cxnLst/>
            <a:rect l="l" t="t" r="r" b="b"/>
            <a:pathLst>
              <a:path h="1274445">
                <a:moveTo>
                  <a:pt x="0" y="0"/>
                </a:moveTo>
                <a:lnTo>
                  <a:pt x="0" y="1274064"/>
                </a:lnTo>
              </a:path>
            </a:pathLst>
          </a:custGeom>
          <a:ln w="56387">
            <a:solidFill>
              <a:srgbClr val="FFDC00"/>
            </a:solidFill>
          </a:ln>
        </p:spPr>
        <p:txBody>
          <a:bodyPr wrap="square" lIns="0" tIns="0" rIns="0" bIns="0" rtlCol="0"/>
          <a:lstStyle/>
          <a:p>
            <a:endParaRPr sz="2400"/>
          </a:p>
        </p:txBody>
      </p:sp>
      <p:sp>
        <p:nvSpPr>
          <p:cNvPr id="21" name="object 21"/>
          <p:cNvSpPr/>
          <p:nvPr/>
        </p:nvSpPr>
        <p:spPr>
          <a:xfrm>
            <a:off x="6884415" y="4748784"/>
            <a:ext cx="3596640" cy="0"/>
          </a:xfrm>
          <a:custGeom>
            <a:avLst/>
            <a:gdLst/>
            <a:ahLst/>
            <a:cxnLst/>
            <a:rect l="l" t="t" r="r" b="b"/>
            <a:pathLst>
              <a:path w="2697479">
                <a:moveTo>
                  <a:pt x="0" y="0"/>
                </a:moveTo>
                <a:lnTo>
                  <a:pt x="2697480" y="0"/>
                </a:lnTo>
              </a:path>
            </a:pathLst>
          </a:custGeom>
          <a:ln w="9144">
            <a:solidFill>
              <a:srgbClr val="D9D9D9"/>
            </a:solidFill>
          </a:ln>
        </p:spPr>
        <p:txBody>
          <a:bodyPr wrap="square" lIns="0" tIns="0" rIns="0" bIns="0" rtlCol="0"/>
          <a:lstStyle/>
          <a:p>
            <a:endParaRPr sz="2400"/>
          </a:p>
        </p:txBody>
      </p:sp>
      <p:sp>
        <p:nvSpPr>
          <p:cNvPr id="22" name="object 22"/>
          <p:cNvSpPr/>
          <p:nvPr/>
        </p:nvSpPr>
        <p:spPr>
          <a:xfrm>
            <a:off x="7005321" y="3091688"/>
            <a:ext cx="3357033" cy="1551093"/>
          </a:xfrm>
          <a:custGeom>
            <a:avLst/>
            <a:gdLst/>
            <a:ahLst/>
            <a:cxnLst/>
            <a:rect l="l" t="t" r="r" b="b"/>
            <a:pathLst>
              <a:path w="2517775" h="1163320">
                <a:moveTo>
                  <a:pt x="0" y="1162811"/>
                </a:moveTo>
                <a:lnTo>
                  <a:pt x="2517648" y="0"/>
                </a:lnTo>
              </a:path>
            </a:pathLst>
          </a:custGeom>
          <a:ln w="53340">
            <a:solidFill>
              <a:srgbClr val="343467"/>
            </a:solidFill>
          </a:ln>
        </p:spPr>
        <p:txBody>
          <a:bodyPr wrap="square" lIns="0" tIns="0" rIns="0" bIns="0" rtlCol="0"/>
          <a:lstStyle/>
          <a:p>
            <a:endParaRPr sz="2400"/>
          </a:p>
        </p:txBody>
      </p:sp>
      <p:sp>
        <p:nvSpPr>
          <p:cNvPr id="23" name="object 23"/>
          <p:cNvSpPr txBox="1"/>
          <p:nvPr/>
        </p:nvSpPr>
        <p:spPr>
          <a:xfrm>
            <a:off x="6479371" y="2705947"/>
            <a:ext cx="259080" cy="2121949"/>
          </a:xfrm>
          <a:prstGeom prst="rect">
            <a:avLst/>
          </a:prstGeom>
        </p:spPr>
        <p:txBody>
          <a:bodyPr vert="horz" wrap="square" lIns="0" tIns="44027" rIns="0" bIns="0" rtlCol="0">
            <a:spAutoFit/>
          </a:bodyPr>
          <a:lstStyle/>
          <a:p>
            <a:pPr algn="ctr">
              <a:spcBef>
                <a:spcPts val="347"/>
              </a:spcBef>
            </a:pPr>
            <a:r>
              <a:rPr sz="1200" spc="-80" dirty="0">
                <a:solidFill>
                  <a:srgbClr val="585858"/>
                </a:solidFill>
                <a:latin typeface="Arial"/>
                <a:cs typeface="Arial"/>
              </a:rPr>
              <a:t>180</a:t>
            </a:r>
            <a:endParaRPr sz="1200">
              <a:latin typeface="Arial"/>
              <a:cs typeface="Arial"/>
            </a:endParaRPr>
          </a:p>
          <a:p>
            <a:pPr algn="ctr">
              <a:spcBef>
                <a:spcPts val="213"/>
              </a:spcBef>
            </a:pPr>
            <a:r>
              <a:rPr sz="1200" spc="-80" dirty="0">
                <a:solidFill>
                  <a:srgbClr val="585858"/>
                </a:solidFill>
                <a:latin typeface="Arial"/>
                <a:cs typeface="Arial"/>
              </a:rPr>
              <a:t>160</a:t>
            </a:r>
            <a:endParaRPr sz="1200">
              <a:latin typeface="Arial"/>
              <a:cs typeface="Arial"/>
            </a:endParaRPr>
          </a:p>
          <a:p>
            <a:pPr algn="ctr">
              <a:spcBef>
                <a:spcPts val="220"/>
              </a:spcBef>
            </a:pPr>
            <a:r>
              <a:rPr sz="1200" spc="-80" dirty="0">
                <a:solidFill>
                  <a:srgbClr val="585858"/>
                </a:solidFill>
                <a:latin typeface="Arial"/>
                <a:cs typeface="Arial"/>
              </a:rPr>
              <a:t>140</a:t>
            </a:r>
            <a:endParaRPr sz="1200">
              <a:latin typeface="Arial"/>
              <a:cs typeface="Arial"/>
            </a:endParaRPr>
          </a:p>
          <a:p>
            <a:pPr algn="ctr">
              <a:spcBef>
                <a:spcPts val="213"/>
              </a:spcBef>
            </a:pPr>
            <a:r>
              <a:rPr sz="1200" spc="-80" dirty="0">
                <a:solidFill>
                  <a:srgbClr val="585858"/>
                </a:solidFill>
                <a:latin typeface="Arial"/>
                <a:cs typeface="Arial"/>
              </a:rPr>
              <a:t>120</a:t>
            </a:r>
            <a:endParaRPr sz="1200">
              <a:latin typeface="Arial"/>
              <a:cs typeface="Arial"/>
            </a:endParaRPr>
          </a:p>
          <a:p>
            <a:pPr algn="ctr">
              <a:spcBef>
                <a:spcPts val="220"/>
              </a:spcBef>
            </a:pPr>
            <a:r>
              <a:rPr sz="1200" spc="-80" dirty="0">
                <a:solidFill>
                  <a:srgbClr val="585858"/>
                </a:solidFill>
                <a:latin typeface="Arial"/>
                <a:cs typeface="Arial"/>
              </a:rPr>
              <a:t>100</a:t>
            </a:r>
            <a:endParaRPr sz="1200">
              <a:latin typeface="Arial"/>
              <a:cs typeface="Arial"/>
            </a:endParaRPr>
          </a:p>
          <a:p>
            <a:pPr marL="74505" algn="ctr">
              <a:spcBef>
                <a:spcPts val="213"/>
              </a:spcBef>
            </a:pPr>
            <a:r>
              <a:rPr sz="1200" spc="-80" dirty="0">
                <a:solidFill>
                  <a:srgbClr val="585858"/>
                </a:solidFill>
                <a:latin typeface="Arial"/>
                <a:cs typeface="Arial"/>
              </a:rPr>
              <a:t>80</a:t>
            </a:r>
            <a:endParaRPr sz="1200">
              <a:latin typeface="Arial"/>
              <a:cs typeface="Arial"/>
            </a:endParaRPr>
          </a:p>
          <a:p>
            <a:pPr marL="74505" algn="ctr">
              <a:spcBef>
                <a:spcPts val="220"/>
              </a:spcBef>
            </a:pPr>
            <a:r>
              <a:rPr sz="1200" spc="-80" dirty="0">
                <a:solidFill>
                  <a:srgbClr val="585858"/>
                </a:solidFill>
                <a:latin typeface="Arial"/>
                <a:cs typeface="Arial"/>
              </a:rPr>
              <a:t>60</a:t>
            </a:r>
            <a:endParaRPr sz="1200">
              <a:latin typeface="Arial"/>
              <a:cs typeface="Arial"/>
            </a:endParaRPr>
          </a:p>
          <a:p>
            <a:pPr marL="74505" algn="ctr">
              <a:spcBef>
                <a:spcPts val="213"/>
              </a:spcBef>
            </a:pPr>
            <a:r>
              <a:rPr sz="1200" spc="-80" dirty="0">
                <a:solidFill>
                  <a:srgbClr val="585858"/>
                </a:solidFill>
                <a:latin typeface="Arial"/>
                <a:cs typeface="Arial"/>
              </a:rPr>
              <a:t>40</a:t>
            </a:r>
            <a:endParaRPr sz="1200">
              <a:latin typeface="Arial"/>
              <a:cs typeface="Arial"/>
            </a:endParaRPr>
          </a:p>
          <a:p>
            <a:pPr marL="74505" algn="ctr">
              <a:spcBef>
                <a:spcPts val="220"/>
              </a:spcBef>
            </a:pPr>
            <a:r>
              <a:rPr sz="1200" spc="-80" dirty="0">
                <a:solidFill>
                  <a:srgbClr val="585858"/>
                </a:solidFill>
                <a:latin typeface="Arial"/>
                <a:cs typeface="Arial"/>
              </a:rPr>
              <a:t>20</a:t>
            </a:r>
            <a:endParaRPr sz="1200">
              <a:latin typeface="Arial"/>
              <a:cs typeface="Arial"/>
            </a:endParaRPr>
          </a:p>
          <a:p>
            <a:pPr marL="26246" algn="ctr">
              <a:spcBef>
                <a:spcPts val="213"/>
              </a:spcBef>
            </a:pPr>
            <a:r>
              <a:rPr sz="1200" spc="-27" dirty="0">
                <a:solidFill>
                  <a:srgbClr val="585858"/>
                </a:solidFill>
                <a:latin typeface="Arial"/>
                <a:cs typeface="Arial"/>
              </a:rPr>
              <a:t>-</a:t>
            </a:r>
            <a:endParaRPr sz="1200">
              <a:latin typeface="Arial"/>
              <a:cs typeface="Arial"/>
            </a:endParaRPr>
          </a:p>
        </p:txBody>
      </p:sp>
      <p:sp>
        <p:nvSpPr>
          <p:cNvPr id="24" name="object 24"/>
          <p:cNvSpPr/>
          <p:nvPr/>
        </p:nvSpPr>
        <p:spPr>
          <a:xfrm>
            <a:off x="6772825" y="4862068"/>
            <a:ext cx="3610016" cy="275336"/>
          </a:xfrm>
          <a:prstGeom prst="rect">
            <a:avLst/>
          </a:prstGeom>
          <a:blipFill>
            <a:blip r:embed="rId3" cstate="print"/>
            <a:stretch>
              <a:fillRect/>
            </a:stretch>
          </a:blipFill>
        </p:spPr>
        <p:txBody>
          <a:bodyPr wrap="square" lIns="0" tIns="0" rIns="0" bIns="0" rtlCol="0"/>
          <a:lstStyle/>
          <a:p>
            <a:endParaRPr sz="2400"/>
          </a:p>
        </p:txBody>
      </p:sp>
      <p:sp>
        <p:nvSpPr>
          <p:cNvPr id="25" name="object 25"/>
          <p:cNvSpPr/>
          <p:nvPr/>
        </p:nvSpPr>
        <p:spPr>
          <a:xfrm>
            <a:off x="7311136" y="5407153"/>
            <a:ext cx="325120" cy="136313"/>
          </a:xfrm>
          <a:custGeom>
            <a:avLst/>
            <a:gdLst/>
            <a:ahLst/>
            <a:cxnLst/>
            <a:rect l="l" t="t" r="r" b="b"/>
            <a:pathLst>
              <a:path w="243839" h="102235">
                <a:moveTo>
                  <a:pt x="0" y="102108"/>
                </a:moveTo>
                <a:lnTo>
                  <a:pt x="243839" y="102108"/>
                </a:lnTo>
                <a:lnTo>
                  <a:pt x="243839" y="0"/>
                </a:lnTo>
                <a:lnTo>
                  <a:pt x="0" y="0"/>
                </a:lnTo>
                <a:lnTo>
                  <a:pt x="0" y="102108"/>
                </a:lnTo>
                <a:close/>
              </a:path>
            </a:pathLst>
          </a:custGeom>
          <a:solidFill>
            <a:srgbClr val="FFDC00"/>
          </a:solidFill>
        </p:spPr>
        <p:txBody>
          <a:bodyPr wrap="square" lIns="0" tIns="0" rIns="0" bIns="0" rtlCol="0"/>
          <a:lstStyle/>
          <a:p>
            <a:endParaRPr sz="2400"/>
          </a:p>
        </p:txBody>
      </p:sp>
      <p:sp>
        <p:nvSpPr>
          <p:cNvPr id="26" name="object 26"/>
          <p:cNvSpPr/>
          <p:nvPr/>
        </p:nvSpPr>
        <p:spPr>
          <a:xfrm>
            <a:off x="7312152" y="5877560"/>
            <a:ext cx="325120" cy="0"/>
          </a:xfrm>
          <a:custGeom>
            <a:avLst/>
            <a:gdLst/>
            <a:ahLst/>
            <a:cxnLst/>
            <a:rect l="l" t="t" r="r" b="b"/>
            <a:pathLst>
              <a:path w="243839">
                <a:moveTo>
                  <a:pt x="0" y="0"/>
                </a:moveTo>
                <a:lnTo>
                  <a:pt x="243839" y="0"/>
                </a:lnTo>
              </a:path>
            </a:pathLst>
          </a:custGeom>
          <a:ln w="53340">
            <a:solidFill>
              <a:srgbClr val="343467"/>
            </a:solidFill>
          </a:ln>
        </p:spPr>
        <p:txBody>
          <a:bodyPr wrap="square" lIns="0" tIns="0" rIns="0" bIns="0" rtlCol="0"/>
          <a:lstStyle/>
          <a:p>
            <a:endParaRPr sz="2400"/>
          </a:p>
        </p:txBody>
      </p:sp>
      <p:sp>
        <p:nvSpPr>
          <p:cNvPr id="27" name="object 27"/>
          <p:cNvSpPr txBox="1"/>
          <p:nvPr/>
        </p:nvSpPr>
        <p:spPr>
          <a:xfrm>
            <a:off x="7655560" y="5199211"/>
            <a:ext cx="2126827" cy="827448"/>
          </a:xfrm>
          <a:prstGeom prst="rect">
            <a:avLst/>
          </a:prstGeom>
        </p:spPr>
        <p:txBody>
          <a:bodyPr vert="horz" wrap="square" lIns="0" tIns="93133" rIns="0" bIns="0" rtlCol="0">
            <a:spAutoFit/>
          </a:bodyPr>
          <a:lstStyle/>
          <a:p>
            <a:pPr marL="16933">
              <a:spcBef>
                <a:spcPts val="733"/>
              </a:spcBef>
            </a:pPr>
            <a:r>
              <a:rPr sz="2133" spc="-7" dirty="0">
                <a:solidFill>
                  <a:srgbClr val="585858"/>
                </a:solidFill>
                <a:latin typeface="Arial"/>
                <a:cs typeface="Arial"/>
              </a:rPr>
              <a:t>Revenue</a:t>
            </a:r>
            <a:endParaRPr sz="2133">
              <a:latin typeface="Arial"/>
              <a:cs typeface="Arial"/>
            </a:endParaRPr>
          </a:p>
          <a:p>
            <a:pPr marL="16933">
              <a:spcBef>
                <a:spcPts val="600"/>
              </a:spcBef>
            </a:pPr>
            <a:r>
              <a:rPr sz="2133" spc="-7" dirty="0">
                <a:solidFill>
                  <a:srgbClr val="585858"/>
                </a:solidFill>
                <a:latin typeface="Arial"/>
                <a:cs typeface="Arial"/>
              </a:rPr>
              <a:t>Linear</a:t>
            </a:r>
            <a:r>
              <a:rPr sz="2133" spc="-53" dirty="0">
                <a:solidFill>
                  <a:srgbClr val="585858"/>
                </a:solidFill>
                <a:latin typeface="Arial"/>
                <a:cs typeface="Arial"/>
              </a:rPr>
              <a:t> </a:t>
            </a:r>
            <a:r>
              <a:rPr sz="2133" spc="-7" dirty="0">
                <a:solidFill>
                  <a:srgbClr val="585858"/>
                </a:solidFill>
                <a:latin typeface="Arial"/>
                <a:cs typeface="Arial"/>
              </a:rPr>
              <a:t>(Revenue)</a:t>
            </a:r>
            <a:endParaRPr sz="2133">
              <a:latin typeface="Arial"/>
              <a:cs typeface="Arial"/>
            </a:endParaRPr>
          </a:p>
        </p:txBody>
      </p:sp>
      <p:sp>
        <p:nvSpPr>
          <p:cNvPr id="28" name="object 28"/>
          <p:cNvSpPr/>
          <p:nvPr/>
        </p:nvSpPr>
        <p:spPr>
          <a:xfrm>
            <a:off x="2426207" y="2720848"/>
            <a:ext cx="0" cy="2213185"/>
          </a:xfrm>
          <a:custGeom>
            <a:avLst/>
            <a:gdLst/>
            <a:ahLst/>
            <a:cxnLst/>
            <a:rect l="l" t="t" r="r" b="b"/>
            <a:pathLst>
              <a:path h="1659889">
                <a:moveTo>
                  <a:pt x="0" y="0"/>
                </a:moveTo>
                <a:lnTo>
                  <a:pt x="0" y="1659636"/>
                </a:lnTo>
              </a:path>
            </a:pathLst>
          </a:custGeom>
          <a:ln w="51815">
            <a:solidFill>
              <a:srgbClr val="3689BE"/>
            </a:solidFill>
          </a:ln>
        </p:spPr>
        <p:txBody>
          <a:bodyPr wrap="square" lIns="0" tIns="0" rIns="0" bIns="0" rtlCol="0"/>
          <a:lstStyle/>
          <a:p>
            <a:endParaRPr sz="2400"/>
          </a:p>
        </p:txBody>
      </p:sp>
      <p:sp>
        <p:nvSpPr>
          <p:cNvPr id="29" name="object 29"/>
          <p:cNvSpPr/>
          <p:nvPr/>
        </p:nvSpPr>
        <p:spPr>
          <a:xfrm>
            <a:off x="2647696" y="2887473"/>
            <a:ext cx="0" cy="2046393"/>
          </a:xfrm>
          <a:custGeom>
            <a:avLst/>
            <a:gdLst/>
            <a:ahLst/>
            <a:cxnLst/>
            <a:rect l="l" t="t" r="r" b="b"/>
            <a:pathLst>
              <a:path h="1534795">
                <a:moveTo>
                  <a:pt x="0" y="0"/>
                </a:moveTo>
                <a:lnTo>
                  <a:pt x="0" y="1534667"/>
                </a:lnTo>
              </a:path>
            </a:pathLst>
          </a:custGeom>
          <a:ln w="51816">
            <a:solidFill>
              <a:srgbClr val="3689BE"/>
            </a:solidFill>
          </a:ln>
        </p:spPr>
        <p:txBody>
          <a:bodyPr wrap="square" lIns="0" tIns="0" rIns="0" bIns="0" rtlCol="0"/>
          <a:lstStyle/>
          <a:p>
            <a:endParaRPr sz="2400"/>
          </a:p>
        </p:txBody>
      </p:sp>
      <p:sp>
        <p:nvSpPr>
          <p:cNvPr id="30" name="object 30"/>
          <p:cNvSpPr/>
          <p:nvPr/>
        </p:nvSpPr>
        <p:spPr>
          <a:xfrm>
            <a:off x="2869184" y="3184143"/>
            <a:ext cx="0" cy="1750060"/>
          </a:xfrm>
          <a:custGeom>
            <a:avLst/>
            <a:gdLst/>
            <a:ahLst/>
            <a:cxnLst/>
            <a:rect l="l" t="t" r="r" b="b"/>
            <a:pathLst>
              <a:path h="1312545">
                <a:moveTo>
                  <a:pt x="0" y="0"/>
                </a:moveTo>
                <a:lnTo>
                  <a:pt x="0" y="1312164"/>
                </a:lnTo>
              </a:path>
            </a:pathLst>
          </a:custGeom>
          <a:ln w="51815">
            <a:solidFill>
              <a:srgbClr val="3689BE"/>
            </a:solidFill>
          </a:ln>
        </p:spPr>
        <p:txBody>
          <a:bodyPr wrap="square" lIns="0" tIns="0" rIns="0" bIns="0" rtlCol="0"/>
          <a:lstStyle/>
          <a:p>
            <a:endParaRPr sz="2400"/>
          </a:p>
        </p:txBody>
      </p:sp>
      <p:sp>
        <p:nvSpPr>
          <p:cNvPr id="31" name="object 31"/>
          <p:cNvSpPr/>
          <p:nvPr/>
        </p:nvSpPr>
        <p:spPr>
          <a:xfrm>
            <a:off x="3090672" y="3143503"/>
            <a:ext cx="0" cy="1790700"/>
          </a:xfrm>
          <a:custGeom>
            <a:avLst/>
            <a:gdLst/>
            <a:ahLst/>
            <a:cxnLst/>
            <a:rect l="l" t="t" r="r" b="b"/>
            <a:pathLst>
              <a:path h="1343025">
                <a:moveTo>
                  <a:pt x="0" y="0"/>
                </a:moveTo>
                <a:lnTo>
                  <a:pt x="0" y="1342644"/>
                </a:lnTo>
              </a:path>
            </a:pathLst>
          </a:custGeom>
          <a:ln w="51816">
            <a:solidFill>
              <a:srgbClr val="3689BE"/>
            </a:solidFill>
          </a:ln>
        </p:spPr>
        <p:txBody>
          <a:bodyPr wrap="square" lIns="0" tIns="0" rIns="0" bIns="0" rtlCol="0"/>
          <a:lstStyle/>
          <a:p>
            <a:endParaRPr sz="2400"/>
          </a:p>
        </p:txBody>
      </p:sp>
      <p:sp>
        <p:nvSpPr>
          <p:cNvPr id="32" name="object 32"/>
          <p:cNvSpPr/>
          <p:nvPr/>
        </p:nvSpPr>
        <p:spPr>
          <a:xfrm>
            <a:off x="3312160" y="3131312"/>
            <a:ext cx="0" cy="1802553"/>
          </a:xfrm>
          <a:custGeom>
            <a:avLst/>
            <a:gdLst/>
            <a:ahLst/>
            <a:cxnLst/>
            <a:rect l="l" t="t" r="r" b="b"/>
            <a:pathLst>
              <a:path h="1351914">
                <a:moveTo>
                  <a:pt x="0" y="0"/>
                </a:moveTo>
                <a:lnTo>
                  <a:pt x="0" y="1351788"/>
                </a:lnTo>
              </a:path>
            </a:pathLst>
          </a:custGeom>
          <a:ln w="51815">
            <a:solidFill>
              <a:srgbClr val="3689BE"/>
            </a:solidFill>
          </a:ln>
        </p:spPr>
        <p:txBody>
          <a:bodyPr wrap="square" lIns="0" tIns="0" rIns="0" bIns="0" rtlCol="0"/>
          <a:lstStyle/>
          <a:p>
            <a:endParaRPr sz="2400"/>
          </a:p>
        </p:txBody>
      </p:sp>
      <p:sp>
        <p:nvSpPr>
          <p:cNvPr id="33" name="object 33"/>
          <p:cNvSpPr/>
          <p:nvPr/>
        </p:nvSpPr>
        <p:spPr>
          <a:xfrm>
            <a:off x="3533647" y="3249168"/>
            <a:ext cx="0" cy="1684867"/>
          </a:xfrm>
          <a:custGeom>
            <a:avLst/>
            <a:gdLst/>
            <a:ahLst/>
            <a:cxnLst/>
            <a:rect l="l" t="t" r="r" b="b"/>
            <a:pathLst>
              <a:path h="1263650">
                <a:moveTo>
                  <a:pt x="0" y="0"/>
                </a:moveTo>
                <a:lnTo>
                  <a:pt x="0" y="1263396"/>
                </a:lnTo>
              </a:path>
            </a:pathLst>
          </a:custGeom>
          <a:ln w="51816">
            <a:solidFill>
              <a:srgbClr val="3689BE"/>
            </a:solidFill>
          </a:ln>
        </p:spPr>
        <p:txBody>
          <a:bodyPr wrap="square" lIns="0" tIns="0" rIns="0" bIns="0" rtlCol="0"/>
          <a:lstStyle/>
          <a:p>
            <a:endParaRPr sz="2400"/>
          </a:p>
        </p:txBody>
      </p:sp>
      <p:sp>
        <p:nvSpPr>
          <p:cNvPr id="34" name="object 34"/>
          <p:cNvSpPr/>
          <p:nvPr/>
        </p:nvSpPr>
        <p:spPr>
          <a:xfrm>
            <a:off x="3755135" y="3198368"/>
            <a:ext cx="0" cy="1735667"/>
          </a:xfrm>
          <a:custGeom>
            <a:avLst/>
            <a:gdLst/>
            <a:ahLst/>
            <a:cxnLst/>
            <a:rect l="l" t="t" r="r" b="b"/>
            <a:pathLst>
              <a:path h="1301750">
                <a:moveTo>
                  <a:pt x="0" y="0"/>
                </a:moveTo>
                <a:lnTo>
                  <a:pt x="0" y="1301496"/>
                </a:lnTo>
              </a:path>
            </a:pathLst>
          </a:custGeom>
          <a:ln w="51816">
            <a:solidFill>
              <a:srgbClr val="3689BE"/>
            </a:solidFill>
          </a:ln>
        </p:spPr>
        <p:txBody>
          <a:bodyPr wrap="square" lIns="0" tIns="0" rIns="0" bIns="0" rtlCol="0"/>
          <a:lstStyle/>
          <a:p>
            <a:endParaRPr sz="2400"/>
          </a:p>
        </p:txBody>
      </p:sp>
      <p:sp>
        <p:nvSpPr>
          <p:cNvPr id="35" name="object 35"/>
          <p:cNvSpPr/>
          <p:nvPr/>
        </p:nvSpPr>
        <p:spPr>
          <a:xfrm>
            <a:off x="3976623" y="3141473"/>
            <a:ext cx="0" cy="1792393"/>
          </a:xfrm>
          <a:custGeom>
            <a:avLst/>
            <a:gdLst/>
            <a:ahLst/>
            <a:cxnLst/>
            <a:rect l="l" t="t" r="r" b="b"/>
            <a:pathLst>
              <a:path h="1344295">
                <a:moveTo>
                  <a:pt x="0" y="0"/>
                </a:moveTo>
                <a:lnTo>
                  <a:pt x="0" y="1344167"/>
                </a:lnTo>
              </a:path>
            </a:pathLst>
          </a:custGeom>
          <a:ln w="51815">
            <a:solidFill>
              <a:srgbClr val="3689BE"/>
            </a:solidFill>
          </a:ln>
        </p:spPr>
        <p:txBody>
          <a:bodyPr wrap="square" lIns="0" tIns="0" rIns="0" bIns="0" rtlCol="0"/>
          <a:lstStyle/>
          <a:p>
            <a:endParaRPr sz="2400"/>
          </a:p>
        </p:txBody>
      </p:sp>
      <p:sp>
        <p:nvSpPr>
          <p:cNvPr id="36" name="object 36"/>
          <p:cNvSpPr/>
          <p:nvPr/>
        </p:nvSpPr>
        <p:spPr>
          <a:xfrm>
            <a:off x="4198111" y="3137407"/>
            <a:ext cx="0" cy="1796627"/>
          </a:xfrm>
          <a:custGeom>
            <a:avLst/>
            <a:gdLst/>
            <a:ahLst/>
            <a:cxnLst/>
            <a:rect l="l" t="t" r="r" b="b"/>
            <a:pathLst>
              <a:path h="1347470">
                <a:moveTo>
                  <a:pt x="0" y="0"/>
                </a:moveTo>
                <a:lnTo>
                  <a:pt x="0" y="1347216"/>
                </a:lnTo>
              </a:path>
            </a:pathLst>
          </a:custGeom>
          <a:ln w="51816">
            <a:solidFill>
              <a:srgbClr val="3689BE"/>
            </a:solidFill>
          </a:ln>
        </p:spPr>
        <p:txBody>
          <a:bodyPr wrap="square" lIns="0" tIns="0" rIns="0" bIns="0" rtlCol="0"/>
          <a:lstStyle/>
          <a:p>
            <a:endParaRPr sz="2400"/>
          </a:p>
        </p:txBody>
      </p:sp>
      <p:sp>
        <p:nvSpPr>
          <p:cNvPr id="37" name="object 37"/>
          <p:cNvSpPr/>
          <p:nvPr/>
        </p:nvSpPr>
        <p:spPr>
          <a:xfrm>
            <a:off x="4419600" y="3198368"/>
            <a:ext cx="0" cy="1735667"/>
          </a:xfrm>
          <a:custGeom>
            <a:avLst/>
            <a:gdLst/>
            <a:ahLst/>
            <a:cxnLst/>
            <a:rect l="l" t="t" r="r" b="b"/>
            <a:pathLst>
              <a:path h="1301750">
                <a:moveTo>
                  <a:pt x="0" y="0"/>
                </a:moveTo>
                <a:lnTo>
                  <a:pt x="0" y="1301496"/>
                </a:lnTo>
              </a:path>
            </a:pathLst>
          </a:custGeom>
          <a:ln w="51816">
            <a:solidFill>
              <a:srgbClr val="3689BE"/>
            </a:solidFill>
          </a:ln>
        </p:spPr>
        <p:txBody>
          <a:bodyPr wrap="square" lIns="0" tIns="0" rIns="0" bIns="0" rtlCol="0"/>
          <a:lstStyle/>
          <a:p>
            <a:endParaRPr sz="2400"/>
          </a:p>
        </p:txBody>
      </p:sp>
      <p:sp>
        <p:nvSpPr>
          <p:cNvPr id="38" name="object 38"/>
          <p:cNvSpPr/>
          <p:nvPr/>
        </p:nvSpPr>
        <p:spPr>
          <a:xfrm>
            <a:off x="4641087" y="3275585"/>
            <a:ext cx="0" cy="1658620"/>
          </a:xfrm>
          <a:custGeom>
            <a:avLst/>
            <a:gdLst/>
            <a:ahLst/>
            <a:cxnLst/>
            <a:rect l="l" t="t" r="r" b="b"/>
            <a:pathLst>
              <a:path h="1243964">
                <a:moveTo>
                  <a:pt x="0" y="0"/>
                </a:moveTo>
                <a:lnTo>
                  <a:pt x="0" y="1243584"/>
                </a:lnTo>
              </a:path>
            </a:pathLst>
          </a:custGeom>
          <a:ln w="51815">
            <a:solidFill>
              <a:srgbClr val="3689BE"/>
            </a:solidFill>
          </a:ln>
        </p:spPr>
        <p:txBody>
          <a:bodyPr wrap="square" lIns="0" tIns="0" rIns="0" bIns="0" rtlCol="0"/>
          <a:lstStyle/>
          <a:p>
            <a:endParaRPr sz="2400"/>
          </a:p>
        </p:txBody>
      </p:sp>
      <p:sp>
        <p:nvSpPr>
          <p:cNvPr id="39" name="object 39"/>
          <p:cNvSpPr/>
          <p:nvPr/>
        </p:nvSpPr>
        <p:spPr>
          <a:xfrm>
            <a:off x="4862576" y="3312160"/>
            <a:ext cx="0" cy="1622213"/>
          </a:xfrm>
          <a:custGeom>
            <a:avLst/>
            <a:gdLst/>
            <a:ahLst/>
            <a:cxnLst/>
            <a:rect l="l" t="t" r="r" b="b"/>
            <a:pathLst>
              <a:path h="1216660">
                <a:moveTo>
                  <a:pt x="0" y="0"/>
                </a:moveTo>
                <a:lnTo>
                  <a:pt x="0" y="1216152"/>
                </a:lnTo>
              </a:path>
            </a:pathLst>
          </a:custGeom>
          <a:ln w="51815">
            <a:solidFill>
              <a:srgbClr val="3689BE"/>
            </a:solidFill>
          </a:ln>
        </p:spPr>
        <p:txBody>
          <a:bodyPr wrap="square" lIns="0" tIns="0" rIns="0" bIns="0" rtlCol="0"/>
          <a:lstStyle/>
          <a:p>
            <a:endParaRPr sz="2400"/>
          </a:p>
        </p:txBody>
      </p:sp>
      <p:sp>
        <p:nvSpPr>
          <p:cNvPr id="40" name="object 40"/>
          <p:cNvSpPr/>
          <p:nvPr/>
        </p:nvSpPr>
        <p:spPr>
          <a:xfrm>
            <a:off x="5083047" y="3377185"/>
            <a:ext cx="0" cy="1557020"/>
          </a:xfrm>
          <a:custGeom>
            <a:avLst/>
            <a:gdLst/>
            <a:ahLst/>
            <a:cxnLst/>
            <a:rect l="l" t="t" r="r" b="b"/>
            <a:pathLst>
              <a:path h="1167764">
                <a:moveTo>
                  <a:pt x="0" y="0"/>
                </a:moveTo>
                <a:lnTo>
                  <a:pt x="0" y="1167384"/>
                </a:lnTo>
              </a:path>
            </a:pathLst>
          </a:custGeom>
          <a:ln w="53339">
            <a:solidFill>
              <a:srgbClr val="3689BE"/>
            </a:solidFill>
          </a:ln>
        </p:spPr>
        <p:txBody>
          <a:bodyPr wrap="square" lIns="0" tIns="0" rIns="0" bIns="0" rtlCol="0"/>
          <a:lstStyle/>
          <a:p>
            <a:endParaRPr sz="2400"/>
          </a:p>
        </p:txBody>
      </p:sp>
      <p:sp>
        <p:nvSpPr>
          <p:cNvPr id="41" name="object 41"/>
          <p:cNvSpPr/>
          <p:nvPr/>
        </p:nvSpPr>
        <p:spPr>
          <a:xfrm>
            <a:off x="5304536" y="3446273"/>
            <a:ext cx="0" cy="1487593"/>
          </a:xfrm>
          <a:custGeom>
            <a:avLst/>
            <a:gdLst/>
            <a:ahLst/>
            <a:cxnLst/>
            <a:rect l="l" t="t" r="r" b="b"/>
            <a:pathLst>
              <a:path h="1115695">
                <a:moveTo>
                  <a:pt x="0" y="0"/>
                </a:moveTo>
                <a:lnTo>
                  <a:pt x="0" y="1115567"/>
                </a:lnTo>
              </a:path>
            </a:pathLst>
          </a:custGeom>
          <a:ln w="53339">
            <a:solidFill>
              <a:srgbClr val="3689BE"/>
            </a:solidFill>
          </a:ln>
        </p:spPr>
        <p:txBody>
          <a:bodyPr wrap="square" lIns="0" tIns="0" rIns="0" bIns="0" rtlCol="0"/>
          <a:lstStyle/>
          <a:p>
            <a:endParaRPr sz="2400"/>
          </a:p>
        </p:txBody>
      </p:sp>
      <p:sp>
        <p:nvSpPr>
          <p:cNvPr id="42" name="object 42"/>
          <p:cNvSpPr/>
          <p:nvPr/>
        </p:nvSpPr>
        <p:spPr>
          <a:xfrm>
            <a:off x="5526023" y="3521456"/>
            <a:ext cx="0" cy="1412240"/>
          </a:xfrm>
          <a:custGeom>
            <a:avLst/>
            <a:gdLst/>
            <a:ahLst/>
            <a:cxnLst/>
            <a:rect l="l" t="t" r="r" b="b"/>
            <a:pathLst>
              <a:path h="1059179">
                <a:moveTo>
                  <a:pt x="0" y="0"/>
                </a:moveTo>
                <a:lnTo>
                  <a:pt x="0" y="1059180"/>
                </a:lnTo>
              </a:path>
            </a:pathLst>
          </a:custGeom>
          <a:ln w="53339">
            <a:solidFill>
              <a:srgbClr val="3689BE"/>
            </a:solidFill>
          </a:ln>
        </p:spPr>
        <p:txBody>
          <a:bodyPr wrap="square" lIns="0" tIns="0" rIns="0" bIns="0" rtlCol="0"/>
          <a:lstStyle/>
          <a:p>
            <a:endParaRPr sz="2400"/>
          </a:p>
        </p:txBody>
      </p:sp>
      <p:sp>
        <p:nvSpPr>
          <p:cNvPr id="43" name="object 43"/>
          <p:cNvSpPr/>
          <p:nvPr/>
        </p:nvSpPr>
        <p:spPr>
          <a:xfrm>
            <a:off x="5746495" y="3600703"/>
            <a:ext cx="0" cy="1333500"/>
          </a:xfrm>
          <a:custGeom>
            <a:avLst/>
            <a:gdLst/>
            <a:ahLst/>
            <a:cxnLst/>
            <a:rect l="l" t="t" r="r" b="b"/>
            <a:pathLst>
              <a:path h="1000125">
                <a:moveTo>
                  <a:pt x="0" y="0"/>
                </a:moveTo>
                <a:lnTo>
                  <a:pt x="0" y="999744"/>
                </a:lnTo>
              </a:path>
            </a:pathLst>
          </a:custGeom>
          <a:ln w="51815">
            <a:solidFill>
              <a:srgbClr val="3689BE"/>
            </a:solidFill>
          </a:ln>
        </p:spPr>
        <p:txBody>
          <a:bodyPr wrap="square" lIns="0" tIns="0" rIns="0" bIns="0" rtlCol="0"/>
          <a:lstStyle/>
          <a:p>
            <a:endParaRPr sz="2400"/>
          </a:p>
        </p:txBody>
      </p:sp>
      <p:sp>
        <p:nvSpPr>
          <p:cNvPr id="44" name="object 44"/>
          <p:cNvSpPr/>
          <p:nvPr/>
        </p:nvSpPr>
        <p:spPr>
          <a:xfrm>
            <a:off x="5967984" y="3681985"/>
            <a:ext cx="0" cy="1252220"/>
          </a:xfrm>
          <a:custGeom>
            <a:avLst/>
            <a:gdLst/>
            <a:ahLst/>
            <a:cxnLst/>
            <a:rect l="l" t="t" r="r" b="b"/>
            <a:pathLst>
              <a:path h="939164">
                <a:moveTo>
                  <a:pt x="0" y="0"/>
                </a:moveTo>
                <a:lnTo>
                  <a:pt x="0" y="938784"/>
                </a:lnTo>
              </a:path>
            </a:pathLst>
          </a:custGeom>
          <a:ln w="51816">
            <a:solidFill>
              <a:srgbClr val="3689BE"/>
            </a:solidFill>
          </a:ln>
        </p:spPr>
        <p:txBody>
          <a:bodyPr wrap="square" lIns="0" tIns="0" rIns="0" bIns="0" rtlCol="0"/>
          <a:lstStyle/>
          <a:p>
            <a:endParaRPr sz="2400"/>
          </a:p>
        </p:txBody>
      </p:sp>
      <p:sp>
        <p:nvSpPr>
          <p:cNvPr id="45" name="object 45"/>
          <p:cNvSpPr/>
          <p:nvPr/>
        </p:nvSpPr>
        <p:spPr>
          <a:xfrm>
            <a:off x="2316481" y="4933695"/>
            <a:ext cx="3763433" cy="0"/>
          </a:xfrm>
          <a:custGeom>
            <a:avLst/>
            <a:gdLst/>
            <a:ahLst/>
            <a:cxnLst/>
            <a:rect l="l" t="t" r="r" b="b"/>
            <a:pathLst>
              <a:path w="2822575">
                <a:moveTo>
                  <a:pt x="0" y="0"/>
                </a:moveTo>
                <a:lnTo>
                  <a:pt x="2822448" y="0"/>
                </a:lnTo>
              </a:path>
            </a:pathLst>
          </a:custGeom>
          <a:ln w="9144">
            <a:solidFill>
              <a:srgbClr val="D9D9D9"/>
            </a:solidFill>
          </a:ln>
        </p:spPr>
        <p:txBody>
          <a:bodyPr wrap="square" lIns="0" tIns="0" rIns="0" bIns="0" rtlCol="0"/>
          <a:lstStyle/>
          <a:p>
            <a:endParaRPr sz="2400"/>
          </a:p>
        </p:txBody>
      </p:sp>
      <p:sp>
        <p:nvSpPr>
          <p:cNvPr id="46" name="object 46"/>
          <p:cNvSpPr/>
          <p:nvPr/>
        </p:nvSpPr>
        <p:spPr>
          <a:xfrm>
            <a:off x="2427223" y="2902711"/>
            <a:ext cx="3542453" cy="690879"/>
          </a:xfrm>
          <a:custGeom>
            <a:avLst/>
            <a:gdLst/>
            <a:ahLst/>
            <a:cxnLst/>
            <a:rect l="l" t="t" r="r" b="b"/>
            <a:pathLst>
              <a:path w="2656840" h="518160">
                <a:moveTo>
                  <a:pt x="0" y="0"/>
                </a:moveTo>
                <a:lnTo>
                  <a:pt x="2656332" y="518160"/>
                </a:lnTo>
              </a:path>
            </a:pathLst>
          </a:custGeom>
          <a:ln w="53340">
            <a:solidFill>
              <a:srgbClr val="303366"/>
            </a:solidFill>
          </a:ln>
        </p:spPr>
        <p:txBody>
          <a:bodyPr wrap="square" lIns="0" tIns="0" rIns="0" bIns="0" rtlCol="0"/>
          <a:lstStyle/>
          <a:p>
            <a:endParaRPr sz="2400"/>
          </a:p>
        </p:txBody>
      </p:sp>
      <p:sp>
        <p:nvSpPr>
          <p:cNvPr id="47" name="object 47"/>
          <p:cNvSpPr txBox="1"/>
          <p:nvPr/>
        </p:nvSpPr>
        <p:spPr>
          <a:xfrm>
            <a:off x="1990681" y="4814315"/>
            <a:ext cx="84667" cy="201764"/>
          </a:xfrm>
          <a:prstGeom prst="rect">
            <a:avLst/>
          </a:prstGeom>
        </p:spPr>
        <p:txBody>
          <a:bodyPr vert="horz" wrap="square" lIns="0" tIns="16933" rIns="0" bIns="0" rtlCol="0">
            <a:spAutoFit/>
          </a:bodyPr>
          <a:lstStyle/>
          <a:p>
            <a:pPr marL="16933">
              <a:spcBef>
                <a:spcPts val="133"/>
              </a:spcBef>
            </a:pPr>
            <a:r>
              <a:rPr sz="1200" dirty="0">
                <a:solidFill>
                  <a:srgbClr val="585858"/>
                </a:solidFill>
                <a:latin typeface="Arial"/>
                <a:cs typeface="Arial"/>
              </a:rPr>
              <a:t>-</a:t>
            </a:r>
            <a:endParaRPr sz="1200">
              <a:latin typeface="Arial"/>
              <a:cs typeface="Arial"/>
            </a:endParaRPr>
          </a:p>
        </p:txBody>
      </p:sp>
      <p:sp>
        <p:nvSpPr>
          <p:cNvPr id="48" name="object 48"/>
          <p:cNvSpPr txBox="1"/>
          <p:nvPr/>
        </p:nvSpPr>
        <p:spPr>
          <a:xfrm>
            <a:off x="1744506" y="4371002"/>
            <a:ext cx="415713" cy="201764"/>
          </a:xfrm>
          <a:prstGeom prst="rect">
            <a:avLst/>
          </a:prstGeom>
        </p:spPr>
        <p:txBody>
          <a:bodyPr vert="horz" wrap="square" lIns="0" tIns="16933" rIns="0" bIns="0" rtlCol="0">
            <a:spAutoFit/>
          </a:bodyPr>
          <a:lstStyle/>
          <a:p>
            <a:pPr marL="16933">
              <a:spcBef>
                <a:spcPts val="133"/>
              </a:spcBef>
            </a:pPr>
            <a:r>
              <a:rPr sz="1200" spc="-7" dirty="0">
                <a:solidFill>
                  <a:srgbClr val="585858"/>
                </a:solidFill>
                <a:latin typeface="Arial"/>
                <a:cs typeface="Arial"/>
              </a:rPr>
              <a:t>5</a:t>
            </a:r>
            <a:r>
              <a:rPr sz="1200" spc="-13" dirty="0">
                <a:solidFill>
                  <a:srgbClr val="585858"/>
                </a:solidFill>
                <a:latin typeface="Arial"/>
                <a:cs typeface="Arial"/>
              </a:rPr>
              <a:t>,</a:t>
            </a:r>
            <a:r>
              <a:rPr sz="1200" spc="-7" dirty="0">
                <a:solidFill>
                  <a:srgbClr val="585858"/>
                </a:solidFill>
                <a:latin typeface="Arial"/>
                <a:cs typeface="Arial"/>
              </a:rPr>
              <a:t>000</a:t>
            </a:r>
            <a:endParaRPr sz="1200">
              <a:latin typeface="Arial"/>
              <a:cs typeface="Arial"/>
            </a:endParaRPr>
          </a:p>
        </p:txBody>
      </p:sp>
      <p:sp>
        <p:nvSpPr>
          <p:cNvPr id="49" name="object 49"/>
          <p:cNvSpPr txBox="1"/>
          <p:nvPr/>
        </p:nvSpPr>
        <p:spPr>
          <a:xfrm>
            <a:off x="1659568" y="3927178"/>
            <a:ext cx="501227" cy="201764"/>
          </a:xfrm>
          <a:prstGeom prst="rect">
            <a:avLst/>
          </a:prstGeom>
        </p:spPr>
        <p:txBody>
          <a:bodyPr vert="horz" wrap="square" lIns="0" tIns="16933" rIns="0" bIns="0" rtlCol="0">
            <a:spAutoFit/>
          </a:bodyPr>
          <a:lstStyle/>
          <a:p>
            <a:pPr marL="16933">
              <a:spcBef>
                <a:spcPts val="133"/>
              </a:spcBef>
            </a:pPr>
            <a:r>
              <a:rPr sz="1200" spc="-7" dirty="0">
                <a:solidFill>
                  <a:srgbClr val="585858"/>
                </a:solidFill>
                <a:latin typeface="Arial"/>
                <a:cs typeface="Arial"/>
              </a:rPr>
              <a:t>1</a:t>
            </a:r>
            <a:r>
              <a:rPr sz="1200" spc="-20" dirty="0">
                <a:solidFill>
                  <a:srgbClr val="585858"/>
                </a:solidFill>
                <a:latin typeface="Arial"/>
                <a:cs typeface="Arial"/>
              </a:rPr>
              <a:t>0</a:t>
            </a:r>
            <a:r>
              <a:rPr sz="1200" dirty="0">
                <a:solidFill>
                  <a:srgbClr val="585858"/>
                </a:solidFill>
                <a:latin typeface="Arial"/>
                <a:cs typeface="Arial"/>
              </a:rPr>
              <a:t>,0</a:t>
            </a:r>
            <a:r>
              <a:rPr sz="1200" spc="-7" dirty="0">
                <a:solidFill>
                  <a:srgbClr val="585858"/>
                </a:solidFill>
                <a:latin typeface="Arial"/>
                <a:cs typeface="Arial"/>
              </a:rPr>
              <a:t>00</a:t>
            </a:r>
            <a:endParaRPr sz="1200">
              <a:latin typeface="Arial"/>
              <a:cs typeface="Arial"/>
            </a:endParaRPr>
          </a:p>
        </p:txBody>
      </p:sp>
      <p:sp>
        <p:nvSpPr>
          <p:cNvPr id="50" name="object 50"/>
          <p:cNvSpPr txBox="1"/>
          <p:nvPr/>
        </p:nvSpPr>
        <p:spPr>
          <a:xfrm>
            <a:off x="1659568" y="3483356"/>
            <a:ext cx="501227" cy="201764"/>
          </a:xfrm>
          <a:prstGeom prst="rect">
            <a:avLst/>
          </a:prstGeom>
        </p:spPr>
        <p:txBody>
          <a:bodyPr vert="horz" wrap="square" lIns="0" tIns="16933" rIns="0" bIns="0" rtlCol="0">
            <a:spAutoFit/>
          </a:bodyPr>
          <a:lstStyle/>
          <a:p>
            <a:pPr marL="16933">
              <a:spcBef>
                <a:spcPts val="133"/>
              </a:spcBef>
            </a:pPr>
            <a:r>
              <a:rPr sz="1200" spc="-7" dirty="0">
                <a:solidFill>
                  <a:srgbClr val="585858"/>
                </a:solidFill>
                <a:latin typeface="Arial"/>
                <a:cs typeface="Arial"/>
              </a:rPr>
              <a:t>1</a:t>
            </a:r>
            <a:r>
              <a:rPr sz="1200" spc="-20" dirty="0">
                <a:solidFill>
                  <a:srgbClr val="585858"/>
                </a:solidFill>
                <a:latin typeface="Arial"/>
                <a:cs typeface="Arial"/>
              </a:rPr>
              <a:t>5</a:t>
            </a:r>
            <a:r>
              <a:rPr sz="1200" dirty="0">
                <a:solidFill>
                  <a:srgbClr val="585858"/>
                </a:solidFill>
                <a:latin typeface="Arial"/>
                <a:cs typeface="Arial"/>
              </a:rPr>
              <a:t>,0</a:t>
            </a:r>
            <a:r>
              <a:rPr sz="1200" spc="-7" dirty="0">
                <a:solidFill>
                  <a:srgbClr val="585858"/>
                </a:solidFill>
                <a:latin typeface="Arial"/>
                <a:cs typeface="Arial"/>
              </a:rPr>
              <a:t>00</a:t>
            </a:r>
            <a:endParaRPr sz="1200">
              <a:latin typeface="Arial"/>
              <a:cs typeface="Arial"/>
            </a:endParaRPr>
          </a:p>
        </p:txBody>
      </p:sp>
      <p:sp>
        <p:nvSpPr>
          <p:cNvPr id="51" name="object 51"/>
          <p:cNvSpPr txBox="1"/>
          <p:nvPr/>
        </p:nvSpPr>
        <p:spPr>
          <a:xfrm>
            <a:off x="1659568" y="3039534"/>
            <a:ext cx="501227" cy="201764"/>
          </a:xfrm>
          <a:prstGeom prst="rect">
            <a:avLst/>
          </a:prstGeom>
        </p:spPr>
        <p:txBody>
          <a:bodyPr vert="horz" wrap="square" lIns="0" tIns="16933" rIns="0" bIns="0" rtlCol="0">
            <a:spAutoFit/>
          </a:bodyPr>
          <a:lstStyle/>
          <a:p>
            <a:pPr marL="16933">
              <a:spcBef>
                <a:spcPts val="133"/>
              </a:spcBef>
            </a:pPr>
            <a:r>
              <a:rPr sz="1200" spc="-7" dirty="0">
                <a:solidFill>
                  <a:srgbClr val="585858"/>
                </a:solidFill>
                <a:latin typeface="Arial"/>
                <a:cs typeface="Arial"/>
              </a:rPr>
              <a:t>2</a:t>
            </a:r>
            <a:r>
              <a:rPr sz="1200" spc="-20" dirty="0">
                <a:solidFill>
                  <a:srgbClr val="585858"/>
                </a:solidFill>
                <a:latin typeface="Arial"/>
                <a:cs typeface="Arial"/>
              </a:rPr>
              <a:t>0</a:t>
            </a:r>
            <a:r>
              <a:rPr sz="1200" dirty="0">
                <a:solidFill>
                  <a:srgbClr val="585858"/>
                </a:solidFill>
                <a:latin typeface="Arial"/>
                <a:cs typeface="Arial"/>
              </a:rPr>
              <a:t>,0</a:t>
            </a:r>
            <a:r>
              <a:rPr sz="1200" spc="-7" dirty="0">
                <a:solidFill>
                  <a:srgbClr val="585858"/>
                </a:solidFill>
                <a:latin typeface="Arial"/>
                <a:cs typeface="Arial"/>
              </a:rPr>
              <a:t>00</a:t>
            </a:r>
            <a:endParaRPr sz="1200">
              <a:latin typeface="Arial"/>
              <a:cs typeface="Arial"/>
            </a:endParaRPr>
          </a:p>
        </p:txBody>
      </p:sp>
      <p:sp>
        <p:nvSpPr>
          <p:cNvPr id="52" name="object 52"/>
          <p:cNvSpPr txBox="1"/>
          <p:nvPr/>
        </p:nvSpPr>
        <p:spPr>
          <a:xfrm>
            <a:off x="1659568" y="2595880"/>
            <a:ext cx="501227" cy="201764"/>
          </a:xfrm>
          <a:prstGeom prst="rect">
            <a:avLst/>
          </a:prstGeom>
        </p:spPr>
        <p:txBody>
          <a:bodyPr vert="horz" wrap="square" lIns="0" tIns="16933" rIns="0" bIns="0" rtlCol="0">
            <a:spAutoFit/>
          </a:bodyPr>
          <a:lstStyle/>
          <a:p>
            <a:pPr marL="16933">
              <a:spcBef>
                <a:spcPts val="133"/>
              </a:spcBef>
            </a:pPr>
            <a:r>
              <a:rPr sz="1200" spc="-7" dirty="0">
                <a:solidFill>
                  <a:srgbClr val="585858"/>
                </a:solidFill>
                <a:latin typeface="Arial"/>
                <a:cs typeface="Arial"/>
              </a:rPr>
              <a:t>2</a:t>
            </a:r>
            <a:r>
              <a:rPr sz="1200" spc="-20" dirty="0">
                <a:solidFill>
                  <a:srgbClr val="585858"/>
                </a:solidFill>
                <a:latin typeface="Arial"/>
                <a:cs typeface="Arial"/>
              </a:rPr>
              <a:t>5</a:t>
            </a:r>
            <a:r>
              <a:rPr sz="1200" dirty="0">
                <a:solidFill>
                  <a:srgbClr val="585858"/>
                </a:solidFill>
                <a:latin typeface="Arial"/>
                <a:cs typeface="Arial"/>
              </a:rPr>
              <a:t>,0</a:t>
            </a:r>
            <a:r>
              <a:rPr sz="1200" spc="-7" dirty="0">
                <a:solidFill>
                  <a:srgbClr val="585858"/>
                </a:solidFill>
                <a:latin typeface="Arial"/>
                <a:cs typeface="Arial"/>
              </a:rPr>
              <a:t>00</a:t>
            </a:r>
            <a:endParaRPr sz="1200">
              <a:latin typeface="Arial"/>
              <a:cs typeface="Arial"/>
            </a:endParaRPr>
          </a:p>
        </p:txBody>
      </p:sp>
      <p:sp>
        <p:nvSpPr>
          <p:cNvPr id="53" name="object 53"/>
          <p:cNvSpPr/>
          <p:nvPr/>
        </p:nvSpPr>
        <p:spPr>
          <a:xfrm>
            <a:off x="1912111" y="5435601"/>
            <a:ext cx="325120" cy="136313"/>
          </a:xfrm>
          <a:custGeom>
            <a:avLst/>
            <a:gdLst/>
            <a:ahLst/>
            <a:cxnLst/>
            <a:rect l="l" t="t" r="r" b="b"/>
            <a:pathLst>
              <a:path w="243839" h="102235">
                <a:moveTo>
                  <a:pt x="0" y="102108"/>
                </a:moveTo>
                <a:lnTo>
                  <a:pt x="243840" y="102108"/>
                </a:lnTo>
                <a:lnTo>
                  <a:pt x="243840" y="0"/>
                </a:lnTo>
                <a:lnTo>
                  <a:pt x="0" y="0"/>
                </a:lnTo>
                <a:lnTo>
                  <a:pt x="0" y="102108"/>
                </a:lnTo>
                <a:close/>
              </a:path>
            </a:pathLst>
          </a:custGeom>
          <a:solidFill>
            <a:srgbClr val="3689BE"/>
          </a:solidFill>
        </p:spPr>
        <p:txBody>
          <a:bodyPr wrap="square" lIns="0" tIns="0" rIns="0" bIns="0" rtlCol="0"/>
          <a:lstStyle/>
          <a:p>
            <a:endParaRPr sz="2400"/>
          </a:p>
        </p:txBody>
      </p:sp>
      <p:sp>
        <p:nvSpPr>
          <p:cNvPr id="54" name="object 54"/>
          <p:cNvSpPr/>
          <p:nvPr/>
        </p:nvSpPr>
        <p:spPr>
          <a:xfrm>
            <a:off x="3500119" y="5503671"/>
            <a:ext cx="325120" cy="0"/>
          </a:xfrm>
          <a:custGeom>
            <a:avLst/>
            <a:gdLst/>
            <a:ahLst/>
            <a:cxnLst/>
            <a:rect l="l" t="t" r="r" b="b"/>
            <a:pathLst>
              <a:path w="243839">
                <a:moveTo>
                  <a:pt x="0" y="0"/>
                </a:moveTo>
                <a:lnTo>
                  <a:pt x="243840" y="0"/>
                </a:lnTo>
              </a:path>
            </a:pathLst>
          </a:custGeom>
          <a:ln w="53340">
            <a:solidFill>
              <a:srgbClr val="303366"/>
            </a:solidFill>
          </a:ln>
        </p:spPr>
        <p:txBody>
          <a:bodyPr wrap="square" lIns="0" tIns="0" rIns="0" bIns="0" rtlCol="0"/>
          <a:lstStyle/>
          <a:p>
            <a:endParaRPr sz="2400"/>
          </a:p>
        </p:txBody>
      </p:sp>
      <p:sp>
        <p:nvSpPr>
          <p:cNvPr id="55" name="object 55"/>
          <p:cNvSpPr txBox="1"/>
          <p:nvPr/>
        </p:nvSpPr>
        <p:spPr>
          <a:xfrm>
            <a:off x="2255181" y="4919935"/>
            <a:ext cx="3885353" cy="731761"/>
          </a:xfrm>
          <a:prstGeom prst="rect">
            <a:avLst/>
          </a:prstGeom>
        </p:spPr>
        <p:txBody>
          <a:bodyPr vert="horz" wrap="square" lIns="0" tIns="89747" rIns="0" bIns="0" rtlCol="0">
            <a:spAutoFit/>
          </a:bodyPr>
          <a:lstStyle/>
          <a:p>
            <a:pPr marL="19472">
              <a:spcBef>
                <a:spcPts val="707"/>
              </a:spcBef>
            </a:pPr>
            <a:r>
              <a:rPr sz="1200" dirty="0">
                <a:solidFill>
                  <a:srgbClr val="585858"/>
                </a:solidFill>
                <a:latin typeface="Times New Roman"/>
                <a:cs typeface="Times New Roman"/>
              </a:rPr>
              <a:t>2007</a:t>
            </a:r>
            <a:r>
              <a:rPr sz="1200" spc="152" dirty="0">
                <a:solidFill>
                  <a:srgbClr val="585858"/>
                </a:solidFill>
                <a:latin typeface="Times New Roman"/>
                <a:cs typeface="Times New Roman"/>
              </a:rPr>
              <a:t> </a:t>
            </a:r>
            <a:r>
              <a:rPr sz="1200" dirty="0">
                <a:solidFill>
                  <a:srgbClr val="585858"/>
                </a:solidFill>
                <a:latin typeface="Times New Roman"/>
                <a:cs typeface="Times New Roman"/>
              </a:rPr>
              <a:t>2009</a:t>
            </a:r>
            <a:r>
              <a:rPr sz="1200" spc="167" dirty="0">
                <a:solidFill>
                  <a:srgbClr val="585858"/>
                </a:solidFill>
                <a:latin typeface="Times New Roman"/>
                <a:cs typeface="Times New Roman"/>
              </a:rPr>
              <a:t> </a:t>
            </a:r>
            <a:r>
              <a:rPr sz="1200" dirty="0">
                <a:solidFill>
                  <a:srgbClr val="585858"/>
                </a:solidFill>
                <a:latin typeface="Times New Roman"/>
                <a:cs typeface="Times New Roman"/>
              </a:rPr>
              <a:t>2011</a:t>
            </a:r>
            <a:r>
              <a:rPr sz="1200" spc="160" dirty="0">
                <a:solidFill>
                  <a:srgbClr val="585858"/>
                </a:solidFill>
                <a:latin typeface="Times New Roman"/>
                <a:cs typeface="Times New Roman"/>
              </a:rPr>
              <a:t> </a:t>
            </a:r>
            <a:r>
              <a:rPr sz="1200" dirty="0">
                <a:solidFill>
                  <a:srgbClr val="585858"/>
                </a:solidFill>
                <a:latin typeface="Times New Roman"/>
                <a:cs typeface="Times New Roman"/>
              </a:rPr>
              <a:t>2013</a:t>
            </a:r>
            <a:r>
              <a:rPr sz="1200" spc="160" dirty="0">
                <a:solidFill>
                  <a:srgbClr val="585858"/>
                </a:solidFill>
                <a:latin typeface="Times New Roman"/>
                <a:cs typeface="Times New Roman"/>
              </a:rPr>
              <a:t> </a:t>
            </a:r>
            <a:r>
              <a:rPr sz="1200" dirty="0">
                <a:solidFill>
                  <a:srgbClr val="585858"/>
                </a:solidFill>
                <a:latin typeface="Times New Roman"/>
                <a:cs typeface="Times New Roman"/>
              </a:rPr>
              <a:t>2015</a:t>
            </a:r>
            <a:r>
              <a:rPr sz="1200" spc="160" dirty="0">
                <a:solidFill>
                  <a:srgbClr val="585858"/>
                </a:solidFill>
                <a:latin typeface="Times New Roman"/>
                <a:cs typeface="Times New Roman"/>
              </a:rPr>
              <a:t> </a:t>
            </a:r>
            <a:r>
              <a:rPr sz="1200" dirty="0">
                <a:solidFill>
                  <a:srgbClr val="585858"/>
                </a:solidFill>
                <a:latin typeface="Times New Roman"/>
                <a:cs typeface="Times New Roman"/>
              </a:rPr>
              <a:t>2017</a:t>
            </a:r>
            <a:r>
              <a:rPr sz="1200" spc="167" dirty="0">
                <a:solidFill>
                  <a:srgbClr val="585858"/>
                </a:solidFill>
                <a:latin typeface="Times New Roman"/>
                <a:cs typeface="Times New Roman"/>
              </a:rPr>
              <a:t> </a:t>
            </a:r>
            <a:r>
              <a:rPr sz="1200" dirty="0">
                <a:solidFill>
                  <a:srgbClr val="585858"/>
                </a:solidFill>
                <a:latin typeface="Times New Roman"/>
                <a:cs typeface="Times New Roman"/>
              </a:rPr>
              <a:t>2019</a:t>
            </a:r>
            <a:r>
              <a:rPr sz="1200" spc="152" dirty="0">
                <a:solidFill>
                  <a:srgbClr val="585858"/>
                </a:solidFill>
                <a:latin typeface="Times New Roman"/>
                <a:cs typeface="Times New Roman"/>
              </a:rPr>
              <a:t> </a:t>
            </a:r>
            <a:r>
              <a:rPr sz="1200" dirty="0">
                <a:solidFill>
                  <a:srgbClr val="585858"/>
                </a:solidFill>
                <a:latin typeface="Times New Roman"/>
                <a:cs typeface="Times New Roman"/>
              </a:rPr>
              <a:t>2021</a:t>
            </a:r>
            <a:r>
              <a:rPr sz="1200" spc="167" dirty="0">
                <a:solidFill>
                  <a:srgbClr val="585858"/>
                </a:solidFill>
                <a:latin typeface="Times New Roman"/>
                <a:cs typeface="Times New Roman"/>
              </a:rPr>
              <a:t> </a:t>
            </a:r>
            <a:r>
              <a:rPr sz="1200" dirty="0">
                <a:solidFill>
                  <a:srgbClr val="585858"/>
                </a:solidFill>
                <a:latin typeface="Times New Roman"/>
                <a:cs typeface="Times New Roman"/>
              </a:rPr>
              <a:t>2023</a:t>
            </a:r>
            <a:endParaRPr sz="1200">
              <a:latin typeface="Times New Roman"/>
              <a:cs typeface="Times New Roman"/>
            </a:endParaRPr>
          </a:p>
          <a:p>
            <a:pPr marL="16933">
              <a:spcBef>
                <a:spcPts val="1013"/>
              </a:spcBef>
              <a:tabLst>
                <a:tab pos="1605240" algn="l"/>
              </a:tabLst>
            </a:pPr>
            <a:r>
              <a:rPr sz="2133" spc="-7" dirty="0">
                <a:solidFill>
                  <a:srgbClr val="585858"/>
                </a:solidFill>
                <a:latin typeface="Arial"/>
                <a:cs typeface="Arial"/>
              </a:rPr>
              <a:t>Revenue	Linear</a:t>
            </a:r>
            <a:r>
              <a:rPr sz="2133" spc="-13" dirty="0">
                <a:solidFill>
                  <a:srgbClr val="585858"/>
                </a:solidFill>
                <a:latin typeface="Arial"/>
                <a:cs typeface="Arial"/>
              </a:rPr>
              <a:t> </a:t>
            </a:r>
            <a:r>
              <a:rPr sz="2133" spc="-7" dirty="0">
                <a:solidFill>
                  <a:srgbClr val="585858"/>
                </a:solidFill>
                <a:latin typeface="Arial"/>
                <a:cs typeface="Arial"/>
              </a:rPr>
              <a:t>(Revenue)</a:t>
            </a:r>
            <a:endParaRPr sz="2133">
              <a:latin typeface="Arial"/>
              <a:cs typeface="Arial"/>
            </a:endParaRPr>
          </a:p>
        </p:txBody>
      </p:sp>
      <p:pic>
        <p:nvPicPr>
          <p:cNvPr id="56" name="Picture 55">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67304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89145" y="249797"/>
            <a:ext cx="2014220" cy="448841"/>
          </a:xfrm>
          <a:prstGeom prst="rect">
            <a:avLst/>
          </a:prstGeom>
        </p:spPr>
        <p:txBody>
          <a:bodyPr vert="horz" wrap="square" lIns="0" tIns="17780" rIns="0" bIns="0" rtlCol="0" anchor="ctr">
            <a:spAutoFit/>
          </a:bodyPr>
          <a:lstStyle/>
          <a:p>
            <a:pPr marL="16933">
              <a:lnSpc>
                <a:spcPct val="100000"/>
              </a:lnSpc>
              <a:spcBef>
                <a:spcPts val="140"/>
              </a:spcBef>
            </a:pPr>
            <a:r>
              <a:rPr sz="2800" dirty="0">
                <a:solidFill>
                  <a:srgbClr val="084685"/>
                </a:solidFill>
                <a:latin typeface="Arial" panose="020B0604020202020204" pitchFamily="34" charset="0"/>
                <a:cs typeface="Arial" panose="020B0604020202020204" pitchFamily="34" charset="0"/>
              </a:rPr>
              <a:t>Background</a:t>
            </a:r>
            <a:endParaRPr sz="2800" dirty="0">
              <a:latin typeface="Arial" panose="020B0604020202020204" pitchFamily="34" charset="0"/>
              <a:cs typeface="Arial" panose="020B0604020202020204" pitchFamily="34" charset="0"/>
            </a:endParaRPr>
          </a:p>
        </p:txBody>
      </p:sp>
      <p:sp>
        <p:nvSpPr>
          <p:cNvPr id="3" name="object 3"/>
          <p:cNvSpPr/>
          <p:nvPr/>
        </p:nvSpPr>
        <p:spPr>
          <a:xfrm>
            <a:off x="1" y="1072896"/>
            <a:ext cx="6433820" cy="443653"/>
          </a:xfrm>
          <a:custGeom>
            <a:avLst/>
            <a:gdLst/>
            <a:ahLst/>
            <a:cxnLst/>
            <a:rect l="l" t="t" r="r" b="b"/>
            <a:pathLst>
              <a:path w="4825365" h="332740">
                <a:moveTo>
                  <a:pt x="0" y="332232"/>
                </a:moveTo>
                <a:lnTo>
                  <a:pt x="4824984" y="332232"/>
                </a:lnTo>
                <a:lnTo>
                  <a:pt x="4824984" y="0"/>
                </a:lnTo>
                <a:lnTo>
                  <a:pt x="0" y="0"/>
                </a:lnTo>
                <a:lnTo>
                  <a:pt x="0" y="332232"/>
                </a:lnTo>
                <a:close/>
              </a:path>
            </a:pathLst>
          </a:custGeom>
          <a:solidFill>
            <a:srgbClr val="001F5F"/>
          </a:solidFill>
        </p:spPr>
        <p:txBody>
          <a:bodyPr wrap="square" lIns="0" tIns="0" rIns="0" bIns="0" rtlCol="0"/>
          <a:lstStyle/>
          <a:p>
            <a:endParaRPr sz="2400"/>
          </a:p>
        </p:txBody>
      </p:sp>
      <p:sp>
        <p:nvSpPr>
          <p:cNvPr id="4" name="object 4"/>
          <p:cNvSpPr txBox="1"/>
          <p:nvPr/>
        </p:nvSpPr>
        <p:spPr>
          <a:xfrm>
            <a:off x="630817" y="1120469"/>
            <a:ext cx="5466962" cy="386430"/>
          </a:xfrm>
          <a:prstGeom prst="rect">
            <a:avLst/>
          </a:prstGeom>
        </p:spPr>
        <p:txBody>
          <a:bodyPr vert="horz" wrap="square" lIns="0" tIns="16933" rIns="0" bIns="0" rtlCol="0">
            <a:spAutoFit/>
          </a:bodyPr>
          <a:lstStyle/>
          <a:p>
            <a:pPr marL="16933">
              <a:spcBef>
                <a:spcPts val="133"/>
              </a:spcBef>
            </a:pPr>
            <a:r>
              <a:rPr sz="2400" dirty="0">
                <a:solidFill>
                  <a:srgbClr val="FFFFFF"/>
                </a:solidFill>
                <a:latin typeface="Arial Narrow" panose="020B0604020202020204" pitchFamily="34" charset="0"/>
                <a:cs typeface="Arial Narrow" panose="020B0604020202020204" pitchFamily="34" charset="0"/>
              </a:rPr>
              <a:t>WE TESTED CONCEPTS WITH MARKETERS</a:t>
            </a:r>
            <a:endParaRPr sz="2400" dirty="0">
              <a:latin typeface="Arial Narrow" panose="020B0604020202020204" pitchFamily="34" charset="0"/>
              <a:cs typeface="Arial Narrow" panose="020B0604020202020204" pitchFamily="34" charset="0"/>
            </a:endParaRPr>
          </a:p>
        </p:txBody>
      </p:sp>
      <p:sp>
        <p:nvSpPr>
          <p:cNvPr id="5" name="object 5"/>
          <p:cNvSpPr/>
          <p:nvPr/>
        </p:nvSpPr>
        <p:spPr>
          <a:xfrm>
            <a:off x="780288" y="2403856"/>
            <a:ext cx="621792" cy="404368"/>
          </a:xfrm>
          <a:prstGeom prst="rect">
            <a:avLst/>
          </a:prstGeom>
          <a:blipFill>
            <a:blip r:embed="rId2" cstate="print"/>
            <a:stretch>
              <a:fillRect/>
            </a:stretch>
          </a:blipFill>
        </p:spPr>
        <p:txBody>
          <a:bodyPr wrap="square" lIns="0" tIns="0" rIns="0" bIns="0" rtlCol="0"/>
          <a:lstStyle/>
          <a:p>
            <a:endParaRPr sz="2400"/>
          </a:p>
        </p:txBody>
      </p:sp>
      <p:sp>
        <p:nvSpPr>
          <p:cNvPr id="6" name="object 6"/>
          <p:cNvSpPr/>
          <p:nvPr/>
        </p:nvSpPr>
        <p:spPr>
          <a:xfrm>
            <a:off x="1497584" y="2548127"/>
            <a:ext cx="699008" cy="467359"/>
          </a:xfrm>
          <a:prstGeom prst="rect">
            <a:avLst/>
          </a:prstGeom>
          <a:blipFill>
            <a:blip r:embed="rId3" cstate="print"/>
            <a:stretch>
              <a:fillRect/>
            </a:stretch>
          </a:blipFill>
        </p:spPr>
        <p:txBody>
          <a:bodyPr wrap="square" lIns="0" tIns="0" rIns="0" bIns="0" rtlCol="0"/>
          <a:lstStyle/>
          <a:p>
            <a:endParaRPr sz="2400"/>
          </a:p>
        </p:txBody>
      </p:sp>
      <p:sp>
        <p:nvSpPr>
          <p:cNvPr id="7" name="object 7"/>
          <p:cNvSpPr/>
          <p:nvPr/>
        </p:nvSpPr>
        <p:spPr>
          <a:xfrm>
            <a:off x="1497585" y="3133343"/>
            <a:ext cx="731519" cy="333248"/>
          </a:xfrm>
          <a:prstGeom prst="rect">
            <a:avLst/>
          </a:prstGeom>
          <a:blipFill>
            <a:blip r:embed="rId4" cstate="print"/>
            <a:stretch>
              <a:fillRect/>
            </a:stretch>
          </a:blipFill>
        </p:spPr>
        <p:txBody>
          <a:bodyPr wrap="square" lIns="0" tIns="0" rIns="0" bIns="0" rtlCol="0"/>
          <a:lstStyle/>
          <a:p>
            <a:endParaRPr sz="2400"/>
          </a:p>
        </p:txBody>
      </p:sp>
      <p:sp>
        <p:nvSpPr>
          <p:cNvPr id="8" name="object 8"/>
          <p:cNvSpPr/>
          <p:nvPr/>
        </p:nvSpPr>
        <p:spPr>
          <a:xfrm>
            <a:off x="327151" y="4070096"/>
            <a:ext cx="1011936" cy="270256"/>
          </a:xfrm>
          <a:prstGeom prst="rect">
            <a:avLst/>
          </a:prstGeom>
          <a:blipFill>
            <a:blip r:embed="rId5" cstate="print"/>
            <a:stretch>
              <a:fillRect/>
            </a:stretch>
          </a:blipFill>
        </p:spPr>
        <p:txBody>
          <a:bodyPr wrap="square" lIns="0" tIns="0" rIns="0" bIns="0" rtlCol="0"/>
          <a:lstStyle/>
          <a:p>
            <a:endParaRPr sz="2400"/>
          </a:p>
        </p:txBody>
      </p:sp>
      <p:sp>
        <p:nvSpPr>
          <p:cNvPr id="9" name="object 9"/>
          <p:cNvSpPr txBox="1"/>
          <p:nvPr/>
        </p:nvSpPr>
        <p:spPr>
          <a:xfrm>
            <a:off x="2958761" y="2469048"/>
            <a:ext cx="3375660" cy="3687933"/>
          </a:xfrm>
          <a:prstGeom prst="rect">
            <a:avLst/>
          </a:prstGeom>
        </p:spPr>
        <p:txBody>
          <a:bodyPr vert="horz" wrap="square" lIns="0" tIns="17780" rIns="0" bIns="0" rtlCol="0">
            <a:spAutoFit/>
          </a:bodyPr>
          <a:lstStyle/>
          <a:p>
            <a:pPr marL="715415">
              <a:spcBef>
                <a:spcPts val="140"/>
              </a:spcBef>
            </a:pPr>
            <a:r>
              <a:rPr sz="1400" dirty="0">
                <a:latin typeface="Times New Roman"/>
                <a:cs typeface="Times New Roman"/>
              </a:rPr>
              <a:t>Head of </a:t>
            </a:r>
            <a:r>
              <a:rPr sz="1400" spc="-7" dirty="0">
                <a:latin typeface="Times New Roman"/>
                <a:cs typeface="Times New Roman"/>
              </a:rPr>
              <a:t>Growth</a:t>
            </a:r>
            <a:r>
              <a:rPr sz="1400" spc="-47" dirty="0">
                <a:latin typeface="Times New Roman"/>
                <a:cs typeface="Times New Roman"/>
              </a:rPr>
              <a:t> </a:t>
            </a:r>
            <a:r>
              <a:rPr sz="1400" spc="-7" dirty="0">
                <a:latin typeface="Times New Roman"/>
                <a:cs typeface="Times New Roman"/>
              </a:rPr>
              <a:t>Marketing</a:t>
            </a:r>
            <a:endParaRPr sz="1400">
              <a:latin typeface="Times New Roman"/>
              <a:cs typeface="Times New Roman"/>
            </a:endParaRPr>
          </a:p>
          <a:p>
            <a:pPr marL="538467" marR="527460" indent="-2540" algn="ctr">
              <a:lnSpc>
                <a:spcPct val="200000"/>
              </a:lnSpc>
            </a:pPr>
            <a:r>
              <a:rPr sz="1400" dirty="0">
                <a:latin typeface="Times New Roman"/>
                <a:cs typeface="Times New Roman"/>
              </a:rPr>
              <a:t>Head of </a:t>
            </a:r>
            <a:r>
              <a:rPr sz="1400" spc="-7" dirty="0">
                <a:latin typeface="Times New Roman"/>
                <a:cs typeface="Times New Roman"/>
              </a:rPr>
              <a:t>Digital Marketing  </a:t>
            </a:r>
            <a:r>
              <a:rPr sz="1400" dirty="0">
                <a:latin typeface="Times New Roman"/>
                <a:cs typeface="Times New Roman"/>
              </a:rPr>
              <a:t>Media </a:t>
            </a:r>
            <a:r>
              <a:rPr sz="1400" spc="-7" dirty="0">
                <a:latin typeface="Times New Roman"/>
                <a:cs typeface="Times New Roman"/>
              </a:rPr>
              <a:t>Communications</a:t>
            </a:r>
            <a:r>
              <a:rPr sz="1400" spc="-107" dirty="0">
                <a:latin typeface="Times New Roman"/>
                <a:cs typeface="Times New Roman"/>
              </a:rPr>
              <a:t> </a:t>
            </a:r>
            <a:r>
              <a:rPr sz="1400" dirty="0">
                <a:latin typeface="Times New Roman"/>
                <a:cs typeface="Times New Roman"/>
              </a:rPr>
              <a:t>Planner  Chief Product</a:t>
            </a:r>
            <a:r>
              <a:rPr sz="1400" spc="-93" dirty="0">
                <a:latin typeface="Times New Roman"/>
                <a:cs typeface="Times New Roman"/>
              </a:rPr>
              <a:t> </a:t>
            </a:r>
            <a:r>
              <a:rPr sz="1400" spc="-7" dirty="0">
                <a:latin typeface="Times New Roman"/>
                <a:cs typeface="Times New Roman"/>
              </a:rPr>
              <a:t>Officer</a:t>
            </a:r>
            <a:endParaRPr sz="1400">
              <a:latin typeface="Times New Roman"/>
              <a:cs typeface="Times New Roman"/>
            </a:endParaRPr>
          </a:p>
          <a:p>
            <a:pPr>
              <a:spcBef>
                <a:spcPts val="73"/>
              </a:spcBef>
            </a:pPr>
            <a:endParaRPr sz="1400">
              <a:latin typeface="Times New Roman"/>
              <a:cs typeface="Times New Roman"/>
            </a:endParaRPr>
          </a:p>
          <a:p>
            <a:pPr marL="1105719"/>
            <a:r>
              <a:rPr sz="1400" spc="7" dirty="0">
                <a:latin typeface="Times New Roman"/>
                <a:cs typeface="Times New Roman"/>
              </a:rPr>
              <a:t>VP,</a:t>
            </a:r>
            <a:r>
              <a:rPr sz="1400" spc="-40" dirty="0">
                <a:latin typeface="Times New Roman"/>
                <a:cs typeface="Times New Roman"/>
              </a:rPr>
              <a:t> </a:t>
            </a:r>
            <a:r>
              <a:rPr sz="1400" spc="-7" dirty="0">
                <a:latin typeface="Times New Roman"/>
                <a:cs typeface="Times New Roman"/>
              </a:rPr>
              <a:t>Ecommerce</a:t>
            </a:r>
            <a:endParaRPr sz="1400">
              <a:latin typeface="Times New Roman"/>
              <a:cs typeface="Times New Roman"/>
            </a:endParaRPr>
          </a:p>
          <a:p>
            <a:pPr marL="16933" marR="6773" indent="245527">
              <a:lnSpc>
                <a:spcPct val="200000"/>
              </a:lnSpc>
            </a:pPr>
            <a:r>
              <a:rPr sz="1400" dirty="0">
                <a:latin typeface="Times New Roman"/>
                <a:cs typeface="Times New Roman"/>
              </a:rPr>
              <a:t>VP </a:t>
            </a:r>
            <a:r>
              <a:rPr sz="1400" spc="-7" dirty="0">
                <a:latin typeface="Times New Roman"/>
                <a:cs typeface="Times New Roman"/>
              </a:rPr>
              <a:t>Integrated </a:t>
            </a:r>
            <a:r>
              <a:rPr sz="1400" dirty="0">
                <a:latin typeface="Times New Roman"/>
                <a:cs typeface="Times New Roman"/>
              </a:rPr>
              <a:t>&amp; </a:t>
            </a:r>
            <a:r>
              <a:rPr sz="1400" spc="-7" dirty="0">
                <a:latin typeface="Times New Roman"/>
                <a:cs typeface="Times New Roman"/>
              </a:rPr>
              <a:t>International </a:t>
            </a:r>
            <a:r>
              <a:rPr sz="1400" dirty="0">
                <a:latin typeface="Times New Roman"/>
                <a:cs typeface="Times New Roman"/>
              </a:rPr>
              <a:t>Programs  </a:t>
            </a:r>
            <a:r>
              <a:rPr sz="1400" spc="7" dirty="0">
                <a:latin typeface="Times New Roman"/>
                <a:cs typeface="Times New Roman"/>
              </a:rPr>
              <a:t>VP, </a:t>
            </a:r>
            <a:r>
              <a:rPr sz="1400" spc="-13" dirty="0">
                <a:latin typeface="Times New Roman"/>
                <a:cs typeface="Times New Roman"/>
              </a:rPr>
              <a:t>Loyalty, </a:t>
            </a:r>
            <a:r>
              <a:rPr sz="1400" dirty="0">
                <a:latin typeface="Times New Roman"/>
                <a:cs typeface="Times New Roman"/>
              </a:rPr>
              <a:t>CRM, &amp; </a:t>
            </a:r>
            <a:r>
              <a:rPr sz="1400" spc="-7" dirty="0">
                <a:latin typeface="Times New Roman"/>
                <a:cs typeface="Times New Roman"/>
              </a:rPr>
              <a:t>Multicultural</a:t>
            </a:r>
            <a:r>
              <a:rPr sz="1400" spc="-40" dirty="0">
                <a:latin typeface="Times New Roman"/>
                <a:cs typeface="Times New Roman"/>
              </a:rPr>
              <a:t> </a:t>
            </a:r>
            <a:r>
              <a:rPr sz="1400" spc="-7" dirty="0">
                <a:latin typeface="Times New Roman"/>
                <a:cs typeface="Times New Roman"/>
              </a:rPr>
              <a:t>Marketing</a:t>
            </a:r>
            <a:endParaRPr sz="1400">
              <a:latin typeface="Times New Roman"/>
              <a:cs typeface="Times New Roman"/>
            </a:endParaRPr>
          </a:p>
          <a:p>
            <a:pPr marL="199808" marR="189649" indent="-847" algn="ctr">
              <a:lnSpc>
                <a:spcPts val="3360"/>
              </a:lnSpc>
              <a:spcBef>
                <a:spcPts val="393"/>
              </a:spcBef>
            </a:pPr>
            <a:r>
              <a:rPr sz="1400" spc="-7" dirty="0">
                <a:latin typeface="Times New Roman"/>
                <a:cs typeface="Times New Roman"/>
              </a:rPr>
              <a:t>Director, </a:t>
            </a:r>
            <a:r>
              <a:rPr sz="1400" dirty="0">
                <a:latin typeface="Times New Roman"/>
                <a:cs typeface="Times New Roman"/>
              </a:rPr>
              <a:t>Consumer </a:t>
            </a:r>
            <a:r>
              <a:rPr sz="1400" spc="-7" dirty="0">
                <a:latin typeface="Times New Roman"/>
                <a:cs typeface="Times New Roman"/>
              </a:rPr>
              <a:t>Insights </a:t>
            </a:r>
            <a:r>
              <a:rPr sz="1400" dirty="0">
                <a:latin typeface="Times New Roman"/>
                <a:cs typeface="Times New Roman"/>
              </a:rPr>
              <a:t>&amp; </a:t>
            </a:r>
            <a:r>
              <a:rPr sz="1400" spc="-7" dirty="0">
                <a:latin typeface="Times New Roman"/>
                <a:cs typeface="Times New Roman"/>
              </a:rPr>
              <a:t>Analytics  </a:t>
            </a:r>
            <a:r>
              <a:rPr sz="1400" dirty="0">
                <a:latin typeface="Times New Roman"/>
                <a:cs typeface="Times New Roman"/>
              </a:rPr>
              <a:t>Addressable </a:t>
            </a:r>
            <a:r>
              <a:rPr sz="1400" spc="-7" dirty="0">
                <a:latin typeface="Times New Roman"/>
                <a:cs typeface="Times New Roman"/>
              </a:rPr>
              <a:t>Digital Advertising</a:t>
            </a:r>
            <a:r>
              <a:rPr sz="1400" spc="-107" dirty="0">
                <a:latin typeface="Times New Roman"/>
                <a:cs typeface="Times New Roman"/>
              </a:rPr>
              <a:t> </a:t>
            </a:r>
            <a:r>
              <a:rPr sz="1400" dirty="0">
                <a:latin typeface="Times New Roman"/>
                <a:cs typeface="Times New Roman"/>
              </a:rPr>
              <a:t>Manager</a:t>
            </a:r>
            <a:endParaRPr sz="1400">
              <a:latin typeface="Times New Roman"/>
              <a:cs typeface="Times New Roman"/>
            </a:endParaRPr>
          </a:p>
        </p:txBody>
      </p:sp>
      <p:sp>
        <p:nvSpPr>
          <p:cNvPr id="10" name="object 10"/>
          <p:cNvSpPr txBox="1"/>
          <p:nvPr/>
        </p:nvSpPr>
        <p:spPr>
          <a:xfrm>
            <a:off x="3011594" y="6310713"/>
            <a:ext cx="3272367" cy="448841"/>
          </a:xfrm>
          <a:prstGeom prst="rect">
            <a:avLst/>
          </a:prstGeom>
        </p:spPr>
        <p:txBody>
          <a:bodyPr vert="horz" wrap="square" lIns="0" tIns="17780" rIns="0" bIns="0" rtlCol="0">
            <a:spAutoFit/>
          </a:bodyPr>
          <a:lstStyle/>
          <a:p>
            <a:pPr marL="1209010" marR="6773" indent="-1192924">
              <a:spcBef>
                <a:spcPts val="140"/>
              </a:spcBef>
            </a:pPr>
            <a:r>
              <a:rPr sz="1400" dirty="0">
                <a:latin typeface="Times New Roman"/>
                <a:cs typeface="Times New Roman"/>
              </a:rPr>
              <a:t>Sr. </a:t>
            </a:r>
            <a:r>
              <a:rPr sz="1400" spc="-7" dirty="0">
                <a:latin typeface="Times New Roman"/>
                <a:cs typeface="Times New Roman"/>
              </a:rPr>
              <a:t>Director, Marketing </a:t>
            </a:r>
            <a:r>
              <a:rPr sz="1400" dirty="0">
                <a:latin typeface="Times New Roman"/>
                <a:cs typeface="Times New Roman"/>
              </a:rPr>
              <a:t>Management &amp;</a:t>
            </a:r>
            <a:r>
              <a:rPr sz="1400" spc="-107" dirty="0">
                <a:latin typeface="Times New Roman"/>
                <a:cs typeface="Times New Roman"/>
              </a:rPr>
              <a:t> </a:t>
            </a:r>
            <a:r>
              <a:rPr sz="1400" dirty="0">
                <a:latin typeface="Times New Roman"/>
                <a:cs typeface="Times New Roman"/>
              </a:rPr>
              <a:t>Sales  Enablement</a:t>
            </a:r>
            <a:endParaRPr sz="1400">
              <a:latin typeface="Times New Roman"/>
              <a:cs typeface="Times New Roman"/>
            </a:endParaRPr>
          </a:p>
        </p:txBody>
      </p:sp>
      <p:sp>
        <p:nvSpPr>
          <p:cNvPr id="11" name="object 11"/>
          <p:cNvSpPr txBox="1"/>
          <p:nvPr/>
        </p:nvSpPr>
        <p:spPr>
          <a:xfrm>
            <a:off x="756853" y="1687577"/>
            <a:ext cx="1367367" cy="263320"/>
          </a:xfrm>
          <a:prstGeom prst="rect">
            <a:avLst/>
          </a:prstGeom>
        </p:spPr>
        <p:txBody>
          <a:bodyPr vert="horz" wrap="square" lIns="0" tIns="16933" rIns="0" bIns="0" rtlCol="0">
            <a:spAutoFit/>
          </a:bodyPr>
          <a:lstStyle/>
          <a:p>
            <a:pPr marL="16933">
              <a:spcBef>
                <a:spcPts val="133"/>
              </a:spcBef>
            </a:pPr>
            <a:r>
              <a:rPr sz="1600" u="sng" spc="-287" dirty="0">
                <a:solidFill>
                  <a:srgbClr val="343467"/>
                </a:solidFill>
                <a:uFill>
                  <a:solidFill>
                    <a:srgbClr val="343467"/>
                  </a:solidFill>
                </a:uFill>
                <a:latin typeface="Arial"/>
                <a:cs typeface="Arial"/>
              </a:rPr>
              <a:t>DIVERSE</a:t>
            </a:r>
            <a:r>
              <a:rPr sz="1600" u="sng" spc="-247" dirty="0">
                <a:solidFill>
                  <a:srgbClr val="343467"/>
                </a:solidFill>
                <a:uFill>
                  <a:solidFill>
                    <a:srgbClr val="343467"/>
                  </a:solidFill>
                </a:uFill>
                <a:latin typeface="Arial"/>
                <a:cs typeface="Arial"/>
              </a:rPr>
              <a:t> </a:t>
            </a:r>
            <a:r>
              <a:rPr sz="1600" u="sng" spc="-280" dirty="0">
                <a:solidFill>
                  <a:srgbClr val="343467"/>
                </a:solidFill>
                <a:uFill>
                  <a:solidFill>
                    <a:srgbClr val="343467"/>
                  </a:solidFill>
                </a:uFill>
                <a:latin typeface="Arial"/>
                <a:cs typeface="Arial"/>
              </a:rPr>
              <a:t>BRANDS</a:t>
            </a:r>
            <a:endParaRPr sz="1600">
              <a:latin typeface="Arial"/>
              <a:cs typeface="Arial"/>
            </a:endParaRPr>
          </a:p>
        </p:txBody>
      </p:sp>
      <p:sp>
        <p:nvSpPr>
          <p:cNvPr id="12" name="object 12"/>
          <p:cNvSpPr txBox="1"/>
          <p:nvPr/>
        </p:nvSpPr>
        <p:spPr>
          <a:xfrm>
            <a:off x="3287945" y="1551048"/>
            <a:ext cx="2718647" cy="726695"/>
          </a:xfrm>
          <a:prstGeom prst="rect">
            <a:avLst/>
          </a:prstGeom>
        </p:spPr>
        <p:txBody>
          <a:bodyPr vert="horz" wrap="square" lIns="0" tIns="148167" rIns="0" bIns="0" rtlCol="0">
            <a:spAutoFit/>
          </a:bodyPr>
          <a:lstStyle/>
          <a:p>
            <a:pPr marL="112604" algn="ctr">
              <a:spcBef>
                <a:spcPts val="1167"/>
              </a:spcBef>
            </a:pPr>
            <a:r>
              <a:rPr sz="1600" u="sng" spc="-287" dirty="0">
                <a:solidFill>
                  <a:srgbClr val="343467"/>
                </a:solidFill>
                <a:uFill>
                  <a:solidFill>
                    <a:srgbClr val="343467"/>
                  </a:solidFill>
                </a:uFill>
                <a:latin typeface="Arial"/>
                <a:cs typeface="Arial"/>
              </a:rPr>
              <a:t>DIVERSE</a:t>
            </a:r>
            <a:r>
              <a:rPr sz="1600" u="sng" spc="-213" dirty="0">
                <a:solidFill>
                  <a:srgbClr val="343467"/>
                </a:solidFill>
                <a:uFill>
                  <a:solidFill>
                    <a:srgbClr val="343467"/>
                  </a:solidFill>
                </a:uFill>
                <a:latin typeface="Arial"/>
                <a:cs typeface="Arial"/>
              </a:rPr>
              <a:t> </a:t>
            </a:r>
            <a:r>
              <a:rPr sz="1600" u="sng" spc="-353" dirty="0">
                <a:solidFill>
                  <a:srgbClr val="343467"/>
                </a:solidFill>
                <a:uFill>
                  <a:solidFill>
                    <a:srgbClr val="343467"/>
                  </a:solidFill>
                </a:uFill>
                <a:latin typeface="Arial"/>
                <a:cs typeface="Arial"/>
              </a:rPr>
              <a:t>ROLES</a:t>
            </a:r>
            <a:endParaRPr sz="1600">
              <a:latin typeface="Arial"/>
              <a:cs typeface="Arial"/>
            </a:endParaRPr>
          </a:p>
          <a:p>
            <a:pPr algn="ctr">
              <a:spcBef>
                <a:spcPts val="920"/>
              </a:spcBef>
            </a:pPr>
            <a:r>
              <a:rPr sz="1400" dirty="0">
                <a:latin typeface="Times New Roman"/>
                <a:cs typeface="Times New Roman"/>
              </a:rPr>
              <a:t>Head of </a:t>
            </a:r>
            <a:r>
              <a:rPr sz="1400" spc="-7" dirty="0">
                <a:latin typeface="Times New Roman"/>
                <a:cs typeface="Times New Roman"/>
              </a:rPr>
              <a:t>Digital Customer</a:t>
            </a:r>
            <a:r>
              <a:rPr sz="1400" spc="-93" dirty="0">
                <a:latin typeface="Times New Roman"/>
                <a:cs typeface="Times New Roman"/>
              </a:rPr>
              <a:t> </a:t>
            </a:r>
            <a:r>
              <a:rPr sz="1400" dirty="0">
                <a:latin typeface="Times New Roman"/>
                <a:cs typeface="Times New Roman"/>
              </a:rPr>
              <a:t>Experience</a:t>
            </a:r>
            <a:endParaRPr sz="1400">
              <a:latin typeface="Times New Roman"/>
              <a:cs typeface="Times New Roman"/>
            </a:endParaRPr>
          </a:p>
        </p:txBody>
      </p:sp>
      <p:sp>
        <p:nvSpPr>
          <p:cNvPr id="13" name="object 13"/>
          <p:cNvSpPr/>
          <p:nvPr/>
        </p:nvSpPr>
        <p:spPr>
          <a:xfrm>
            <a:off x="499872" y="3125215"/>
            <a:ext cx="902208" cy="359664"/>
          </a:xfrm>
          <a:prstGeom prst="rect">
            <a:avLst/>
          </a:prstGeom>
          <a:blipFill>
            <a:blip r:embed="rId6" cstate="print"/>
            <a:stretch>
              <a:fillRect/>
            </a:stretch>
          </a:blipFill>
        </p:spPr>
        <p:txBody>
          <a:bodyPr wrap="square" lIns="0" tIns="0" rIns="0" bIns="0" rtlCol="0"/>
          <a:lstStyle/>
          <a:p>
            <a:endParaRPr sz="2400"/>
          </a:p>
        </p:txBody>
      </p:sp>
      <p:sp>
        <p:nvSpPr>
          <p:cNvPr id="14" name="object 14"/>
          <p:cNvSpPr/>
          <p:nvPr/>
        </p:nvSpPr>
        <p:spPr>
          <a:xfrm>
            <a:off x="353567" y="2840735"/>
            <a:ext cx="1064768" cy="254000"/>
          </a:xfrm>
          <a:prstGeom prst="rect">
            <a:avLst/>
          </a:prstGeom>
          <a:blipFill>
            <a:blip r:embed="rId7" cstate="print"/>
            <a:stretch>
              <a:fillRect/>
            </a:stretch>
          </a:blipFill>
        </p:spPr>
        <p:txBody>
          <a:bodyPr wrap="square" lIns="0" tIns="0" rIns="0" bIns="0" rtlCol="0"/>
          <a:lstStyle/>
          <a:p>
            <a:endParaRPr sz="2400"/>
          </a:p>
        </p:txBody>
      </p:sp>
      <p:sp>
        <p:nvSpPr>
          <p:cNvPr id="15" name="object 15"/>
          <p:cNvSpPr/>
          <p:nvPr/>
        </p:nvSpPr>
        <p:spPr>
          <a:xfrm>
            <a:off x="1477263" y="2239264"/>
            <a:ext cx="871728" cy="264160"/>
          </a:xfrm>
          <a:prstGeom prst="rect">
            <a:avLst/>
          </a:prstGeom>
          <a:blipFill>
            <a:blip r:embed="rId8" cstate="print"/>
            <a:stretch>
              <a:fillRect/>
            </a:stretch>
          </a:blipFill>
        </p:spPr>
        <p:txBody>
          <a:bodyPr wrap="square" lIns="0" tIns="0" rIns="0" bIns="0" rtlCol="0"/>
          <a:lstStyle/>
          <a:p>
            <a:endParaRPr sz="2400"/>
          </a:p>
        </p:txBody>
      </p:sp>
      <p:sp>
        <p:nvSpPr>
          <p:cNvPr id="16" name="object 16"/>
          <p:cNvSpPr/>
          <p:nvPr/>
        </p:nvSpPr>
        <p:spPr>
          <a:xfrm>
            <a:off x="770127" y="3464560"/>
            <a:ext cx="1489456" cy="343408"/>
          </a:xfrm>
          <a:prstGeom prst="rect">
            <a:avLst/>
          </a:prstGeom>
          <a:blipFill>
            <a:blip r:embed="rId9" cstate="print"/>
            <a:stretch>
              <a:fillRect/>
            </a:stretch>
          </a:blipFill>
        </p:spPr>
        <p:txBody>
          <a:bodyPr wrap="square" lIns="0" tIns="0" rIns="0" bIns="0" rtlCol="0"/>
          <a:lstStyle/>
          <a:p>
            <a:endParaRPr sz="2400"/>
          </a:p>
        </p:txBody>
      </p:sp>
      <p:sp>
        <p:nvSpPr>
          <p:cNvPr id="17" name="object 17"/>
          <p:cNvSpPr/>
          <p:nvPr/>
        </p:nvSpPr>
        <p:spPr>
          <a:xfrm>
            <a:off x="288544" y="3769361"/>
            <a:ext cx="1272032" cy="260095"/>
          </a:xfrm>
          <a:prstGeom prst="rect">
            <a:avLst/>
          </a:prstGeom>
          <a:blipFill>
            <a:blip r:embed="rId10" cstate="print"/>
            <a:stretch>
              <a:fillRect/>
            </a:stretch>
          </a:blipFill>
        </p:spPr>
        <p:txBody>
          <a:bodyPr wrap="square" lIns="0" tIns="0" rIns="0" bIns="0" rtlCol="0"/>
          <a:lstStyle/>
          <a:p>
            <a:endParaRPr sz="2400"/>
          </a:p>
        </p:txBody>
      </p:sp>
      <p:sp>
        <p:nvSpPr>
          <p:cNvPr id="18" name="object 18"/>
          <p:cNvSpPr/>
          <p:nvPr/>
        </p:nvSpPr>
        <p:spPr>
          <a:xfrm>
            <a:off x="1601215" y="3952239"/>
            <a:ext cx="1103376" cy="140208"/>
          </a:xfrm>
          <a:prstGeom prst="rect">
            <a:avLst/>
          </a:prstGeom>
          <a:blipFill>
            <a:blip r:embed="rId11" cstate="print"/>
            <a:stretch>
              <a:fillRect/>
            </a:stretch>
          </a:blipFill>
        </p:spPr>
        <p:txBody>
          <a:bodyPr wrap="square" lIns="0" tIns="0" rIns="0" bIns="0" rtlCol="0"/>
          <a:lstStyle/>
          <a:p>
            <a:endParaRPr sz="2400"/>
          </a:p>
        </p:txBody>
      </p:sp>
      <p:sp>
        <p:nvSpPr>
          <p:cNvPr id="19" name="object 19"/>
          <p:cNvSpPr/>
          <p:nvPr/>
        </p:nvSpPr>
        <p:spPr>
          <a:xfrm>
            <a:off x="1402080" y="3785615"/>
            <a:ext cx="1091184" cy="1091184"/>
          </a:xfrm>
          <a:prstGeom prst="rect">
            <a:avLst/>
          </a:prstGeom>
          <a:blipFill>
            <a:blip r:embed="rId12" cstate="print"/>
            <a:stretch>
              <a:fillRect/>
            </a:stretch>
          </a:blipFill>
        </p:spPr>
        <p:txBody>
          <a:bodyPr wrap="square" lIns="0" tIns="0" rIns="0" bIns="0" rtlCol="0"/>
          <a:lstStyle/>
          <a:p>
            <a:endParaRPr sz="2400"/>
          </a:p>
        </p:txBody>
      </p:sp>
      <p:sp>
        <p:nvSpPr>
          <p:cNvPr id="20" name="object 20"/>
          <p:cNvSpPr/>
          <p:nvPr/>
        </p:nvSpPr>
        <p:spPr>
          <a:xfrm>
            <a:off x="40640" y="4336287"/>
            <a:ext cx="1152144" cy="865631"/>
          </a:xfrm>
          <a:prstGeom prst="rect">
            <a:avLst/>
          </a:prstGeom>
          <a:blipFill>
            <a:blip r:embed="rId13" cstate="print"/>
            <a:stretch>
              <a:fillRect/>
            </a:stretch>
          </a:blipFill>
        </p:spPr>
        <p:txBody>
          <a:bodyPr wrap="square" lIns="0" tIns="0" rIns="0" bIns="0" rtlCol="0"/>
          <a:lstStyle/>
          <a:p>
            <a:endParaRPr sz="2400"/>
          </a:p>
        </p:txBody>
      </p:sp>
      <p:sp>
        <p:nvSpPr>
          <p:cNvPr id="21" name="object 21"/>
          <p:cNvSpPr/>
          <p:nvPr/>
        </p:nvSpPr>
        <p:spPr>
          <a:xfrm>
            <a:off x="979425" y="4171697"/>
            <a:ext cx="948943" cy="950975"/>
          </a:xfrm>
          <a:prstGeom prst="rect">
            <a:avLst/>
          </a:prstGeom>
          <a:blipFill>
            <a:blip r:embed="rId14" cstate="print"/>
            <a:stretch>
              <a:fillRect/>
            </a:stretch>
          </a:blipFill>
        </p:spPr>
        <p:txBody>
          <a:bodyPr wrap="square" lIns="0" tIns="0" rIns="0" bIns="0" rtlCol="0"/>
          <a:lstStyle/>
          <a:p>
            <a:endParaRPr sz="2400"/>
          </a:p>
        </p:txBody>
      </p:sp>
      <p:sp>
        <p:nvSpPr>
          <p:cNvPr id="22" name="object 22"/>
          <p:cNvSpPr/>
          <p:nvPr/>
        </p:nvSpPr>
        <p:spPr>
          <a:xfrm>
            <a:off x="950975" y="4783328"/>
            <a:ext cx="1627632" cy="337312"/>
          </a:xfrm>
          <a:prstGeom prst="rect">
            <a:avLst/>
          </a:prstGeom>
          <a:blipFill>
            <a:blip r:embed="rId15" cstate="print"/>
            <a:stretch>
              <a:fillRect/>
            </a:stretch>
          </a:blipFill>
        </p:spPr>
        <p:txBody>
          <a:bodyPr wrap="square" lIns="0" tIns="0" rIns="0" bIns="0" rtlCol="0"/>
          <a:lstStyle/>
          <a:p>
            <a:endParaRPr sz="2400"/>
          </a:p>
        </p:txBody>
      </p:sp>
      <p:sp>
        <p:nvSpPr>
          <p:cNvPr id="23" name="object 23"/>
          <p:cNvSpPr/>
          <p:nvPr/>
        </p:nvSpPr>
        <p:spPr>
          <a:xfrm>
            <a:off x="436879" y="4884928"/>
            <a:ext cx="806704" cy="808736"/>
          </a:xfrm>
          <a:prstGeom prst="rect">
            <a:avLst/>
          </a:prstGeom>
          <a:blipFill>
            <a:blip r:embed="rId16" cstate="print"/>
            <a:stretch>
              <a:fillRect/>
            </a:stretch>
          </a:blipFill>
        </p:spPr>
        <p:txBody>
          <a:bodyPr wrap="square" lIns="0" tIns="0" rIns="0" bIns="0" rtlCol="0"/>
          <a:lstStyle/>
          <a:p>
            <a:endParaRPr sz="2400"/>
          </a:p>
        </p:txBody>
      </p:sp>
      <p:sp>
        <p:nvSpPr>
          <p:cNvPr id="24" name="object 24"/>
          <p:cNvSpPr/>
          <p:nvPr/>
        </p:nvSpPr>
        <p:spPr>
          <a:xfrm>
            <a:off x="1337055" y="5157215"/>
            <a:ext cx="934720" cy="306832"/>
          </a:xfrm>
          <a:prstGeom prst="rect">
            <a:avLst/>
          </a:prstGeom>
          <a:blipFill>
            <a:blip r:embed="rId17" cstate="print"/>
            <a:stretch>
              <a:fillRect/>
            </a:stretch>
          </a:blipFill>
        </p:spPr>
        <p:txBody>
          <a:bodyPr wrap="square" lIns="0" tIns="0" rIns="0" bIns="0" rtlCol="0"/>
          <a:lstStyle/>
          <a:p>
            <a:endParaRPr sz="2400"/>
          </a:p>
        </p:txBody>
      </p:sp>
      <p:sp>
        <p:nvSpPr>
          <p:cNvPr id="25" name="object 25"/>
          <p:cNvSpPr/>
          <p:nvPr/>
        </p:nvSpPr>
        <p:spPr>
          <a:xfrm>
            <a:off x="428751" y="2153919"/>
            <a:ext cx="1026160" cy="233680"/>
          </a:xfrm>
          <a:prstGeom prst="rect">
            <a:avLst/>
          </a:prstGeom>
          <a:blipFill>
            <a:blip r:embed="rId18" cstate="print"/>
            <a:stretch>
              <a:fillRect/>
            </a:stretch>
          </a:blipFill>
        </p:spPr>
        <p:txBody>
          <a:bodyPr wrap="square" lIns="0" tIns="0" rIns="0" bIns="0" rtlCol="0"/>
          <a:lstStyle/>
          <a:p>
            <a:endParaRPr sz="2400"/>
          </a:p>
        </p:txBody>
      </p:sp>
      <p:sp>
        <p:nvSpPr>
          <p:cNvPr id="26" name="object 26"/>
          <p:cNvSpPr/>
          <p:nvPr/>
        </p:nvSpPr>
        <p:spPr>
          <a:xfrm>
            <a:off x="6559296" y="1074927"/>
            <a:ext cx="5632873" cy="443653"/>
          </a:xfrm>
          <a:custGeom>
            <a:avLst/>
            <a:gdLst/>
            <a:ahLst/>
            <a:cxnLst/>
            <a:rect l="l" t="t" r="r" b="b"/>
            <a:pathLst>
              <a:path w="4224655" h="332740">
                <a:moveTo>
                  <a:pt x="0" y="332232"/>
                </a:moveTo>
                <a:lnTo>
                  <a:pt x="4224528" y="332232"/>
                </a:lnTo>
                <a:lnTo>
                  <a:pt x="4224528" y="0"/>
                </a:lnTo>
                <a:lnTo>
                  <a:pt x="0" y="0"/>
                </a:lnTo>
                <a:lnTo>
                  <a:pt x="0" y="332232"/>
                </a:lnTo>
                <a:close/>
              </a:path>
            </a:pathLst>
          </a:custGeom>
          <a:solidFill>
            <a:srgbClr val="001F5F"/>
          </a:solidFill>
        </p:spPr>
        <p:txBody>
          <a:bodyPr wrap="square" lIns="0" tIns="0" rIns="0" bIns="0" rtlCol="0"/>
          <a:lstStyle/>
          <a:p>
            <a:endParaRPr sz="2400"/>
          </a:p>
        </p:txBody>
      </p:sp>
      <p:sp>
        <p:nvSpPr>
          <p:cNvPr id="27" name="object 27"/>
          <p:cNvSpPr txBox="1"/>
          <p:nvPr/>
        </p:nvSpPr>
        <p:spPr>
          <a:xfrm>
            <a:off x="7482331" y="1122679"/>
            <a:ext cx="3776133" cy="386430"/>
          </a:xfrm>
          <a:prstGeom prst="rect">
            <a:avLst/>
          </a:prstGeom>
        </p:spPr>
        <p:txBody>
          <a:bodyPr vert="horz" wrap="square" lIns="0" tIns="16933" rIns="0" bIns="0" rtlCol="0">
            <a:spAutoFit/>
          </a:bodyPr>
          <a:lstStyle/>
          <a:p>
            <a:pPr marL="16933">
              <a:spcBef>
                <a:spcPts val="133"/>
              </a:spcBef>
            </a:pPr>
            <a:r>
              <a:rPr sz="2400" spc="-150" dirty="0">
                <a:solidFill>
                  <a:srgbClr val="FFFFFF"/>
                </a:solidFill>
                <a:latin typeface="Arial Narrow" panose="020B0604020202020204" pitchFamily="34" charset="0"/>
                <a:cs typeface="Arial Narrow" panose="020B0604020202020204" pitchFamily="34" charset="0"/>
              </a:rPr>
              <a:t>TAPPED INTO EXPERT INSIGHTS</a:t>
            </a:r>
            <a:endParaRPr sz="2400" spc="-150" dirty="0">
              <a:latin typeface="Arial Narrow" panose="020B0604020202020204" pitchFamily="34" charset="0"/>
              <a:cs typeface="Arial Narrow" panose="020B0604020202020204" pitchFamily="34" charset="0"/>
            </a:endParaRPr>
          </a:p>
        </p:txBody>
      </p:sp>
      <p:sp>
        <p:nvSpPr>
          <p:cNvPr id="28" name="object 28"/>
          <p:cNvSpPr/>
          <p:nvPr/>
        </p:nvSpPr>
        <p:spPr>
          <a:xfrm>
            <a:off x="9324847" y="2432303"/>
            <a:ext cx="2747264" cy="432816"/>
          </a:xfrm>
          <a:prstGeom prst="rect">
            <a:avLst/>
          </a:prstGeom>
          <a:blipFill>
            <a:blip r:embed="rId19" cstate="print"/>
            <a:stretch>
              <a:fillRect/>
            </a:stretch>
          </a:blipFill>
        </p:spPr>
        <p:txBody>
          <a:bodyPr wrap="square" lIns="0" tIns="0" rIns="0" bIns="0" rtlCol="0"/>
          <a:lstStyle/>
          <a:p>
            <a:endParaRPr sz="2400"/>
          </a:p>
        </p:txBody>
      </p:sp>
      <p:sp>
        <p:nvSpPr>
          <p:cNvPr id="29" name="object 29"/>
          <p:cNvSpPr/>
          <p:nvPr/>
        </p:nvSpPr>
        <p:spPr>
          <a:xfrm>
            <a:off x="8975343" y="2970784"/>
            <a:ext cx="2924048" cy="1534160"/>
          </a:xfrm>
          <a:prstGeom prst="rect">
            <a:avLst/>
          </a:prstGeom>
          <a:blipFill>
            <a:blip r:embed="rId20" cstate="print"/>
            <a:stretch>
              <a:fillRect/>
            </a:stretch>
          </a:blipFill>
        </p:spPr>
        <p:txBody>
          <a:bodyPr wrap="square" lIns="0" tIns="0" rIns="0" bIns="0" rtlCol="0"/>
          <a:lstStyle/>
          <a:p>
            <a:endParaRPr sz="2400"/>
          </a:p>
        </p:txBody>
      </p:sp>
      <p:sp>
        <p:nvSpPr>
          <p:cNvPr id="30" name="object 30"/>
          <p:cNvSpPr/>
          <p:nvPr/>
        </p:nvSpPr>
        <p:spPr>
          <a:xfrm>
            <a:off x="6882384" y="1786128"/>
            <a:ext cx="2531872" cy="390144"/>
          </a:xfrm>
          <a:prstGeom prst="rect">
            <a:avLst/>
          </a:prstGeom>
          <a:blipFill>
            <a:blip r:embed="rId21" cstate="print"/>
            <a:stretch>
              <a:fillRect/>
            </a:stretch>
          </a:blipFill>
        </p:spPr>
        <p:txBody>
          <a:bodyPr wrap="square" lIns="0" tIns="0" rIns="0" bIns="0" rtlCol="0"/>
          <a:lstStyle/>
          <a:p>
            <a:endParaRPr sz="2400"/>
          </a:p>
        </p:txBody>
      </p:sp>
      <p:sp>
        <p:nvSpPr>
          <p:cNvPr id="31" name="object 31"/>
          <p:cNvSpPr/>
          <p:nvPr/>
        </p:nvSpPr>
        <p:spPr>
          <a:xfrm>
            <a:off x="9391905" y="5315713"/>
            <a:ext cx="2680207" cy="1343151"/>
          </a:xfrm>
          <a:prstGeom prst="rect">
            <a:avLst/>
          </a:prstGeom>
          <a:blipFill>
            <a:blip r:embed="rId22" cstate="print"/>
            <a:stretch>
              <a:fillRect/>
            </a:stretch>
          </a:blipFill>
        </p:spPr>
        <p:txBody>
          <a:bodyPr wrap="square" lIns="0" tIns="0" rIns="0" bIns="0" rtlCol="0"/>
          <a:lstStyle/>
          <a:p>
            <a:endParaRPr sz="2400"/>
          </a:p>
        </p:txBody>
      </p:sp>
      <p:sp>
        <p:nvSpPr>
          <p:cNvPr id="32" name="object 32"/>
          <p:cNvSpPr/>
          <p:nvPr/>
        </p:nvSpPr>
        <p:spPr>
          <a:xfrm>
            <a:off x="7187185" y="2040129"/>
            <a:ext cx="1950719" cy="1948687"/>
          </a:xfrm>
          <a:prstGeom prst="rect">
            <a:avLst/>
          </a:prstGeom>
          <a:blipFill>
            <a:blip r:embed="rId23" cstate="print"/>
            <a:stretch>
              <a:fillRect/>
            </a:stretch>
          </a:blipFill>
        </p:spPr>
        <p:txBody>
          <a:bodyPr wrap="square" lIns="0" tIns="0" rIns="0" bIns="0" rtlCol="0"/>
          <a:lstStyle/>
          <a:p>
            <a:endParaRPr sz="2400"/>
          </a:p>
        </p:txBody>
      </p:sp>
      <p:sp>
        <p:nvSpPr>
          <p:cNvPr id="33" name="object 33"/>
          <p:cNvSpPr/>
          <p:nvPr/>
        </p:nvSpPr>
        <p:spPr>
          <a:xfrm>
            <a:off x="7032752" y="5069839"/>
            <a:ext cx="1973072" cy="607567"/>
          </a:xfrm>
          <a:prstGeom prst="rect">
            <a:avLst/>
          </a:prstGeom>
          <a:blipFill>
            <a:blip r:embed="rId24" cstate="print"/>
            <a:stretch>
              <a:fillRect/>
            </a:stretch>
          </a:blipFill>
        </p:spPr>
        <p:txBody>
          <a:bodyPr wrap="square" lIns="0" tIns="0" rIns="0" bIns="0" rtlCol="0"/>
          <a:lstStyle/>
          <a:p>
            <a:endParaRPr sz="2400"/>
          </a:p>
        </p:txBody>
      </p:sp>
      <p:sp>
        <p:nvSpPr>
          <p:cNvPr id="34" name="object 34"/>
          <p:cNvSpPr/>
          <p:nvPr/>
        </p:nvSpPr>
        <p:spPr>
          <a:xfrm>
            <a:off x="8680704" y="4226560"/>
            <a:ext cx="3206496" cy="961136"/>
          </a:xfrm>
          <a:prstGeom prst="rect">
            <a:avLst/>
          </a:prstGeom>
          <a:blipFill>
            <a:blip r:embed="rId25" cstate="print"/>
            <a:stretch>
              <a:fillRect/>
            </a:stretch>
          </a:blipFill>
        </p:spPr>
        <p:txBody>
          <a:bodyPr wrap="square" lIns="0" tIns="0" rIns="0" bIns="0" rtlCol="0"/>
          <a:lstStyle/>
          <a:p>
            <a:endParaRPr sz="2400"/>
          </a:p>
        </p:txBody>
      </p:sp>
      <p:sp>
        <p:nvSpPr>
          <p:cNvPr id="35" name="object 35"/>
          <p:cNvSpPr/>
          <p:nvPr/>
        </p:nvSpPr>
        <p:spPr>
          <a:xfrm>
            <a:off x="6902704" y="3651503"/>
            <a:ext cx="1948688" cy="1040384"/>
          </a:xfrm>
          <a:prstGeom prst="rect">
            <a:avLst/>
          </a:prstGeom>
          <a:blipFill>
            <a:blip r:embed="rId26" cstate="print"/>
            <a:stretch>
              <a:fillRect/>
            </a:stretch>
          </a:blipFill>
        </p:spPr>
        <p:txBody>
          <a:bodyPr wrap="square" lIns="0" tIns="0" rIns="0" bIns="0" rtlCol="0"/>
          <a:lstStyle/>
          <a:p>
            <a:endParaRPr sz="2400"/>
          </a:p>
        </p:txBody>
      </p:sp>
      <p:pic>
        <p:nvPicPr>
          <p:cNvPr id="37" name="Picture 36">
            <a:extLst>
              <a:ext uri="{FF2B5EF4-FFF2-40B4-BE49-F238E27FC236}">
                <a16:creationId xmlns="" xmlns:a16="http://schemas.microsoft.com/office/drawing/2014/main" id="{18A9DBEB-85BA-4A8B-8E3D-C888FFBDA5CF}"/>
              </a:ext>
            </a:extLst>
          </p:cNvPr>
          <p:cNvPicPr/>
          <p:nvPr/>
        </p:nvPicPr>
        <p:blipFill>
          <a:blip r:embed="rId27" cstate="print">
            <a:extLst>
              <a:ext uri="{28A0092B-C50C-407E-A947-70E740481C1C}">
                <a14:useLocalDpi xmlns:a14="http://schemas.microsoft.com/office/drawing/2010/main" val="0"/>
              </a:ext>
            </a:extLst>
          </a:blip>
          <a:stretch>
            <a:fillRect/>
          </a:stretch>
        </p:blipFill>
        <p:spPr>
          <a:xfrm>
            <a:off x="236211" y="98753"/>
            <a:ext cx="1711461" cy="777875"/>
          </a:xfrm>
          <a:prstGeom prst="rect">
            <a:avLst/>
          </a:prstGeom>
        </p:spPr>
      </p:pic>
    </p:spTree>
    <p:extLst>
      <p:ext uri="{BB962C8B-B14F-4D97-AF65-F5344CB8AC3E}">
        <p14:creationId xmlns:p14="http://schemas.microsoft.com/office/powerpoint/2010/main" val="123319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2192000" cy="6857999"/>
          </a:xfrm>
          <a:prstGeom prst="rect">
            <a:avLst/>
          </a:prstGeom>
          <a:blipFill>
            <a:blip r:embed="rId2" cstate="print"/>
            <a:stretch>
              <a:fillRect/>
            </a:stretch>
          </a:blipFill>
        </p:spPr>
        <p:txBody>
          <a:bodyPr wrap="square" lIns="0" tIns="0" rIns="0" bIns="0" rtlCol="0"/>
          <a:lstStyle/>
          <a:p>
            <a:endParaRPr sz="2400"/>
          </a:p>
        </p:txBody>
      </p:sp>
      <p:sp>
        <p:nvSpPr>
          <p:cNvPr id="3" name="object 3"/>
          <p:cNvSpPr/>
          <p:nvPr/>
        </p:nvSpPr>
        <p:spPr>
          <a:xfrm>
            <a:off x="1" y="0"/>
            <a:ext cx="5001260" cy="6278880"/>
          </a:xfrm>
          <a:custGeom>
            <a:avLst/>
            <a:gdLst/>
            <a:ahLst/>
            <a:cxnLst/>
            <a:rect l="l" t="t" r="r" b="b"/>
            <a:pathLst>
              <a:path w="3750945" h="4709160">
                <a:moveTo>
                  <a:pt x="0" y="4709160"/>
                </a:moveTo>
                <a:lnTo>
                  <a:pt x="3750564" y="4709160"/>
                </a:lnTo>
                <a:lnTo>
                  <a:pt x="3750564" y="0"/>
                </a:lnTo>
                <a:lnTo>
                  <a:pt x="0" y="0"/>
                </a:lnTo>
                <a:lnTo>
                  <a:pt x="0" y="4709160"/>
                </a:lnTo>
                <a:close/>
              </a:path>
            </a:pathLst>
          </a:custGeom>
          <a:solidFill>
            <a:srgbClr val="ECECEC"/>
          </a:solidFill>
        </p:spPr>
        <p:txBody>
          <a:bodyPr wrap="square" lIns="0" tIns="0" rIns="0" bIns="0" rtlCol="0"/>
          <a:lstStyle/>
          <a:p>
            <a:endParaRPr sz="2400"/>
          </a:p>
        </p:txBody>
      </p:sp>
      <p:sp>
        <p:nvSpPr>
          <p:cNvPr id="4" name="object 4"/>
          <p:cNvSpPr txBox="1"/>
          <p:nvPr/>
        </p:nvSpPr>
        <p:spPr>
          <a:xfrm>
            <a:off x="793475" y="1580050"/>
            <a:ext cx="4383193" cy="3957878"/>
          </a:xfrm>
          <a:prstGeom prst="rect">
            <a:avLst/>
          </a:prstGeom>
        </p:spPr>
        <p:txBody>
          <a:bodyPr vert="horz" wrap="square" lIns="0" tIns="17780" rIns="0" bIns="0" rtlCol="0">
            <a:spAutoFit/>
          </a:bodyPr>
          <a:lstStyle/>
          <a:p>
            <a:pPr marL="16933" marR="6773">
              <a:spcBef>
                <a:spcPts val="140"/>
              </a:spcBef>
            </a:pPr>
            <a:r>
              <a:rPr sz="4267" b="1" spc="-100" dirty="0">
                <a:solidFill>
                  <a:srgbClr val="084685"/>
                </a:solidFill>
                <a:latin typeface="Arial"/>
                <a:cs typeface="Arial"/>
              </a:rPr>
              <a:t>Mail </a:t>
            </a:r>
            <a:r>
              <a:rPr sz="4267" b="1" spc="-300" dirty="0">
                <a:solidFill>
                  <a:srgbClr val="084685"/>
                </a:solidFill>
                <a:latin typeface="Arial"/>
                <a:cs typeface="Arial"/>
              </a:rPr>
              <a:t>and </a:t>
            </a:r>
            <a:r>
              <a:rPr sz="4267" b="1" spc="-220" dirty="0">
                <a:solidFill>
                  <a:srgbClr val="084685"/>
                </a:solidFill>
                <a:latin typeface="Arial"/>
                <a:cs typeface="Arial"/>
              </a:rPr>
              <a:t>digital</a:t>
            </a:r>
            <a:r>
              <a:rPr sz="4267" b="1" spc="-447" dirty="0">
                <a:solidFill>
                  <a:srgbClr val="084685"/>
                </a:solidFill>
                <a:latin typeface="Arial"/>
                <a:cs typeface="Arial"/>
              </a:rPr>
              <a:t> </a:t>
            </a:r>
            <a:r>
              <a:rPr sz="4267" b="1" spc="-227" dirty="0">
                <a:solidFill>
                  <a:srgbClr val="084685"/>
                </a:solidFill>
                <a:latin typeface="Arial"/>
                <a:cs typeface="Arial"/>
              </a:rPr>
              <a:t>are  </a:t>
            </a:r>
            <a:r>
              <a:rPr sz="4267" b="1" spc="-160" dirty="0">
                <a:solidFill>
                  <a:srgbClr val="084685"/>
                </a:solidFill>
                <a:latin typeface="Arial"/>
                <a:cs typeface="Arial"/>
              </a:rPr>
              <a:t>the </a:t>
            </a:r>
            <a:r>
              <a:rPr sz="4267" b="1" spc="-327" dirty="0">
                <a:solidFill>
                  <a:srgbClr val="084685"/>
                </a:solidFill>
                <a:latin typeface="Arial"/>
                <a:cs typeface="Arial"/>
              </a:rPr>
              <a:t>most </a:t>
            </a:r>
            <a:r>
              <a:rPr sz="4267" b="1" spc="-227" dirty="0">
                <a:solidFill>
                  <a:srgbClr val="084685"/>
                </a:solidFill>
                <a:latin typeface="Arial"/>
                <a:cs typeface="Arial"/>
              </a:rPr>
              <a:t>effective  </a:t>
            </a:r>
            <a:r>
              <a:rPr sz="4267" b="1" spc="-280" dirty="0">
                <a:solidFill>
                  <a:srgbClr val="084685"/>
                </a:solidFill>
                <a:latin typeface="Arial"/>
                <a:cs typeface="Arial"/>
              </a:rPr>
              <a:t>combination </a:t>
            </a:r>
            <a:r>
              <a:rPr sz="4267" b="1" spc="-193" dirty="0">
                <a:solidFill>
                  <a:srgbClr val="084685"/>
                </a:solidFill>
                <a:latin typeface="Arial"/>
                <a:cs typeface="Arial"/>
              </a:rPr>
              <a:t>of  </a:t>
            </a:r>
            <a:r>
              <a:rPr sz="4267" b="1" spc="-260" dirty="0">
                <a:solidFill>
                  <a:srgbClr val="084685"/>
                </a:solidFill>
                <a:latin typeface="Arial"/>
                <a:cs typeface="Arial"/>
              </a:rPr>
              <a:t>media </a:t>
            </a:r>
            <a:r>
              <a:rPr sz="4267" b="1" spc="-200" dirty="0">
                <a:solidFill>
                  <a:srgbClr val="084685"/>
                </a:solidFill>
                <a:latin typeface="Arial"/>
                <a:cs typeface="Arial"/>
              </a:rPr>
              <a:t>for </a:t>
            </a:r>
            <a:r>
              <a:rPr sz="4267" b="1" spc="-287" dirty="0">
                <a:solidFill>
                  <a:srgbClr val="084685"/>
                </a:solidFill>
                <a:latin typeface="Arial"/>
                <a:cs typeface="Arial"/>
              </a:rPr>
              <a:t>driving  </a:t>
            </a:r>
            <a:r>
              <a:rPr sz="4267" b="1" spc="-260" dirty="0">
                <a:solidFill>
                  <a:srgbClr val="084685"/>
                </a:solidFill>
                <a:latin typeface="Arial"/>
                <a:cs typeface="Arial"/>
              </a:rPr>
              <a:t>action </a:t>
            </a:r>
            <a:r>
              <a:rPr sz="4267" b="1" spc="-447" dirty="0">
                <a:solidFill>
                  <a:srgbClr val="084685"/>
                </a:solidFill>
                <a:latin typeface="Arial"/>
                <a:cs typeface="Arial"/>
              </a:rPr>
              <a:t>across </a:t>
            </a:r>
            <a:r>
              <a:rPr sz="4267" b="1" spc="-160" dirty="0">
                <a:solidFill>
                  <a:srgbClr val="084685"/>
                </a:solidFill>
                <a:latin typeface="Arial"/>
                <a:cs typeface="Arial"/>
              </a:rPr>
              <a:t>the  </a:t>
            </a:r>
            <a:r>
              <a:rPr sz="4267" b="1" spc="-327" dirty="0">
                <a:solidFill>
                  <a:srgbClr val="084685"/>
                </a:solidFill>
                <a:latin typeface="Arial"/>
                <a:cs typeface="Arial"/>
              </a:rPr>
              <a:t>customer</a:t>
            </a:r>
            <a:r>
              <a:rPr sz="4267" b="1" spc="-267" dirty="0">
                <a:solidFill>
                  <a:srgbClr val="084685"/>
                </a:solidFill>
                <a:latin typeface="Arial"/>
                <a:cs typeface="Arial"/>
              </a:rPr>
              <a:t> </a:t>
            </a:r>
            <a:r>
              <a:rPr sz="4267" b="1" spc="-272" dirty="0">
                <a:solidFill>
                  <a:srgbClr val="084685"/>
                </a:solidFill>
                <a:latin typeface="Arial"/>
                <a:cs typeface="Arial"/>
              </a:rPr>
              <a:t>journey.</a:t>
            </a:r>
            <a:endParaRPr sz="4267" dirty="0">
              <a:latin typeface="Arial"/>
              <a:cs typeface="Arial"/>
            </a:endParaRPr>
          </a:p>
        </p:txBody>
      </p:sp>
      <p:sp>
        <p:nvSpPr>
          <p:cNvPr id="5" name="object 5"/>
          <p:cNvSpPr/>
          <p:nvPr/>
        </p:nvSpPr>
        <p:spPr>
          <a:xfrm>
            <a:off x="9141968" y="6173215"/>
            <a:ext cx="2844800" cy="365760"/>
          </a:xfrm>
          <a:custGeom>
            <a:avLst/>
            <a:gdLst/>
            <a:ahLst/>
            <a:cxnLst/>
            <a:rect l="l" t="t" r="r" b="b"/>
            <a:pathLst>
              <a:path w="2133600" h="274320">
                <a:moveTo>
                  <a:pt x="0" y="274320"/>
                </a:moveTo>
                <a:lnTo>
                  <a:pt x="2133600" y="274320"/>
                </a:lnTo>
                <a:lnTo>
                  <a:pt x="2133600" y="0"/>
                </a:lnTo>
                <a:lnTo>
                  <a:pt x="0" y="0"/>
                </a:lnTo>
                <a:lnTo>
                  <a:pt x="0" y="274320"/>
                </a:lnTo>
                <a:close/>
              </a:path>
            </a:pathLst>
          </a:custGeom>
          <a:solidFill>
            <a:srgbClr val="ECECEC"/>
          </a:solidFill>
        </p:spPr>
        <p:txBody>
          <a:bodyPr wrap="square" lIns="0" tIns="0" rIns="0" bIns="0" rtlCol="0"/>
          <a:lstStyle/>
          <a:p>
            <a:endParaRPr sz="2400"/>
          </a:p>
        </p:txBody>
      </p:sp>
      <p:pic>
        <p:nvPicPr>
          <p:cNvPr id="7" name="Picture 6">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95825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4160" y="264159"/>
            <a:ext cx="11663680" cy="6329679"/>
          </a:xfrm>
          <a:prstGeom prst="rect">
            <a:avLst/>
          </a:prstGeom>
          <a:blipFill>
            <a:blip r:embed="rId2" cstate="print"/>
            <a:stretch>
              <a:fillRect/>
            </a:stretch>
          </a:blipFill>
        </p:spPr>
        <p:txBody>
          <a:bodyPr wrap="square" lIns="0" tIns="0" rIns="0" bIns="0" rtlCol="0"/>
          <a:lstStyle/>
          <a:p>
            <a:endParaRPr sz="2400" dirty="0"/>
          </a:p>
        </p:txBody>
      </p:sp>
      <p:pic>
        <p:nvPicPr>
          <p:cNvPr id="4" name="Picture 3">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4543" y="404006"/>
            <a:ext cx="1711461" cy="777875"/>
          </a:xfrm>
          <a:prstGeom prst="rect">
            <a:avLst/>
          </a:prstGeom>
        </p:spPr>
      </p:pic>
    </p:spTree>
    <p:extLst>
      <p:ext uri="{BB962C8B-B14F-4D97-AF65-F5344CB8AC3E}">
        <p14:creationId xmlns:p14="http://schemas.microsoft.com/office/powerpoint/2010/main" val="3808246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31786" y="2446963"/>
            <a:ext cx="7054427" cy="694207"/>
          </a:xfrm>
          <a:prstGeom prst="rect">
            <a:avLst/>
          </a:prstGeom>
        </p:spPr>
        <p:txBody>
          <a:bodyPr vert="horz" wrap="square" lIns="0" tIns="16933" rIns="0" bIns="0" rtlCol="0" anchor="ctr">
            <a:spAutoFit/>
          </a:bodyPr>
          <a:lstStyle/>
          <a:p>
            <a:pPr marL="16933">
              <a:lnSpc>
                <a:spcPct val="100000"/>
              </a:lnSpc>
              <a:spcBef>
                <a:spcPts val="133"/>
              </a:spcBef>
            </a:pPr>
            <a:r>
              <a:rPr dirty="0">
                <a:solidFill>
                  <a:srgbClr val="000000"/>
                </a:solidFill>
                <a:latin typeface="Arial" panose="020B0604020202020204" pitchFamily="34" charset="0"/>
                <a:cs typeface="Arial" panose="020B0604020202020204" pitchFamily="34" charset="0"/>
              </a:rPr>
              <a:t>Mail Moments </a:t>
            </a:r>
            <a:r>
              <a:rPr spc="-7" dirty="0">
                <a:solidFill>
                  <a:srgbClr val="000000"/>
                </a:solidFill>
                <a:latin typeface="Arial" panose="020B0604020202020204" pitchFamily="34" charset="0"/>
                <a:cs typeface="Arial" panose="020B0604020202020204" pitchFamily="34" charset="0"/>
              </a:rPr>
              <a:t>Spring</a:t>
            </a:r>
            <a:r>
              <a:rPr spc="-87" dirty="0">
                <a:solidFill>
                  <a:srgbClr val="000000"/>
                </a:solidFill>
                <a:latin typeface="Arial" panose="020B0604020202020204" pitchFamily="34" charset="0"/>
                <a:cs typeface="Arial" panose="020B0604020202020204" pitchFamily="34" charset="0"/>
              </a:rPr>
              <a:t> </a:t>
            </a:r>
            <a:r>
              <a:rPr dirty="0">
                <a:solidFill>
                  <a:srgbClr val="000000"/>
                </a:solidFill>
                <a:latin typeface="Arial" panose="020B0604020202020204" pitchFamily="34" charset="0"/>
                <a:cs typeface="Arial" panose="020B0604020202020204" pitchFamily="34" charset="0"/>
              </a:rPr>
              <a:t>2019</a:t>
            </a:r>
            <a:endParaRP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18A9DBEB-85BA-4A8B-8E3D-C888FFBDA5C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9677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4289" y="1252423"/>
            <a:ext cx="10831729" cy="5314803"/>
          </a:xfrm>
          <a:prstGeom prst="rect">
            <a:avLst/>
          </a:prstGeom>
          <a:blipFill>
            <a:blip r:embed="rId3" cstate="print"/>
            <a:stretch>
              <a:fillRect/>
            </a:stretch>
          </a:blipFill>
        </p:spPr>
        <p:txBody>
          <a:bodyPr wrap="square" lIns="0" tIns="0" rIns="0" bIns="0" rtlCol="0"/>
          <a:lstStyle/>
          <a:p>
            <a:endParaRPr sz="2400"/>
          </a:p>
        </p:txBody>
      </p:sp>
      <p:pic>
        <p:nvPicPr>
          <p:cNvPr id="5" name="Picture 4">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0629" y="99206"/>
            <a:ext cx="1711461" cy="777875"/>
          </a:xfrm>
          <a:prstGeom prst="rect">
            <a:avLst/>
          </a:prstGeom>
        </p:spPr>
      </p:pic>
    </p:spTree>
    <p:extLst>
      <p:ext uri="{BB962C8B-B14F-4D97-AF65-F5344CB8AC3E}">
        <p14:creationId xmlns:p14="http://schemas.microsoft.com/office/powerpoint/2010/main" val="305671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0816" y="4960833"/>
            <a:ext cx="1273706" cy="1209788"/>
          </a:xfrm>
          <a:prstGeom prst="rect">
            <a:avLst/>
          </a:prstGeom>
          <a:effectLst>
            <a:glow rad="139700">
              <a:schemeClr val="accent2">
                <a:satMod val="175000"/>
                <a:alpha val="40000"/>
              </a:schemeClr>
            </a:glow>
          </a:effectLst>
        </p:spPr>
      </p:pic>
      <p:sp>
        <p:nvSpPr>
          <p:cNvPr id="3" name="Content Placeholder 2"/>
          <p:cNvSpPr>
            <a:spLocks noGrp="1"/>
          </p:cNvSpPr>
          <p:nvPr>
            <p:ph idx="1"/>
          </p:nvPr>
        </p:nvSpPr>
        <p:spPr>
          <a:xfrm>
            <a:off x="611867" y="1596050"/>
            <a:ext cx="11691474" cy="4023229"/>
          </a:xfrm>
        </p:spPr>
        <p:txBody>
          <a:bodyPr>
            <a:normAutofit/>
          </a:bodyPr>
          <a:lstStyle/>
          <a:p>
            <a:pPr marL="635502" lvl="1" indent="-342897">
              <a:lnSpc>
                <a:spcPct val="150000"/>
              </a:lnSpc>
              <a:spcBef>
                <a:spcPts val="0"/>
              </a:spcBef>
              <a:buFont typeface="Wingdings" panose="05000000000000000000" pitchFamily="2" charset="2"/>
              <a:buChar char="Ø"/>
            </a:pPr>
            <a:r>
              <a:rPr lang="en-US" sz="1802" dirty="0"/>
              <a:t>This webinar is being recorded</a:t>
            </a:r>
          </a:p>
          <a:p>
            <a:pPr marL="635502" lvl="1" indent="-342897">
              <a:lnSpc>
                <a:spcPct val="150000"/>
              </a:lnSpc>
              <a:spcBef>
                <a:spcPts val="0"/>
              </a:spcBef>
              <a:buFont typeface="Wingdings" panose="05000000000000000000" pitchFamily="2" charset="2"/>
              <a:buChar char="Ø"/>
            </a:pPr>
            <a:r>
              <a:rPr lang="en-US" sz="1802" dirty="0"/>
              <a:t>Please place phones on mute</a:t>
            </a:r>
          </a:p>
          <a:p>
            <a:pPr marL="635502" lvl="1" indent="-342897">
              <a:lnSpc>
                <a:spcPct val="150000"/>
              </a:lnSpc>
              <a:spcBef>
                <a:spcPts val="0"/>
              </a:spcBef>
              <a:buFont typeface="Wingdings" panose="05000000000000000000" pitchFamily="2" charset="2"/>
              <a:buChar char="Ø"/>
            </a:pPr>
            <a:r>
              <a:rPr lang="en-US" sz="1802" dirty="0"/>
              <a:t>Please do not place us on hold; the audience hears the hold music</a:t>
            </a:r>
          </a:p>
          <a:p>
            <a:pPr marL="635502" lvl="1" indent="-342897">
              <a:lnSpc>
                <a:spcPct val="150000"/>
              </a:lnSpc>
              <a:spcBef>
                <a:spcPts val="0"/>
              </a:spcBef>
              <a:buFont typeface="Wingdings" panose="05000000000000000000" pitchFamily="2" charset="2"/>
              <a:buChar char="Ø"/>
            </a:pPr>
            <a:r>
              <a:rPr lang="en-US" sz="1802" dirty="0"/>
              <a:t>Feel free to ask questions and add feedback when directed to do so by the presenter(s)</a:t>
            </a:r>
          </a:p>
          <a:p>
            <a:pPr marL="635502" lvl="1" indent="-342897">
              <a:lnSpc>
                <a:spcPct val="150000"/>
              </a:lnSpc>
              <a:spcBef>
                <a:spcPts val="0"/>
              </a:spcBef>
              <a:buFont typeface="Wingdings" panose="05000000000000000000" pitchFamily="2" charset="2"/>
              <a:buChar char="Ø"/>
            </a:pPr>
            <a:r>
              <a:rPr lang="en-US" sz="1802" dirty="0"/>
              <a:t>Type your questions in the chat box</a:t>
            </a:r>
          </a:p>
          <a:p>
            <a:pPr marL="635502" lvl="1" indent="-342897">
              <a:lnSpc>
                <a:spcPct val="150000"/>
              </a:lnSpc>
              <a:spcBef>
                <a:spcPts val="0"/>
              </a:spcBef>
              <a:buFont typeface="Wingdings" panose="05000000000000000000" pitchFamily="2" charset="2"/>
              <a:buChar char="Ø"/>
            </a:pPr>
            <a:r>
              <a:rPr lang="en-US" sz="1802" dirty="0"/>
              <a:t>A copy of the presentation will be posted on PostalPro under Education along with the recording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16" y="148292"/>
            <a:ext cx="6029900" cy="1047716"/>
          </a:xfrm>
          <a:prstGeom prst="rect">
            <a:avLst/>
          </a:prstGeom>
        </p:spPr>
      </p:pic>
      <p:pic>
        <p:nvPicPr>
          <p:cNvPr id="6" name="Picture 1" descr="PCC_2cl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1225" y="148292"/>
            <a:ext cx="1553686" cy="66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9415619" y="4543274"/>
            <a:ext cx="2519292" cy="1929294"/>
          </a:xfrm>
          <a:prstGeom prst="rect">
            <a:avLst/>
          </a:prstGeom>
          <a:ln>
            <a:noFill/>
          </a:ln>
          <a:effectLst>
            <a:softEdge rad="112500"/>
          </a:effectLst>
        </p:spPr>
      </p:pic>
    </p:spTree>
    <p:extLst>
      <p:ext uri="{BB962C8B-B14F-4D97-AF65-F5344CB8AC3E}">
        <p14:creationId xmlns:p14="http://schemas.microsoft.com/office/powerpoint/2010/main" val="359768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4917" y="1745359"/>
            <a:ext cx="8847244" cy="4785752"/>
          </a:xfrm>
          <a:prstGeom prst="rect">
            <a:avLst/>
          </a:prstGeom>
          <a:blipFill>
            <a:blip r:embed="rId2" cstate="print"/>
            <a:stretch>
              <a:fillRect/>
            </a:stretch>
          </a:blipFill>
        </p:spPr>
        <p:txBody>
          <a:bodyPr wrap="square" lIns="0" tIns="0" rIns="0" bIns="0" rtlCol="0"/>
          <a:lstStyle/>
          <a:p>
            <a:endParaRPr sz="2400"/>
          </a:p>
        </p:txBody>
      </p:sp>
      <p:sp>
        <p:nvSpPr>
          <p:cNvPr id="3" name="object 3"/>
          <p:cNvSpPr txBox="1"/>
          <p:nvPr/>
        </p:nvSpPr>
        <p:spPr>
          <a:xfrm>
            <a:off x="2207611" y="382744"/>
            <a:ext cx="9171093" cy="878873"/>
          </a:xfrm>
          <a:prstGeom prst="rect">
            <a:avLst/>
          </a:prstGeom>
        </p:spPr>
        <p:txBody>
          <a:bodyPr vert="horz" wrap="square" lIns="0" tIns="16933" rIns="0" bIns="0" rtlCol="0">
            <a:spAutoFit/>
          </a:bodyPr>
          <a:lstStyle/>
          <a:p>
            <a:pPr marL="16933" algn="ctr">
              <a:spcBef>
                <a:spcPts val="133"/>
              </a:spcBef>
            </a:pPr>
            <a:r>
              <a:rPr sz="2800" b="1" spc="-7" dirty="0">
                <a:solidFill>
                  <a:srgbClr val="FF0000"/>
                </a:solidFill>
                <a:latin typeface="Arial"/>
                <a:cs typeface="Arial"/>
              </a:rPr>
              <a:t>Millennials spend the most </a:t>
            </a:r>
            <a:r>
              <a:rPr sz="2800" b="1" dirty="0">
                <a:solidFill>
                  <a:srgbClr val="FF0000"/>
                </a:solidFill>
                <a:latin typeface="Arial"/>
                <a:cs typeface="Arial"/>
              </a:rPr>
              <a:t>time </a:t>
            </a:r>
            <a:r>
              <a:rPr sz="2800" b="1" spc="-7" dirty="0">
                <a:solidFill>
                  <a:srgbClr val="FF0000"/>
                </a:solidFill>
                <a:latin typeface="Arial"/>
                <a:cs typeface="Arial"/>
              </a:rPr>
              <a:t>both sorting and opening/reading their</a:t>
            </a:r>
            <a:r>
              <a:rPr sz="2800" b="1" spc="13" dirty="0">
                <a:solidFill>
                  <a:srgbClr val="FF0000"/>
                </a:solidFill>
                <a:latin typeface="Arial"/>
                <a:cs typeface="Arial"/>
              </a:rPr>
              <a:t> </a:t>
            </a:r>
            <a:r>
              <a:rPr sz="2800" b="1" spc="-7" dirty="0">
                <a:solidFill>
                  <a:srgbClr val="FF0000"/>
                </a:solidFill>
                <a:latin typeface="Arial"/>
                <a:cs typeface="Arial"/>
              </a:rPr>
              <a:t>mail</a:t>
            </a:r>
            <a:endParaRPr sz="2800" dirty="0">
              <a:solidFill>
                <a:srgbClr val="FF0000"/>
              </a:solidFill>
              <a:latin typeface="Arial"/>
              <a:cs typeface="Arial"/>
            </a:endParaRPr>
          </a:p>
        </p:txBody>
      </p:sp>
      <p:pic>
        <p:nvPicPr>
          <p:cNvPr id="6" name="Picture 5">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1515" y="0"/>
            <a:ext cx="1711461" cy="777875"/>
          </a:xfrm>
          <a:prstGeom prst="rect">
            <a:avLst/>
          </a:prstGeom>
        </p:spPr>
      </p:pic>
    </p:spTree>
    <p:extLst>
      <p:ext uri="{BB962C8B-B14F-4D97-AF65-F5344CB8AC3E}">
        <p14:creationId xmlns:p14="http://schemas.microsoft.com/office/powerpoint/2010/main" val="305889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987" y="1234845"/>
            <a:ext cx="2440093" cy="386430"/>
          </a:xfrm>
          <a:prstGeom prst="rect">
            <a:avLst/>
          </a:prstGeom>
        </p:spPr>
        <p:txBody>
          <a:bodyPr vert="horz" wrap="square" lIns="0" tIns="16933" rIns="0" bIns="0" rtlCol="0" anchor="ctr">
            <a:spAutoFit/>
          </a:bodyPr>
          <a:lstStyle/>
          <a:p>
            <a:pPr marL="16933">
              <a:lnSpc>
                <a:spcPct val="100000"/>
              </a:lnSpc>
              <a:spcBef>
                <a:spcPts val="133"/>
              </a:spcBef>
            </a:pPr>
            <a:r>
              <a:rPr sz="2400" b="1" spc="-7" dirty="0">
                <a:solidFill>
                  <a:srgbClr val="FF0000"/>
                </a:solidFill>
                <a:latin typeface="Arial"/>
                <a:cs typeface="Arial"/>
              </a:rPr>
              <a:t>Key</a:t>
            </a:r>
            <a:r>
              <a:rPr sz="2400" b="1" spc="-133" dirty="0">
                <a:solidFill>
                  <a:srgbClr val="FF0000"/>
                </a:solidFill>
                <a:latin typeface="Arial"/>
                <a:cs typeface="Arial"/>
              </a:rPr>
              <a:t> </a:t>
            </a:r>
            <a:r>
              <a:rPr sz="2400" b="1" spc="-40" dirty="0">
                <a:solidFill>
                  <a:srgbClr val="FF0000"/>
                </a:solidFill>
                <a:latin typeface="Arial"/>
                <a:cs typeface="Arial"/>
              </a:rPr>
              <a:t>Takeaway</a:t>
            </a:r>
            <a:r>
              <a:rPr lang="en-US" sz="2400" b="1" spc="-40" dirty="0">
                <a:solidFill>
                  <a:srgbClr val="FF0000"/>
                </a:solidFill>
                <a:latin typeface="Arial"/>
                <a:cs typeface="Arial"/>
              </a:rPr>
              <a:t>s</a:t>
            </a:r>
            <a:endParaRPr sz="2400" b="1" dirty="0">
              <a:latin typeface="Arial"/>
              <a:cs typeface="Arial"/>
            </a:endParaRPr>
          </a:p>
        </p:txBody>
      </p:sp>
      <p:sp>
        <p:nvSpPr>
          <p:cNvPr id="3" name="object 3"/>
          <p:cNvSpPr txBox="1"/>
          <p:nvPr/>
        </p:nvSpPr>
        <p:spPr>
          <a:xfrm>
            <a:off x="594842" y="1932534"/>
            <a:ext cx="10891520" cy="3711272"/>
          </a:xfrm>
          <a:prstGeom prst="rect">
            <a:avLst/>
          </a:prstGeom>
        </p:spPr>
        <p:txBody>
          <a:bodyPr vert="horz" wrap="square" lIns="0" tIns="17780" rIns="0" bIns="0" rtlCol="0">
            <a:spAutoFit/>
          </a:bodyPr>
          <a:lstStyle/>
          <a:p>
            <a:pPr marL="359824" indent="-342891">
              <a:buFont typeface="Wingdings"/>
              <a:buChar char=""/>
              <a:tabLst>
                <a:tab pos="360671" algn="l"/>
              </a:tabLst>
            </a:pPr>
            <a:r>
              <a:rPr sz="2400" spc="7" dirty="0">
                <a:latin typeface="Arial" panose="020B0604020202020204" pitchFamily="34" charset="0"/>
                <a:cs typeface="Arial" panose="020B0604020202020204" pitchFamily="34" charset="0"/>
              </a:rPr>
              <a:t>77% </a:t>
            </a:r>
            <a:r>
              <a:rPr sz="2400" dirty="0">
                <a:latin typeface="Arial" panose="020B0604020202020204" pitchFamily="34" charset="0"/>
                <a:cs typeface="Arial" panose="020B0604020202020204" pitchFamily="34" charset="0"/>
              </a:rPr>
              <a:t>of consumers check their mail 5 </a:t>
            </a:r>
            <a:r>
              <a:rPr sz="2400" spc="-7" dirty="0">
                <a:latin typeface="Arial" panose="020B0604020202020204" pitchFamily="34" charset="0"/>
                <a:cs typeface="Arial" panose="020B0604020202020204" pitchFamily="34" charset="0"/>
              </a:rPr>
              <a:t>days </a:t>
            </a:r>
            <a:r>
              <a:rPr sz="2400" dirty="0">
                <a:latin typeface="Arial" panose="020B0604020202020204" pitchFamily="34" charset="0"/>
                <a:cs typeface="Arial" panose="020B0604020202020204" pitchFamily="34" charset="0"/>
              </a:rPr>
              <a:t>a</a:t>
            </a:r>
            <a:r>
              <a:rPr sz="2400" spc="-233"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week</a:t>
            </a:r>
          </a:p>
          <a:p>
            <a:pPr marL="359824" indent="-342891">
              <a:buFont typeface="Wingdings"/>
              <a:buChar char=""/>
              <a:tabLst>
                <a:tab pos="360671" algn="l"/>
              </a:tabLst>
            </a:pPr>
            <a:r>
              <a:rPr sz="2400" spc="7" dirty="0">
                <a:latin typeface="Arial" panose="020B0604020202020204" pitchFamily="34" charset="0"/>
                <a:cs typeface="Arial" panose="020B0604020202020204" pitchFamily="34" charset="0"/>
              </a:rPr>
              <a:t>93% </a:t>
            </a:r>
            <a:r>
              <a:rPr sz="2400" dirty="0">
                <a:latin typeface="Arial" panose="020B0604020202020204" pitchFamily="34" charset="0"/>
                <a:cs typeface="Arial" panose="020B0604020202020204" pitchFamily="34" charset="0"/>
              </a:rPr>
              <a:t>are checking for something</a:t>
            </a:r>
            <a:r>
              <a:rPr sz="2400" spc="-147"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important</a:t>
            </a:r>
            <a:endParaRPr sz="2400" dirty="0">
              <a:latin typeface="Arial" panose="020B0604020202020204" pitchFamily="34" charset="0"/>
              <a:cs typeface="Arial" panose="020B0604020202020204" pitchFamily="34" charset="0"/>
            </a:endParaRPr>
          </a:p>
          <a:p>
            <a:pPr marL="359824" indent="-342891">
              <a:buFont typeface="Wingdings"/>
              <a:buChar char=""/>
              <a:tabLst>
                <a:tab pos="360671" algn="l"/>
              </a:tabLst>
            </a:pPr>
            <a:r>
              <a:rPr sz="2400" spc="7" dirty="0">
                <a:latin typeface="Arial" panose="020B0604020202020204" pitchFamily="34" charset="0"/>
                <a:cs typeface="Arial" panose="020B0604020202020204" pitchFamily="34" charset="0"/>
              </a:rPr>
              <a:t>59% </a:t>
            </a:r>
            <a:r>
              <a:rPr sz="2400" dirty="0">
                <a:latin typeface="Arial" panose="020B0604020202020204" pitchFamily="34" charset="0"/>
                <a:cs typeface="Arial" panose="020B0604020202020204" pitchFamily="34" charset="0"/>
              </a:rPr>
              <a:t>read their advertising mail before</a:t>
            </a:r>
            <a:r>
              <a:rPr sz="2400" spc="-247"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discarding</a:t>
            </a:r>
            <a:endParaRPr sz="2400" dirty="0">
              <a:latin typeface="Arial" panose="020B0604020202020204" pitchFamily="34" charset="0"/>
              <a:cs typeface="Arial" panose="020B0604020202020204" pitchFamily="34" charset="0"/>
            </a:endParaRPr>
          </a:p>
          <a:p>
            <a:pPr marL="359824" indent="-342891">
              <a:buFont typeface="Wingdings"/>
              <a:buChar char=""/>
              <a:tabLst>
                <a:tab pos="360671" algn="l"/>
              </a:tabLst>
            </a:pPr>
            <a:r>
              <a:rPr sz="2400" spc="-7" dirty="0">
                <a:latin typeface="Arial" panose="020B0604020202020204" pitchFamily="34" charset="0"/>
                <a:cs typeface="Arial" panose="020B0604020202020204" pitchFamily="34" charset="0"/>
              </a:rPr>
              <a:t>Consumers </a:t>
            </a:r>
            <a:r>
              <a:rPr sz="2400" dirty="0">
                <a:latin typeface="Arial" panose="020B0604020202020204" pitchFamily="34" charset="0"/>
                <a:cs typeface="Arial" panose="020B0604020202020204" pitchFamily="34" charset="0"/>
              </a:rPr>
              <a:t>spend on </a:t>
            </a:r>
            <a:r>
              <a:rPr sz="2400" spc="-7" dirty="0">
                <a:latin typeface="Arial" panose="020B0604020202020204" pitchFamily="34" charset="0"/>
                <a:cs typeface="Arial" panose="020B0604020202020204" pitchFamily="34" charset="0"/>
              </a:rPr>
              <a:t>average </a:t>
            </a:r>
            <a:r>
              <a:rPr sz="2400" dirty="0">
                <a:latin typeface="Arial" panose="020B0604020202020204" pitchFamily="34" charset="0"/>
                <a:cs typeface="Arial" panose="020B0604020202020204" pitchFamily="34" charset="0"/>
              </a:rPr>
              <a:t>10 </a:t>
            </a:r>
            <a:r>
              <a:rPr sz="2400" spc="-7" dirty="0">
                <a:latin typeface="Arial" panose="020B0604020202020204" pitchFamily="34" charset="0"/>
                <a:cs typeface="Arial" panose="020B0604020202020204" pitchFamily="34" charset="0"/>
              </a:rPr>
              <a:t>minutes </a:t>
            </a:r>
            <a:r>
              <a:rPr sz="2400" dirty="0">
                <a:latin typeface="Arial" panose="020B0604020202020204" pitchFamily="34" charset="0"/>
                <a:cs typeface="Arial" panose="020B0604020202020204" pitchFamily="34" charset="0"/>
              </a:rPr>
              <a:t>‘sorting, </a:t>
            </a:r>
            <a:r>
              <a:rPr sz="2400" spc="-7" dirty="0">
                <a:latin typeface="Arial" panose="020B0604020202020204" pitchFamily="34" charset="0"/>
                <a:cs typeface="Arial" panose="020B0604020202020204" pitchFamily="34" charset="0"/>
              </a:rPr>
              <a:t>opening, </a:t>
            </a:r>
            <a:r>
              <a:rPr sz="2400" dirty="0">
                <a:latin typeface="Arial" panose="020B0604020202020204" pitchFamily="34" charset="0"/>
                <a:cs typeface="Arial" panose="020B0604020202020204" pitchFamily="34" charset="0"/>
              </a:rPr>
              <a:t>reading </a:t>
            </a:r>
            <a:r>
              <a:rPr sz="2400" spc="13" dirty="0">
                <a:latin typeface="Arial" panose="020B0604020202020204" pitchFamily="34" charset="0"/>
                <a:cs typeface="Arial" panose="020B0604020202020204" pitchFamily="34" charset="0"/>
              </a:rPr>
              <a:t>their’</a:t>
            </a:r>
            <a:r>
              <a:rPr sz="2400" spc="-413"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mail</a:t>
            </a:r>
          </a:p>
          <a:p>
            <a:pPr marL="359824" indent="-342891">
              <a:buFont typeface="Wingdings"/>
              <a:buChar char=""/>
              <a:tabLst>
                <a:tab pos="360671" algn="l"/>
              </a:tabLst>
            </a:pPr>
            <a:r>
              <a:rPr sz="2400" spc="-7" dirty="0">
                <a:latin typeface="Arial" panose="020B0604020202020204" pitchFamily="34" charset="0"/>
                <a:cs typeface="Arial" panose="020B0604020202020204" pitchFamily="34" charset="0"/>
              </a:rPr>
              <a:t>Magazines, </a:t>
            </a:r>
            <a:r>
              <a:rPr sz="2400" dirty="0">
                <a:latin typeface="Arial" panose="020B0604020202020204" pitchFamily="34" charset="0"/>
                <a:cs typeface="Arial" panose="020B0604020202020204" pitchFamily="34" charset="0"/>
              </a:rPr>
              <a:t>Coupon Booklets, &amp; Ads from local stores are most</a:t>
            </a:r>
            <a:r>
              <a:rPr sz="2400" spc="-360" dirty="0">
                <a:latin typeface="Arial" panose="020B0604020202020204" pitchFamily="34" charset="0"/>
                <a:cs typeface="Arial" panose="020B0604020202020204" pitchFamily="34" charset="0"/>
              </a:rPr>
              <a:t> </a:t>
            </a:r>
            <a:r>
              <a:rPr sz="2400" spc="-7" dirty="0">
                <a:latin typeface="Arial" panose="020B0604020202020204" pitchFamily="34" charset="0"/>
                <a:cs typeface="Arial" panose="020B0604020202020204" pitchFamily="34" charset="0"/>
              </a:rPr>
              <a:t>engaging</a:t>
            </a:r>
            <a:endParaRPr sz="2400" dirty="0">
              <a:latin typeface="Arial" panose="020B0604020202020204" pitchFamily="34" charset="0"/>
              <a:cs typeface="Arial" panose="020B0604020202020204" pitchFamily="34" charset="0"/>
            </a:endParaRPr>
          </a:p>
          <a:p>
            <a:pPr marL="359824" indent="-342891">
              <a:buFont typeface="Wingdings"/>
              <a:buChar char=""/>
              <a:tabLst>
                <a:tab pos="360671" algn="l"/>
              </a:tabLst>
            </a:pPr>
            <a:r>
              <a:rPr sz="2400" spc="7" dirty="0">
                <a:latin typeface="Arial" panose="020B0604020202020204" pitchFamily="34" charset="0"/>
                <a:cs typeface="Arial" panose="020B0604020202020204" pitchFamily="34" charset="0"/>
              </a:rPr>
              <a:t>56% </a:t>
            </a:r>
            <a:r>
              <a:rPr sz="2400" dirty="0">
                <a:latin typeface="Arial" panose="020B0604020202020204" pitchFamily="34" charset="0"/>
                <a:cs typeface="Arial" panose="020B0604020202020204" pitchFamily="34" charset="0"/>
              </a:rPr>
              <a:t>of consumers have tried a </a:t>
            </a:r>
            <a:r>
              <a:rPr sz="2400" spc="7" dirty="0">
                <a:latin typeface="Arial" panose="020B0604020202020204" pitchFamily="34" charset="0"/>
                <a:cs typeface="Arial" panose="020B0604020202020204" pitchFamily="34" charset="0"/>
              </a:rPr>
              <a:t>new </a:t>
            </a:r>
            <a:r>
              <a:rPr sz="2400" dirty="0">
                <a:latin typeface="Arial" panose="020B0604020202020204" pitchFamily="34" charset="0"/>
                <a:cs typeface="Arial" panose="020B0604020202020204" pitchFamily="34" charset="0"/>
              </a:rPr>
              <a:t>business after </a:t>
            </a:r>
            <a:r>
              <a:rPr sz="2400" spc="-7" dirty="0">
                <a:latin typeface="Arial" panose="020B0604020202020204" pitchFamily="34" charset="0"/>
                <a:cs typeface="Arial" panose="020B0604020202020204" pitchFamily="34" charset="0"/>
              </a:rPr>
              <a:t>receiving </a:t>
            </a:r>
            <a:r>
              <a:rPr sz="2400" dirty="0">
                <a:latin typeface="Arial" panose="020B0604020202020204" pitchFamily="34" charset="0"/>
                <a:cs typeface="Arial" panose="020B0604020202020204" pitchFamily="34" charset="0"/>
              </a:rPr>
              <a:t>a direct mail</a:t>
            </a:r>
            <a:r>
              <a:rPr sz="2400" spc="-347"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piece</a:t>
            </a:r>
          </a:p>
          <a:p>
            <a:pPr marL="359824" indent="-342891">
              <a:buFont typeface="Wingdings"/>
              <a:buChar char=""/>
              <a:tabLst>
                <a:tab pos="360671" algn="l"/>
              </a:tabLst>
            </a:pPr>
            <a:r>
              <a:rPr sz="2400" dirty="0">
                <a:latin typeface="Arial" panose="020B0604020202020204" pitchFamily="34" charset="0"/>
                <a:cs typeface="Arial" panose="020B0604020202020204" pitchFamily="34" charset="0"/>
              </a:rPr>
              <a:t>ID has reached </a:t>
            </a:r>
            <a:r>
              <a:rPr sz="2400" spc="-40" dirty="0">
                <a:latin typeface="Arial" panose="020B0604020202020204" pitchFamily="34" charset="0"/>
                <a:cs typeface="Arial" panose="020B0604020202020204" pitchFamily="34" charset="0"/>
              </a:rPr>
              <a:t>11.8% </a:t>
            </a:r>
            <a:r>
              <a:rPr sz="2400" spc="-7" dirty="0">
                <a:latin typeface="Arial" panose="020B0604020202020204" pitchFamily="34" charset="0"/>
                <a:cs typeface="Arial" panose="020B0604020202020204" pitchFamily="34" charset="0"/>
              </a:rPr>
              <a:t>national </a:t>
            </a:r>
            <a:r>
              <a:rPr sz="2400" dirty="0">
                <a:latin typeface="Arial" panose="020B0604020202020204" pitchFamily="34" charset="0"/>
                <a:cs typeface="Arial" panose="020B0604020202020204" pitchFamily="34" charset="0"/>
              </a:rPr>
              <a:t>saturation &amp; </a:t>
            </a:r>
            <a:r>
              <a:rPr sz="2400" spc="7" dirty="0">
                <a:latin typeface="Arial" panose="020B0604020202020204" pitchFamily="34" charset="0"/>
                <a:cs typeface="Arial" panose="020B0604020202020204" pitchFamily="34" charset="0"/>
              </a:rPr>
              <a:t>62% </a:t>
            </a:r>
            <a:r>
              <a:rPr sz="2400" dirty="0">
                <a:latin typeface="Arial" panose="020B0604020202020204" pitchFamily="34" charset="0"/>
                <a:cs typeface="Arial" panose="020B0604020202020204" pitchFamily="34" charset="0"/>
              </a:rPr>
              <a:t>email open</a:t>
            </a:r>
            <a:r>
              <a:rPr sz="2400" spc="-24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rate</a:t>
            </a:r>
          </a:p>
          <a:p>
            <a:pPr marL="359824" indent="-342891">
              <a:buFont typeface="Wingdings"/>
              <a:buChar char=""/>
              <a:tabLst>
                <a:tab pos="360671" algn="l"/>
              </a:tabLst>
            </a:pPr>
            <a:r>
              <a:rPr sz="2400" spc="7" dirty="0">
                <a:latin typeface="Arial" panose="020B0604020202020204" pitchFamily="34" charset="0"/>
                <a:cs typeface="Arial" panose="020B0604020202020204" pitchFamily="34" charset="0"/>
              </a:rPr>
              <a:t>72% </a:t>
            </a:r>
            <a:r>
              <a:rPr sz="2400" dirty="0">
                <a:latin typeface="Arial" panose="020B0604020202020204" pitchFamily="34" charset="0"/>
                <a:cs typeface="Arial" panose="020B0604020202020204" pitchFamily="34" charset="0"/>
              </a:rPr>
              <a:t>of </a:t>
            </a:r>
            <a:r>
              <a:rPr sz="2400" spc="-7" dirty="0">
                <a:latin typeface="Arial" panose="020B0604020202020204" pitchFamily="34" charset="0"/>
                <a:cs typeface="Arial" panose="020B0604020202020204" pitchFamily="34" charset="0"/>
              </a:rPr>
              <a:t>respondents </a:t>
            </a:r>
            <a:r>
              <a:rPr sz="2400" dirty="0">
                <a:latin typeface="Arial" panose="020B0604020202020204" pitchFamily="34" charset="0"/>
                <a:cs typeface="Arial" panose="020B0604020202020204" pitchFamily="34" charset="0"/>
              </a:rPr>
              <a:t>indicated </a:t>
            </a:r>
            <a:r>
              <a:rPr sz="2400" spc="-7" dirty="0">
                <a:latin typeface="Arial" panose="020B0604020202020204" pitchFamily="34" charset="0"/>
                <a:cs typeface="Arial" panose="020B0604020202020204" pitchFamily="34" charset="0"/>
              </a:rPr>
              <a:t>clicking </a:t>
            </a:r>
            <a:r>
              <a:rPr sz="2400" dirty="0">
                <a:latin typeface="Arial" panose="020B0604020202020204" pitchFamily="34" charset="0"/>
                <a:cs typeface="Arial" panose="020B0604020202020204" pitchFamily="34" charset="0"/>
              </a:rPr>
              <a:t>on an ID Interactive Ad, </a:t>
            </a:r>
            <a:r>
              <a:rPr sz="2400" spc="7" dirty="0">
                <a:latin typeface="Arial" panose="020B0604020202020204" pitchFamily="34" charset="0"/>
                <a:cs typeface="Arial" panose="020B0604020202020204" pitchFamily="34" charset="0"/>
              </a:rPr>
              <a:t>68% </a:t>
            </a:r>
            <a:r>
              <a:rPr sz="2400" dirty="0">
                <a:latin typeface="Arial" panose="020B0604020202020204" pitchFamily="34" charset="0"/>
                <a:cs typeface="Arial" panose="020B0604020202020204" pitchFamily="34" charset="0"/>
              </a:rPr>
              <a:t>made a</a:t>
            </a:r>
            <a:r>
              <a:rPr sz="2400" spc="-367"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purchase</a:t>
            </a:r>
          </a:p>
        </p:txBody>
      </p:sp>
      <p:pic>
        <p:nvPicPr>
          <p:cNvPr id="6" name="Picture 5">
            <a:extLst>
              <a:ext uri="{FF2B5EF4-FFF2-40B4-BE49-F238E27FC236}">
                <a16:creationId xmlns="" xmlns:a16="http://schemas.microsoft.com/office/drawing/2014/main" id="{18A9DBEB-85BA-4A8B-8E3D-C888FFBDA5C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5686" y="145712"/>
            <a:ext cx="1711461" cy="777875"/>
          </a:xfrm>
          <a:prstGeom prst="rect">
            <a:avLst/>
          </a:prstGeom>
        </p:spPr>
      </p:pic>
    </p:spTree>
    <p:extLst>
      <p:ext uri="{BB962C8B-B14F-4D97-AF65-F5344CB8AC3E}">
        <p14:creationId xmlns:p14="http://schemas.microsoft.com/office/powerpoint/2010/main" val="230911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2470" y="368553"/>
            <a:ext cx="1377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a:t>
            </a:r>
            <a:endParaRPr sz="1200">
              <a:latin typeface="Arial"/>
              <a:cs typeface="Arial"/>
            </a:endParaRPr>
          </a:p>
        </p:txBody>
      </p:sp>
      <p:sp>
        <p:nvSpPr>
          <p:cNvPr id="3" name="object 3"/>
          <p:cNvSpPr/>
          <p:nvPr/>
        </p:nvSpPr>
        <p:spPr>
          <a:xfrm>
            <a:off x="9773411" y="6028944"/>
            <a:ext cx="1830312" cy="34137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3" y="699516"/>
            <a:ext cx="12190476" cy="615848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4943855"/>
            <a:ext cx="12192000" cy="1641475"/>
          </a:xfrm>
          <a:custGeom>
            <a:avLst/>
            <a:gdLst/>
            <a:ahLst/>
            <a:cxnLst/>
            <a:rect l="l" t="t" r="r" b="b"/>
            <a:pathLst>
              <a:path w="12192000" h="1641475">
                <a:moveTo>
                  <a:pt x="0" y="0"/>
                </a:moveTo>
                <a:lnTo>
                  <a:pt x="0" y="1641348"/>
                </a:lnTo>
                <a:lnTo>
                  <a:pt x="12191999" y="1641348"/>
                </a:lnTo>
                <a:lnTo>
                  <a:pt x="12191999" y="0"/>
                </a:lnTo>
                <a:lnTo>
                  <a:pt x="0" y="0"/>
                </a:lnTo>
                <a:close/>
              </a:path>
            </a:pathLst>
          </a:custGeom>
          <a:solidFill>
            <a:srgbClr val="3B8B92">
              <a:alpha val="80390"/>
            </a:srgbClr>
          </a:solidFill>
        </p:spPr>
        <p:txBody>
          <a:bodyPr wrap="square" lIns="0" tIns="0" rIns="0" bIns="0" rtlCol="0"/>
          <a:lstStyle/>
          <a:p>
            <a:endParaRPr/>
          </a:p>
        </p:txBody>
      </p:sp>
      <p:sp>
        <p:nvSpPr>
          <p:cNvPr id="6" name="object 6"/>
          <p:cNvSpPr txBox="1"/>
          <p:nvPr/>
        </p:nvSpPr>
        <p:spPr>
          <a:xfrm>
            <a:off x="1003198" y="5199707"/>
            <a:ext cx="3410585" cy="893444"/>
          </a:xfrm>
          <a:prstGeom prst="rect">
            <a:avLst/>
          </a:prstGeom>
        </p:spPr>
        <p:txBody>
          <a:bodyPr vert="horz" wrap="square" lIns="0" tIns="142240" rIns="0" bIns="0" rtlCol="0">
            <a:spAutoFit/>
          </a:bodyPr>
          <a:lstStyle/>
          <a:p>
            <a:pPr algn="ctr">
              <a:lnSpc>
                <a:spcPct val="100000"/>
              </a:lnSpc>
              <a:spcBef>
                <a:spcPts val="1120"/>
              </a:spcBef>
            </a:pPr>
            <a:r>
              <a:rPr sz="2400" b="1" dirty="0">
                <a:solidFill>
                  <a:srgbClr val="FFFFFF"/>
                </a:solidFill>
                <a:latin typeface="Arial"/>
                <a:cs typeface="Arial"/>
              </a:rPr>
              <a:t>Promotion</a:t>
            </a:r>
            <a:r>
              <a:rPr sz="2400" b="1" spc="-110" dirty="0">
                <a:solidFill>
                  <a:srgbClr val="FFFFFF"/>
                </a:solidFill>
                <a:latin typeface="Arial"/>
                <a:cs typeface="Arial"/>
              </a:rPr>
              <a:t> </a:t>
            </a:r>
            <a:r>
              <a:rPr sz="2400" b="1" dirty="0">
                <a:solidFill>
                  <a:srgbClr val="FFFFFF"/>
                </a:solidFill>
                <a:latin typeface="Arial"/>
                <a:cs typeface="Arial"/>
              </a:rPr>
              <a:t>Registration</a:t>
            </a:r>
            <a:endParaRPr sz="2400">
              <a:latin typeface="Arial"/>
              <a:cs typeface="Arial"/>
            </a:endParaRPr>
          </a:p>
          <a:p>
            <a:pPr marL="1270" algn="ctr">
              <a:lnSpc>
                <a:spcPct val="100000"/>
              </a:lnSpc>
              <a:spcBef>
                <a:spcPts val="770"/>
              </a:spcBef>
            </a:pPr>
            <a:r>
              <a:rPr sz="1800" spc="-5" dirty="0">
                <a:solidFill>
                  <a:srgbClr val="FFFFFF"/>
                </a:solidFill>
                <a:latin typeface="Arial"/>
                <a:cs typeface="Arial"/>
              </a:rPr>
              <a:t>July 15 </a:t>
            </a:r>
            <a:r>
              <a:rPr sz="1800" dirty="0">
                <a:solidFill>
                  <a:srgbClr val="FFFFFF"/>
                </a:solidFill>
                <a:latin typeface="Arial"/>
                <a:cs typeface="Arial"/>
              </a:rPr>
              <a:t>– </a:t>
            </a:r>
            <a:r>
              <a:rPr sz="1800" spc="-5" dirty="0">
                <a:solidFill>
                  <a:srgbClr val="FFFFFF"/>
                </a:solidFill>
                <a:latin typeface="Arial"/>
                <a:cs typeface="Arial"/>
              </a:rPr>
              <a:t>November</a:t>
            </a:r>
            <a:r>
              <a:rPr sz="1800" dirty="0">
                <a:solidFill>
                  <a:srgbClr val="FFFFFF"/>
                </a:solidFill>
                <a:latin typeface="Arial"/>
                <a:cs typeface="Arial"/>
              </a:rPr>
              <a:t> </a:t>
            </a:r>
            <a:r>
              <a:rPr sz="1800" spc="-5" dirty="0">
                <a:solidFill>
                  <a:srgbClr val="FFFFFF"/>
                </a:solidFill>
                <a:latin typeface="Arial"/>
                <a:cs typeface="Arial"/>
              </a:rPr>
              <a:t>30</a:t>
            </a:r>
            <a:endParaRPr sz="1800">
              <a:latin typeface="Arial"/>
              <a:cs typeface="Arial"/>
            </a:endParaRPr>
          </a:p>
        </p:txBody>
      </p:sp>
      <p:sp>
        <p:nvSpPr>
          <p:cNvPr id="7" name="object 7"/>
          <p:cNvSpPr/>
          <p:nvPr/>
        </p:nvSpPr>
        <p:spPr>
          <a:xfrm>
            <a:off x="6096761" y="5037582"/>
            <a:ext cx="0" cy="1416050"/>
          </a:xfrm>
          <a:custGeom>
            <a:avLst/>
            <a:gdLst/>
            <a:ahLst/>
            <a:cxnLst/>
            <a:rect l="l" t="t" r="r" b="b"/>
            <a:pathLst>
              <a:path h="1416050">
                <a:moveTo>
                  <a:pt x="0" y="0"/>
                </a:moveTo>
                <a:lnTo>
                  <a:pt x="0" y="1415783"/>
                </a:lnTo>
              </a:path>
            </a:pathLst>
          </a:custGeom>
          <a:ln w="19812">
            <a:solidFill>
              <a:srgbClr val="FFFFFF"/>
            </a:solidFill>
          </a:ln>
        </p:spPr>
        <p:txBody>
          <a:bodyPr wrap="square" lIns="0" tIns="0" rIns="0" bIns="0" rtlCol="0"/>
          <a:lstStyle/>
          <a:p>
            <a:endParaRPr/>
          </a:p>
        </p:txBody>
      </p:sp>
      <p:sp>
        <p:nvSpPr>
          <p:cNvPr id="8" name="object 8"/>
          <p:cNvSpPr/>
          <p:nvPr/>
        </p:nvSpPr>
        <p:spPr>
          <a:xfrm>
            <a:off x="6606540" y="2534411"/>
            <a:ext cx="5584190" cy="1016635"/>
          </a:xfrm>
          <a:custGeom>
            <a:avLst/>
            <a:gdLst/>
            <a:ahLst/>
            <a:cxnLst/>
            <a:rect l="l" t="t" r="r" b="b"/>
            <a:pathLst>
              <a:path w="5584190" h="1016635">
                <a:moveTo>
                  <a:pt x="0" y="1016508"/>
                </a:moveTo>
                <a:lnTo>
                  <a:pt x="5583936" y="1016508"/>
                </a:lnTo>
                <a:lnTo>
                  <a:pt x="5583936" y="0"/>
                </a:lnTo>
                <a:lnTo>
                  <a:pt x="0" y="0"/>
                </a:lnTo>
                <a:lnTo>
                  <a:pt x="0" y="1016508"/>
                </a:lnTo>
                <a:close/>
              </a:path>
            </a:pathLst>
          </a:custGeom>
          <a:solidFill>
            <a:srgbClr val="3B8B92">
              <a:alpha val="80390"/>
            </a:srgbClr>
          </a:solidFill>
        </p:spPr>
        <p:txBody>
          <a:bodyPr wrap="square" lIns="0" tIns="0" rIns="0" bIns="0" rtlCol="0"/>
          <a:lstStyle/>
          <a:p>
            <a:endParaRPr/>
          </a:p>
        </p:txBody>
      </p:sp>
      <p:sp>
        <p:nvSpPr>
          <p:cNvPr id="9" name="object 9"/>
          <p:cNvSpPr txBox="1"/>
          <p:nvPr/>
        </p:nvSpPr>
        <p:spPr>
          <a:xfrm>
            <a:off x="7623429" y="2692730"/>
            <a:ext cx="1979930" cy="63754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FFFFFF"/>
                </a:solidFill>
                <a:latin typeface="Arial"/>
                <a:cs typeface="Arial"/>
              </a:rPr>
              <a:t>2%</a:t>
            </a:r>
            <a:r>
              <a:rPr sz="2200" b="1" spc="-15" dirty="0">
                <a:solidFill>
                  <a:srgbClr val="FFFFFF"/>
                </a:solidFill>
                <a:latin typeface="Arial"/>
                <a:cs typeface="Arial"/>
              </a:rPr>
              <a:t> </a:t>
            </a:r>
            <a:r>
              <a:rPr sz="2200" b="1" spc="-5" dirty="0">
                <a:solidFill>
                  <a:srgbClr val="FFFFFF"/>
                </a:solidFill>
                <a:latin typeface="Arial"/>
                <a:cs typeface="Arial"/>
              </a:rPr>
              <a:t>Discount</a:t>
            </a:r>
            <a:endParaRPr sz="2200">
              <a:latin typeface="Arial"/>
              <a:cs typeface="Arial"/>
            </a:endParaRPr>
          </a:p>
          <a:p>
            <a:pPr marL="12700">
              <a:lnSpc>
                <a:spcPct val="100000"/>
              </a:lnSpc>
              <a:spcBef>
                <a:spcPts val="20"/>
              </a:spcBef>
            </a:pPr>
            <a:r>
              <a:rPr sz="1800" spc="-5" dirty="0">
                <a:solidFill>
                  <a:srgbClr val="FFFFFF"/>
                </a:solidFill>
                <a:latin typeface="Arial"/>
                <a:cs typeface="Arial"/>
              </a:rPr>
              <a:t>on Eligible</a:t>
            </a:r>
            <a:r>
              <a:rPr sz="1800" spc="-45" dirty="0">
                <a:solidFill>
                  <a:srgbClr val="FFFFFF"/>
                </a:solidFill>
                <a:latin typeface="Arial"/>
                <a:cs typeface="Arial"/>
              </a:rPr>
              <a:t> </a:t>
            </a:r>
            <a:r>
              <a:rPr sz="1800" spc="-5" dirty="0">
                <a:solidFill>
                  <a:srgbClr val="FFFFFF"/>
                </a:solidFill>
                <a:latin typeface="Arial"/>
                <a:cs typeface="Arial"/>
              </a:rPr>
              <a:t>Postage</a:t>
            </a:r>
            <a:endParaRPr sz="1800">
              <a:latin typeface="Arial"/>
              <a:cs typeface="Arial"/>
            </a:endParaRPr>
          </a:p>
        </p:txBody>
      </p:sp>
      <p:sp>
        <p:nvSpPr>
          <p:cNvPr id="10" name="object 10"/>
          <p:cNvSpPr/>
          <p:nvPr/>
        </p:nvSpPr>
        <p:spPr>
          <a:xfrm>
            <a:off x="9861042" y="2996945"/>
            <a:ext cx="1874520" cy="0"/>
          </a:xfrm>
          <a:custGeom>
            <a:avLst/>
            <a:gdLst/>
            <a:ahLst/>
            <a:cxnLst/>
            <a:rect l="l" t="t" r="r" b="b"/>
            <a:pathLst>
              <a:path w="1874520">
                <a:moveTo>
                  <a:pt x="0" y="0"/>
                </a:moveTo>
                <a:lnTo>
                  <a:pt x="1874265" y="0"/>
                </a:lnTo>
              </a:path>
            </a:pathLst>
          </a:custGeom>
          <a:ln w="28956">
            <a:solidFill>
              <a:srgbClr val="FFFFFF"/>
            </a:solidFill>
          </a:ln>
        </p:spPr>
        <p:txBody>
          <a:bodyPr wrap="square" lIns="0" tIns="0" rIns="0" bIns="0" rtlCol="0"/>
          <a:lstStyle/>
          <a:p>
            <a:endParaRPr/>
          </a:p>
        </p:txBody>
      </p:sp>
      <p:sp>
        <p:nvSpPr>
          <p:cNvPr id="11" name="object 11"/>
          <p:cNvSpPr/>
          <p:nvPr/>
        </p:nvSpPr>
        <p:spPr>
          <a:xfrm>
            <a:off x="6744461" y="2632710"/>
            <a:ext cx="730250" cy="730250"/>
          </a:xfrm>
          <a:custGeom>
            <a:avLst/>
            <a:gdLst/>
            <a:ahLst/>
            <a:cxnLst/>
            <a:rect l="l" t="t" r="r" b="b"/>
            <a:pathLst>
              <a:path w="730250" h="730250">
                <a:moveTo>
                  <a:pt x="0" y="278891"/>
                </a:moveTo>
                <a:lnTo>
                  <a:pt x="278892" y="278891"/>
                </a:lnTo>
                <a:lnTo>
                  <a:pt x="364998" y="0"/>
                </a:lnTo>
                <a:lnTo>
                  <a:pt x="451104" y="278891"/>
                </a:lnTo>
                <a:lnTo>
                  <a:pt x="729996" y="278891"/>
                </a:lnTo>
                <a:lnTo>
                  <a:pt x="504444" y="451103"/>
                </a:lnTo>
                <a:lnTo>
                  <a:pt x="590550" y="729995"/>
                </a:lnTo>
                <a:lnTo>
                  <a:pt x="364998" y="557656"/>
                </a:lnTo>
                <a:lnTo>
                  <a:pt x="139446" y="729995"/>
                </a:lnTo>
                <a:lnTo>
                  <a:pt x="225552" y="451103"/>
                </a:lnTo>
                <a:lnTo>
                  <a:pt x="0" y="278891"/>
                </a:lnTo>
                <a:close/>
              </a:path>
            </a:pathLst>
          </a:custGeom>
          <a:ln w="25908">
            <a:solidFill>
              <a:srgbClr val="FFFFFF"/>
            </a:solidFill>
          </a:ln>
        </p:spPr>
        <p:txBody>
          <a:bodyPr wrap="square" lIns="0" tIns="0" rIns="0" bIns="0" rtlCol="0"/>
          <a:lstStyle/>
          <a:p>
            <a:endParaRPr/>
          </a:p>
        </p:txBody>
      </p:sp>
      <p:sp>
        <p:nvSpPr>
          <p:cNvPr id="12" name="object 12"/>
          <p:cNvSpPr/>
          <p:nvPr/>
        </p:nvSpPr>
        <p:spPr>
          <a:xfrm>
            <a:off x="6939533" y="2850642"/>
            <a:ext cx="332740" cy="332740"/>
          </a:xfrm>
          <a:custGeom>
            <a:avLst/>
            <a:gdLst/>
            <a:ahLst/>
            <a:cxnLst/>
            <a:rect l="l" t="t" r="r" b="b"/>
            <a:pathLst>
              <a:path w="332740" h="332739">
                <a:moveTo>
                  <a:pt x="0" y="126873"/>
                </a:moveTo>
                <a:lnTo>
                  <a:pt x="126873" y="126873"/>
                </a:lnTo>
                <a:lnTo>
                  <a:pt x="166116" y="0"/>
                </a:lnTo>
                <a:lnTo>
                  <a:pt x="205359" y="126873"/>
                </a:lnTo>
                <a:lnTo>
                  <a:pt x="332232" y="126873"/>
                </a:lnTo>
                <a:lnTo>
                  <a:pt x="229616" y="205359"/>
                </a:lnTo>
                <a:lnTo>
                  <a:pt x="268732" y="332232"/>
                </a:lnTo>
                <a:lnTo>
                  <a:pt x="166116" y="253746"/>
                </a:lnTo>
                <a:lnTo>
                  <a:pt x="63500" y="332232"/>
                </a:lnTo>
                <a:lnTo>
                  <a:pt x="102616" y="205359"/>
                </a:lnTo>
                <a:lnTo>
                  <a:pt x="0" y="126873"/>
                </a:lnTo>
                <a:close/>
              </a:path>
            </a:pathLst>
          </a:custGeom>
          <a:ln w="25908">
            <a:solidFill>
              <a:srgbClr val="FFFFFF"/>
            </a:solidFill>
          </a:ln>
        </p:spPr>
        <p:txBody>
          <a:bodyPr wrap="square" lIns="0" tIns="0" rIns="0" bIns="0" rtlCol="0"/>
          <a:lstStyle/>
          <a:p>
            <a:endParaRPr/>
          </a:p>
        </p:txBody>
      </p:sp>
      <p:sp>
        <p:nvSpPr>
          <p:cNvPr id="13" name="object 13"/>
          <p:cNvSpPr txBox="1"/>
          <p:nvPr/>
        </p:nvSpPr>
        <p:spPr>
          <a:xfrm>
            <a:off x="7755763" y="5246317"/>
            <a:ext cx="2959100" cy="810895"/>
          </a:xfrm>
          <a:prstGeom prst="rect">
            <a:avLst/>
          </a:prstGeom>
        </p:spPr>
        <p:txBody>
          <a:bodyPr vert="horz" wrap="square" lIns="0" tIns="95885" rIns="0" bIns="0" rtlCol="0">
            <a:spAutoFit/>
          </a:bodyPr>
          <a:lstStyle/>
          <a:p>
            <a:pPr algn="ctr">
              <a:lnSpc>
                <a:spcPct val="100000"/>
              </a:lnSpc>
              <a:spcBef>
                <a:spcPts val="755"/>
              </a:spcBef>
            </a:pPr>
            <a:r>
              <a:rPr sz="2400" b="1" dirty="0">
                <a:solidFill>
                  <a:srgbClr val="FFFFFF"/>
                </a:solidFill>
                <a:latin typeface="Arial"/>
                <a:cs typeface="Arial"/>
              </a:rPr>
              <a:t>Promotion</a:t>
            </a:r>
            <a:r>
              <a:rPr sz="2400" b="1" spc="-50" dirty="0">
                <a:solidFill>
                  <a:srgbClr val="FFFFFF"/>
                </a:solidFill>
                <a:latin typeface="Arial"/>
                <a:cs typeface="Arial"/>
              </a:rPr>
              <a:t> </a:t>
            </a:r>
            <a:r>
              <a:rPr sz="2400" b="1" spc="-5" dirty="0">
                <a:solidFill>
                  <a:srgbClr val="FFFFFF"/>
                </a:solidFill>
                <a:latin typeface="Arial"/>
                <a:cs typeface="Arial"/>
              </a:rPr>
              <a:t>Period</a:t>
            </a:r>
            <a:endParaRPr sz="2400">
              <a:latin typeface="Arial"/>
              <a:cs typeface="Arial"/>
            </a:endParaRPr>
          </a:p>
          <a:p>
            <a:pPr algn="ctr">
              <a:lnSpc>
                <a:spcPct val="100000"/>
              </a:lnSpc>
              <a:spcBef>
                <a:spcPts val="489"/>
              </a:spcBef>
            </a:pPr>
            <a:r>
              <a:rPr sz="1800" spc="-5" dirty="0">
                <a:solidFill>
                  <a:srgbClr val="FFFFFF"/>
                </a:solidFill>
                <a:latin typeface="Arial"/>
                <a:cs typeface="Arial"/>
              </a:rPr>
              <a:t>September 1 </a:t>
            </a:r>
            <a:r>
              <a:rPr sz="1800" dirty="0">
                <a:solidFill>
                  <a:srgbClr val="FFFFFF"/>
                </a:solidFill>
                <a:latin typeface="Arial"/>
                <a:cs typeface="Arial"/>
              </a:rPr>
              <a:t>– </a:t>
            </a:r>
            <a:r>
              <a:rPr sz="1800" spc="-5" dirty="0">
                <a:solidFill>
                  <a:srgbClr val="FFFFFF"/>
                </a:solidFill>
                <a:latin typeface="Arial"/>
                <a:cs typeface="Arial"/>
              </a:rPr>
              <a:t>November</a:t>
            </a:r>
            <a:r>
              <a:rPr sz="1800" spc="-35" dirty="0">
                <a:solidFill>
                  <a:srgbClr val="FFFFFF"/>
                </a:solidFill>
                <a:latin typeface="Arial"/>
                <a:cs typeface="Arial"/>
              </a:rPr>
              <a:t> </a:t>
            </a:r>
            <a:r>
              <a:rPr sz="1800" spc="-5" dirty="0">
                <a:solidFill>
                  <a:srgbClr val="FFFFFF"/>
                </a:solidFill>
                <a:latin typeface="Arial"/>
                <a:cs typeface="Arial"/>
              </a:rPr>
              <a:t>30</a:t>
            </a:r>
            <a:endParaRPr sz="1800">
              <a:latin typeface="Arial"/>
              <a:cs typeface="Arial"/>
            </a:endParaRPr>
          </a:p>
        </p:txBody>
      </p:sp>
      <p:sp>
        <p:nvSpPr>
          <p:cNvPr id="14" name="object 14"/>
          <p:cNvSpPr txBox="1">
            <a:spLocks noGrp="1"/>
          </p:cNvSpPr>
          <p:nvPr>
            <p:ph type="title"/>
          </p:nvPr>
        </p:nvSpPr>
        <p:spPr>
          <a:xfrm>
            <a:off x="6174994" y="151257"/>
            <a:ext cx="5829935" cy="391160"/>
          </a:xfrm>
          <a:prstGeom prst="rect">
            <a:avLst/>
          </a:prstGeom>
        </p:spPr>
        <p:txBody>
          <a:bodyPr vert="horz" wrap="square" lIns="0" tIns="12700" rIns="0" bIns="0" rtlCol="0">
            <a:spAutoFit/>
          </a:bodyPr>
          <a:lstStyle/>
          <a:p>
            <a:pPr marL="12700">
              <a:lnSpc>
                <a:spcPct val="100000"/>
              </a:lnSpc>
              <a:spcBef>
                <a:spcPts val="100"/>
              </a:spcBef>
            </a:pPr>
            <a:r>
              <a:rPr sz="2400" dirty="0"/>
              <a:t>Informed </a:t>
            </a:r>
            <a:r>
              <a:rPr sz="2400" spc="-5" dirty="0"/>
              <a:t>Delivery</a:t>
            </a:r>
            <a:r>
              <a:rPr sz="2400" spc="-7" baseline="24305" dirty="0"/>
              <a:t>® </a:t>
            </a:r>
            <a:r>
              <a:rPr sz="2400" dirty="0"/>
              <a:t>Promotion</a:t>
            </a:r>
            <a:r>
              <a:rPr sz="2400" spc="-270" dirty="0"/>
              <a:t> </a:t>
            </a:r>
            <a:r>
              <a:rPr sz="2400" spc="-5" dirty="0"/>
              <a:t>Summary</a:t>
            </a:r>
            <a:endParaRPr sz="2400"/>
          </a:p>
        </p:txBody>
      </p:sp>
      <p:pic>
        <p:nvPicPr>
          <p:cNvPr id="15" name="Picture 14">
            <a:extLst>
              <a:ext uri="{FF2B5EF4-FFF2-40B4-BE49-F238E27FC236}">
                <a16:creationId xmlns="" xmlns:a16="http://schemas.microsoft.com/office/drawing/2014/main" id="{18A9DBEB-85BA-4A8B-8E3D-C888FFBDA5C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428770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263130" y="2684526"/>
            <a:ext cx="303212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Arial"/>
                <a:cs typeface="Arial"/>
              </a:rPr>
              <a:t>Participating</a:t>
            </a:r>
            <a:r>
              <a:rPr sz="2000" b="1" spc="-100" dirty="0">
                <a:latin typeface="Arial"/>
                <a:cs typeface="Arial"/>
              </a:rPr>
              <a:t> </a:t>
            </a:r>
            <a:r>
              <a:rPr sz="2000" b="1" dirty="0">
                <a:latin typeface="Arial"/>
                <a:cs typeface="Arial"/>
              </a:rPr>
              <a:t>Consumers</a:t>
            </a:r>
            <a:endParaRPr sz="2000">
              <a:latin typeface="Arial"/>
              <a:cs typeface="Arial"/>
            </a:endParaRPr>
          </a:p>
        </p:txBody>
      </p:sp>
      <p:sp>
        <p:nvSpPr>
          <p:cNvPr id="4" name="object 4"/>
          <p:cNvSpPr/>
          <p:nvPr/>
        </p:nvSpPr>
        <p:spPr>
          <a:xfrm>
            <a:off x="3989832" y="5353811"/>
            <a:ext cx="361315" cy="0"/>
          </a:xfrm>
          <a:custGeom>
            <a:avLst/>
            <a:gdLst/>
            <a:ahLst/>
            <a:cxnLst/>
            <a:rect l="l" t="t" r="r" b="b"/>
            <a:pathLst>
              <a:path w="361314">
                <a:moveTo>
                  <a:pt x="0" y="0"/>
                </a:moveTo>
                <a:lnTo>
                  <a:pt x="361188" y="0"/>
                </a:lnTo>
              </a:path>
            </a:pathLst>
          </a:custGeom>
          <a:ln w="9143">
            <a:solidFill>
              <a:srgbClr val="D9D9D9"/>
            </a:solidFill>
          </a:ln>
        </p:spPr>
        <p:txBody>
          <a:bodyPr wrap="square" lIns="0" tIns="0" rIns="0" bIns="0" rtlCol="0"/>
          <a:lstStyle/>
          <a:p>
            <a:endParaRPr/>
          </a:p>
        </p:txBody>
      </p:sp>
      <p:sp>
        <p:nvSpPr>
          <p:cNvPr id="5" name="object 5"/>
          <p:cNvSpPr/>
          <p:nvPr/>
        </p:nvSpPr>
        <p:spPr>
          <a:xfrm>
            <a:off x="2941320" y="5353811"/>
            <a:ext cx="721360" cy="0"/>
          </a:xfrm>
          <a:custGeom>
            <a:avLst/>
            <a:gdLst/>
            <a:ahLst/>
            <a:cxnLst/>
            <a:rect l="l" t="t" r="r" b="b"/>
            <a:pathLst>
              <a:path w="721360">
                <a:moveTo>
                  <a:pt x="0" y="0"/>
                </a:moveTo>
                <a:lnTo>
                  <a:pt x="720852" y="0"/>
                </a:lnTo>
              </a:path>
            </a:pathLst>
          </a:custGeom>
          <a:ln w="9143">
            <a:solidFill>
              <a:srgbClr val="D9D9D9"/>
            </a:solidFill>
          </a:ln>
        </p:spPr>
        <p:txBody>
          <a:bodyPr wrap="square" lIns="0" tIns="0" rIns="0" bIns="0" rtlCol="0"/>
          <a:lstStyle/>
          <a:p>
            <a:endParaRPr/>
          </a:p>
        </p:txBody>
      </p:sp>
      <p:sp>
        <p:nvSpPr>
          <p:cNvPr id="6" name="object 6"/>
          <p:cNvSpPr/>
          <p:nvPr/>
        </p:nvSpPr>
        <p:spPr>
          <a:xfrm>
            <a:off x="1202436" y="5353811"/>
            <a:ext cx="1409700" cy="0"/>
          </a:xfrm>
          <a:custGeom>
            <a:avLst/>
            <a:gdLst/>
            <a:ahLst/>
            <a:cxnLst/>
            <a:rect l="l" t="t" r="r" b="b"/>
            <a:pathLst>
              <a:path w="1409700">
                <a:moveTo>
                  <a:pt x="0" y="0"/>
                </a:moveTo>
                <a:lnTo>
                  <a:pt x="1409700" y="0"/>
                </a:lnTo>
              </a:path>
            </a:pathLst>
          </a:custGeom>
          <a:ln w="9143">
            <a:solidFill>
              <a:srgbClr val="D9D9D9"/>
            </a:solidFill>
          </a:ln>
        </p:spPr>
        <p:txBody>
          <a:bodyPr wrap="square" lIns="0" tIns="0" rIns="0" bIns="0" rtlCol="0"/>
          <a:lstStyle/>
          <a:p>
            <a:endParaRPr/>
          </a:p>
        </p:txBody>
      </p:sp>
      <p:sp>
        <p:nvSpPr>
          <p:cNvPr id="7" name="object 7"/>
          <p:cNvSpPr/>
          <p:nvPr/>
        </p:nvSpPr>
        <p:spPr>
          <a:xfrm>
            <a:off x="3989832" y="4951476"/>
            <a:ext cx="361315" cy="0"/>
          </a:xfrm>
          <a:custGeom>
            <a:avLst/>
            <a:gdLst/>
            <a:ahLst/>
            <a:cxnLst/>
            <a:rect l="l" t="t" r="r" b="b"/>
            <a:pathLst>
              <a:path w="361314">
                <a:moveTo>
                  <a:pt x="0" y="0"/>
                </a:moveTo>
                <a:lnTo>
                  <a:pt x="361188" y="0"/>
                </a:lnTo>
              </a:path>
            </a:pathLst>
          </a:custGeom>
          <a:ln w="9144">
            <a:solidFill>
              <a:srgbClr val="D9D9D9"/>
            </a:solidFill>
          </a:ln>
        </p:spPr>
        <p:txBody>
          <a:bodyPr wrap="square" lIns="0" tIns="0" rIns="0" bIns="0" rtlCol="0"/>
          <a:lstStyle/>
          <a:p>
            <a:endParaRPr/>
          </a:p>
        </p:txBody>
      </p:sp>
      <p:sp>
        <p:nvSpPr>
          <p:cNvPr id="8" name="object 8"/>
          <p:cNvSpPr/>
          <p:nvPr/>
        </p:nvSpPr>
        <p:spPr>
          <a:xfrm>
            <a:off x="1202436" y="4951476"/>
            <a:ext cx="2459990" cy="0"/>
          </a:xfrm>
          <a:custGeom>
            <a:avLst/>
            <a:gdLst/>
            <a:ahLst/>
            <a:cxnLst/>
            <a:rect l="l" t="t" r="r" b="b"/>
            <a:pathLst>
              <a:path w="2459990">
                <a:moveTo>
                  <a:pt x="0" y="0"/>
                </a:moveTo>
                <a:lnTo>
                  <a:pt x="2459736" y="0"/>
                </a:lnTo>
              </a:path>
            </a:pathLst>
          </a:custGeom>
          <a:ln w="9144">
            <a:solidFill>
              <a:srgbClr val="D9D9D9"/>
            </a:solidFill>
          </a:ln>
        </p:spPr>
        <p:txBody>
          <a:bodyPr wrap="square" lIns="0" tIns="0" rIns="0" bIns="0" rtlCol="0"/>
          <a:lstStyle/>
          <a:p>
            <a:endParaRPr/>
          </a:p>
        </p:txBody>
      </p:sp>
      <p:sp>
        <p:nvSpPr>
          <p:cNvPr id="9" name="object 9"/>
          <p:cNvSpPr/>
          <p:nvPr/>
        </p:nvSpPr>
        <p:spPr>
          <a:xfrm>
            <a:off x="3989832" y="4547615"/>
            <a:ext cx="361315" cy="0"/>
          </a:xfrm>
          <a:custGeom>
            <a:avLst/>
            <a:gdLst/>
            <a:ahLst/>
            <a:cxnLst/>
            <a:rect l="l" t="t" r="r" b="b"/>
            <a:pathLst>
              <a:path w="361314">
                <a:moveTo>
                  <a:pt x="0" y="0"/>
                </a:moveTo>
                <a:lnTo>
                  <a:pt x="361188" y="0"/>
                </a:lnTo>
              </a:path>
            </a:pathLst>
          </a:custGeom>
          <a:ln w="9144">
            <a:solidFill>
              <a:srgbClr val="D9D9D9"/>
            </a:solidFill>
          </a:ln>
        </p:spPr>
        <p:txBody>
          <a:bodyPr wrap="square" lIns="0" tIns="0" rIns="0" bIns="0" rtlCol="0"/>
          <a:lstStyle/>
          <a:p>
            <a:endParaRPr/>
          </a:p>
        </p:txBody>
      </p:sp>
      <p:sp>
        <p:nvSpPr>
          <p:cNvPr id="10" name="object 10"/>
          <p:cNvSpPr/>
          <p:nvPr/>
        </p:nvSpPr>
        <p:spPr>
          <a:xfrm>
            <a:off x="1202436" y="4547615"/>
            <a:ext cx="2459990" cy="0"/>
          </a:xfrm>
          <a:custGeom>
            <a:avLst/>
            <a:gdLst/>
            <a:ahLst/>
            <a:cxnLst/>
            <a:rect l="l" t="t" r="r" b="b"/>
            <a:pathLst>
              <a:path w="2459990">
                <a:moveTo>
                  <a:pt x="0" y="0"/>
                </a:moveTo>
                <a:lnTo>
                  <a:pt x="2459736" y="0"/>
                </a:lnTo>
              </a:path>
            </a:pathLst>
          </a:custGeom>
          <a:ln w="9144">
            <a:solidFill>
              <a:srgbClr val="D9D9D9"/>
            </a:solidFill>
          </a:ln>
        </p:spPr>
        <p:txBody>
          <a:bodyPr wrap="square" lIns="0" tIns="0" rIns="0" bIns="0" rtlCol="0"/>
          <a:lstStyle/>
          <a:p>
            <a:endParaRPr/>
          </a:p>
        </p:txBody>
      </p:sp>
      <p:sp>
        <p:nvSpPr>
          <p:cNvPr id="11" name="object 11"/>
          <p:cNvSpPr/>
          <p:nvPr/>
        </p:nvSpPr>
        <p:spPr>
          <a:xfrm>
            <a:off x="3989832" y="4143755"/>
            <a:ext cx="361315" cy="0"/>
          </a:xfrm>
          <a:custGeom>
            <a:avLst/>
            <a:gdLst/>
            <a:ahLst/>
            <a:cxnLst/>
            <a:rect l="l" t="t" r="r" b="b"/>
            <a:pathLst>
              <a:path w="361314">
                <a:moveTo>
                  <a:pt x="0" y="0"/>
                </a:moveTo>
                <a:lnTo>
                  <a:pt x="361188" y="0"/>
                </a:lnTo>
              </a:path>
            </a:pathLst>
          </a:custGeom>
          <a:ln w="9144">
            <a:solidFill>
              <a:srgbClr val="D9D9D9"/>
            </a:solidFill>
          </a:ln>
        </p:spPr>
        <p:txBody>
          <a:bodyPr wrap="square" lIns="0" tIns="0" rIns="0" bIns="0" rtlCol="0"/>
          <a:lstStyle/>
          <a:p>
            <a:endParaRPr/>
          </a:p>
        </p:txBody>
      </p:sp>
      <p:sp>
        <p:nvSpPr>
          <p:cNvPr id="12" name="object 12"/>
          <p:cNvSpPr/>
          <p:nvPr/>
        </p:nvSpPr>
        <p:spPr>
          <a:xfrm>
            <a:off x="1202436" y="4143755"/>
            <a:ext cx="2459990" cy="0"/>
          </a:xfrm>
          <a:custGeom>
            <a:avLst/>
            <a:gdLst/>
            <a:ahLst/>
            <a:cxnLst/>
            <a:rect l="l" t="t" r="r" b="b"/>
            <a:pathLst>
              <a:path w="2459990">
                <a:moveTo>
                  <a:pt x="0" y="0"/>
                </a:moveTo>
                <a:lnTo>
                  <a:pt x="2459736" y="0"/>
                </a:lnTo>
              </a:path>
            </a:pathLst>
          </a:custGeom>
          <a:ln w="9144">
            <a:solidFill>
              <a:srgbClr val="D9D9D9"/>
            </a:solidFill>
          </a:ln>
        </p:spPr>
        <p:txBody>
          <a:bodyPr wrap="square" lIns="0" tIns="0" rIns="0" bIns="0" rtlCol="0"/>
          <a:lstStyle/>
          <a:p>
            <a:endParaRPr/>
          </a:p>
        </p:txBody>
      </p:sp>
      <p:sp>
        <p:nvSpPr>
          <p:cNvPr id="13" name="object 13"/>
          <p:cNvSpPr/>
          <p:nvPr/>
        </p:nvSpPr>
        <p:spPr>
          <a:xfrm>
            <a:off x="3989832" y="3741420"/>
            <a:ext cx="361315" cy="0"/>
          </a:xfrm>
          <a:custGeom>
            <a:avLst/>
            <a:gdLst/>
            <a:ahLst/>
            <a:cxnLst/>
            <a:rect l="l" t="t" r="r" b="b"/>
            <a:pathLst>
              <a:path w="361314">
                <a:moveTo>
                  <a:pt x="0" y="0"/>
                </a:moveTo>
                <a:lnTo>
                  <a:pt x="361188" y="0"/>
                </a:lnTo>
              </a:path>
            </a:pathLst>
          </a:custGeom>
          <a:ln w="9144">
            <a:solidFill>
              <a:srgbClr val="D9D9D9"/>
            </a:solidFill>
          </a:ln>
        </p:spPr>
        <p:txBody>
          <a:bodyPr wrap="square" lIns="0" tIns="0" rIns="0" bIns="0" rtlCol="0"/>
          <a:lstStyle/>
          <a:p>
            <a:endParaRPr/>
          </a:p>
        </p:txBody>
      </p:sp>
      <p:sp>
        <p:nvSpPr>
          <p:cNvPr id="14" name="object 14"/>
          <p:cNvSpPr/>
          <p:nvPr/>
        </p:nvSpPr>
        <p:spPr>
          <a:xfrm>
            <a:off x="1202436" y="3741420"/>
            <a:ext cx="2459990" cy="0"/>
          </a:xfrm>
          <a:custGeom>
            <a:avLst/>
            <a:gdLst/>
            <a:ahLst/>
            <a:cxnLst/>
            <a:rect l="l" t="t" r="r" b="b"/>
            <a:pathLst>
              <a:path w="2459990">
                <a:moveTo>
                  <a:pt x="0" y="0"/>
                </a:moveTo>
                <a:lnTo>
                  <a:pt x="2459736" y="0"/>
                </a:lnTo>
              </a:path>
            </a:pathLst>
          </a:custGeom>
          <a:ln w="9144">
            <a:solidFill>
              <a:srgbClr val="D9D9D9"/>
            </a:solidFill>
          </a:ln>
        </p:spPr>
        <p:txBody>
          <a:bodyPr wrap="square" lIns="0" tIns="0" rIns="0" bIns="0" rtlCol="0"/>
          <a:lstStyle/>
          <a:p>
            <a:endParaRPr/>
          </a:p>
        </p:txBody>
      </p:sp>
      <p:sp>
        <p:nvSpPr>
          <p:cNvPr id="15" name="object 15"/>
          <p:cNvSpPr/>
          <p:nvPr/>
        </p:nvSpPr>
        <p:spPr>
          <a:xfrm>
            <a:off x="1202436" y="3337559"/>
            <a:ext cx="3148965" cy="0"/>
          </a:xfrm>
          <a:custGeom>
            <a:avLst/>
            <a:gdLst/>
            <a:ahLst/>
            <a:cxnLst/>
            <a:rect l="l" t="t" r="r" b="b"/>
            <a:pathLst>
              <a:path w="3148965">
                <a:moveTo>
                  <a:pt x="0" y="0"/>
                </a:moveTo>
                <a:lnTo>
                  <a:pt x="3148584" y="0"/>
                </a:lnTo>
              </a:path>
            </a:pathLst>
          </a:custGeom>
          <a:ln w="9144">
            <a:solidFill>
              <a:srgbClr val="D9D9D9"/>
            </a:solidFill>
          </a:ln>
        </p:spPr>
        <p:txBody>
          <a:bodyPr wrap="square" lIns="0" tIns="0" rIns="0" bIns="0" rtlCol="0"/>
          <a:lstStyle/>
          <a:p>
            <a:endParaRPr/>
          </a:p>
        </p:txBody>
      </p:sp>
      <p:sp>
        <p:nvSpPr>
          <p:cNvPr id="16" name="object 16"/>
          <p:cNvSpPr/>
          <p:nvPr/>
        </p:nvSpPr>
        <p:spPr>
          <a:xfrm>
            <a:off x="1562100" y="5755385"/>
            <a:ext cx="329565" cy="0"/>
          </a:xfrm>
          <a:custGeom>
            <a:avLst/>
            <a:gdLst/>
            <a:ahLst/>
            <a:cxnLst/>
            <a:rect l="l" t="t" r="r" b="b"/>
            <a:pathLst>
              <a:path w="329564">
                <a:moveTo>
                  <a:pt x="0" y="0"/>
                </a:moveTo>
                <a:lnTo>
                  <a:pt x="329183" y="0"/>
                </a:lnTo>
              </a:path>
            </a:pathLst>
          </a:custGeom>
          <a:ln w="4571">
            <a:solidFill>
              <a:srgbClr val="5B9BD4"/>
            </a:solidFill>
          </a:ln>
        </p:spPr>
        <p:txBody>
          <a:bodyPr wrap="square" lIns="0" tIns="0" rIns="0" bIns="0" rtlCol="0"/>
          <a:lstStyle/>
          <a:p>
            <a:endParaRPr/>
          </a:p>
        </p:txBody>
      </p:sp>
      <p:sp>
        <p:nvSpPr>
          <p:cNvPr id="17" name="object 17"/>
          <p:cNvSpPr/>
          <p:nvPr/>
        </p:nvSpPr>
        <p:spPr>
          <a:xfrm>
            <a:off x="2612135" y="5314188"/>
            <a:ext cx="329565" cy="443865"/>
          </a:xfrm>
          <a:custGeom>
            <a:avLst/>
            <a:gdLst/>
            <a:ahLst/>
            <a:cxnLst/>
            <a:rect l="l" t="t" r="r" b="b"/>
            <a:pathLst>
              <a:path w="329564" h="443864">
                <a:moveTo>
                  <a:pt x="329183" y="0"/>
                </a:moveTo>
                <a:lnTo>
                  <a:pt x="0" y="0"/>
                </a:lnTo>
                <a:lnTo>
                  <a:pt x="0" y="443484"/>
                </a:lnTo>
                <a:lnTo>
                  <a:pt x="329183" y="443484"/>
                </a:lnTo>
                <a:lnTo>
                  <a:pt x="329183" y="0"/>
                </a:lnTo>
                <a:close/>
              </a:path>
            </a:pathLst>
          </a:custGeom>
          <a:solidFill>
            <a:srgbClr val="5B9BD4"/>
          </a:solidFill>
        </p:spPr>
        <p:txBody>
          <a:bodyPr wrap="square" lIns="0" tIns="0" rIns="0" bIns="0" rtlCol="0"/>
          <a:lstStyle/>
          <a:p>
            <a:endParaRPr/>
          </a:p>
        </p:txBody>
      </p:sp>
      <p:sp>
        <p:nvSpPr>
          <p:cNvPr id="18" name="object 18"/>
          <p:cNvSpPr/>
          <p:nvPr/>
        </p:nvSpPr>
        <p:spPr>
          <a:xfrm>
            <a:off x="3662171" y="3538728"/>
            <a:ext cx="327660" cy="2219325"/>
          </a:xfrm>
          <a:custGeom>
            <a:avLst/>
            <a:gdLst/>
            <a:ahLst/>
            <a:cxnLst/>
            <a:rect l="l" t="t" r="r" b="b"/>
            <a:pathLst>
              <a:path w="327660" h="2219325">
                <a:moveTo>
                  <a:pt x="327660" y="0"/>
                </a:moveTo>
                <a:lnTo>
                  <a:pt x="0" y="0"/>
                </a:lnTo>
                <a:lnTo>
                  <a:pt x="0" y="2218944"/>
                </a:lnTo>
                <a:lnTo>
                  <a:pt x="327660" y="2218944"/>
                </a:lnTo>
                <a:lnTo>
                  <a:pt x="327660" y="0"/>
                </a:lnTo>
                <a:close/>
              </a:path>
            </a:pathLst>
          </a:custGeom>
          <a:solidFill>
            <a:srgbClr val="5B9BD4"/>
          </a:solidFill>
        </p:spPr>
        <p:txBody>
          <a:bodyPr wrap="square" lIns="0" tIns="0" rIns="0" bIns="0" rtlCol="0"/>
          <a:lstStyle/>
          <a:p>
            <a:endParaRPr/>
          </a:p>
        </p:txBody>
      </p:sp>
      <p:sp>
        <p:nvSpPr>
          <p:cNvPr id="19" name="object 19"/>
          <p:cNvSpPr/>
          <p:nvPr/>
        </p:nvSpPr>
        <p:spPr>
          <a:xfrm>
            <a:off x="1202436" y="5757671"/>
            <a:ext cx="3148965" cy="0"/>
          </a:xfrm>
          <a:custGeom>
            <a:avLst/>
            <a:gdLst/>
            <a:ahLst/>
            <a:cxnLst/>
            <a:rect l="l" t="t" r="r" b="b"/>
            <a:pathLst>
              <a:path w="3148965">
                <a:moveTo>
                  <a:pt x="0" y="0"/>
                </a:moveTo>
                <a:lnTo>
                  <a:pt x="3148584" y="0"/>
                </a:lnTo>
              </a:path>
            </a:pathLst>
          </a:custGeom>
          <a:ln w="9144">
            <a:solidFill>
              <a:srgbClr val="D9D9D9"/>
            </a:solidFill>
          </a:ln>
        </p:spPr>
        <p:txBody>
          <a:bodyPr wrap="square" lIns="0" tIns="0" rIns="0" bIns="0" rtlCol="0"/>
          <a:lstStyle/>
          <a:p>
            <a:endParaRPr/>
          </a:p>
        </p:txBody>
      </p:sp>
      <p:sp>
        <p:nvSpPr>
          <p:cNvPr id="20" name="object 20"/>
          <p:cNvSpPr txBox="1"/>
          <p:nvPr/>
        </p:nvSpPr>
        <p:spPr>
          <a:xfrm>
            <a:off x="2677414" y="5061584"/>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Arial"/>
                <a:cs typeface="Arial"/>
              </a:rPr>
              <a:t>55</a:t>
            </a:r>
            <a:endParaRPr sz="1200">
              <a:latin typeface="Arial"/>
              <a:cs typeface="Arial"/>
            </a:endParaRPr>
          </a:p>
        </p:txBody>
      </p:sp>
      <p:sp>
        <p:nvSpPr>
          <p:cNvPr id="21" name="object 21"/>
          <p:cNvSpPr txBox="1"/>
          <p:nvPr/>
        </p:nvSpPr>
        <p:spPr>
          <a:xfrm>
            <a:off x="3684778" y="3286125"/>
            <a:ext cx="28194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04040"/>
                </a:solidFill>
                <a:latin typeface="Arial"/>
                <a:cs typeface="Arial"/>
              </a:rPr>
              <a:t>275</a:t>
            </a:r>
            <a:endParaRPr sz="1200">
              <a:latin typeface="Arial"/>
              <a:cs typeface="Arial"/>
            </a:endParaRPr>
          </a:p>
        </p:txBody>
      </p:sp>
      <p:sp>
        <p:nvSpPr>
          <p:cNvPr id="22" name="object 22"/>
          <p:cNvSpPr txBox="1"/>
          <p:nvPr/>
        </p:nvSpPr>
        <p:spPr>
          <a:xfrm>
            <a:off x="973937" y="5641949"/>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Arial"/>
                <a:cs typeface="Arial"/>
              </a:rPr>
              <a:t>0</a:t>
            </a:r>
            <a:endParaRPr sz="1200">
              <a:latin typeface="Arial"/>
              <a:cs typeface="Arial"/>
            </a:endParaRPr>
          </a:p>
        </p:txBody>
      </p:sp>
      <p:sp>
        <p:nvSpPr>
          <p:cNvPr id="23" name="object 23"/>
          <p:cNvSpPr txBox="1"/>
          <p:nvPr/>
        </p:nvSpPr>
        <p:spPr>
          <a:xfrm>
            <a:off x="889508" y="5158181"/>
            <a:ext cx="955040" cy="551815"/>
          </a:xfrm>
          <a:prstGeom prst="rect">
            <a:avLst/>
          </a:prstGeom>
        </p:spPr>
        <p:txBody>
          <a:bodyPr vert="horz" wrap="square" lIns="0" tIns="92710" rIns="0" bIns="0" rtlCol="0">
            <a:spAutoFit/>
          </a:bodyPr>
          <a:lstStyle/>
          <a:p>
            <a:pPr marL="12700">
              <a:lnSpc>
                <a:spcPct val="100000"/>
              </a:lnSpc>
              <a:spcBef>
                <a:spcPts val="730"/>
              </a:spcBef>
            </a:pPr>
            <a:r>
              <a:rPr sz="1200" spc="-15" dirty="0">
                <a:solidFill>
                  <a:srgbClr val="585858"/>
                </a:solidFill>
                <a:latin typeface="Arial"/>
                <a:cs typeface="Arial"/>
              </a:rPr>
              <a:t>50</a:t>
            </a:r>
            <a:endParaRPr sz="1200">
              <a:latin typeface="Arial"/>
              <a:cs typeface="Arial"/>
            </a:endParaRPr>
          </a:p>
          <a:p>
            <a:pPr marR="5080" algn="r">
              <a:lnSpc>
                <a:spcPct val="100000"/>
              </a:lnSpc>
              <a:spcBef>
                <a:spcPts val="630"/>
              </a:spcBef>
            </a:pPr>
            <a:r>
              <a:rPr sz="1200" spc="-5" dirty="0">
                <a:solidFill>
                  <a:srgbClr val="404040"/>
                </a:solidFill>
                <a:latin typeface="Arial"/>
                <a:cs typeface="Arial"/>
              </a:rPr>
              <a:t>0</a:t>
            </a:r>
            <a:r>
              <a:rPr sz="1200" dirty="0">
                <a:solidFill>
                  <a:srgbClr val="404040"/>
                </a:solidFill>
                <a:latin typeface="Arial"/>
                <a:cs typeface="Arial"/>
              </a:rPr>
              <a:t>.5</a:t>
            </a:r>
            <a:endParaRPr sz="1200">
              <a:latin typeface="Arial"/>
              <a:cs typeface="Arial"/>
            </a:endParaRPr>
          </a:p>
        </p:txBody>
      </p:sp>
      <p:sp>
        <p:nvSpPr>
          <p:cNvPr id="24" name="object 24"/>
          <p:cNvSpPr txBox="1"/>
          <p:nvPr/>
        </p:nvSpPr>
        <p:spPr>
          <a:xfrm>
            <a:off x="805078" y="4834890"/>
            <a:ext cx="279400"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585858"/>
                </a:solidFill>
                <a:latin typeface="Arial"/>
                <a:cs typeface="Arial"/>
              </a:rPr>
              <a:t>1</a:t>
            </a:r>
            <a:r>
              <a:rPr sz="1200" spc="-5" dirty="0">
                <a:solidFill>
                  <a:srgbClr val="585858"/>
                </a:solidFill>
                <a:latin typeface="Arial"/>
                <a:cs typeface="Arial"/>
              </a:rPr>
              <a:t>00</a:t>
            </a:r>
            <a:endParaRPr sz="1200">
              <a:latin typeface="Arial"/>
              <a:cs typeface="Arial"/>
            </a:endParaRPr>
          </a:p>
        </p:txBody>
      </p:sp>
      <p:sp>
        <p:nvSpPr>
          <p:cNvPr id="25" name="object 25"/>
          <p:cNvSpPr txBox="1"/>
          <p:nvPr/>
        </p:nvSpPr>
        <p:spPr>
          <a:xfrm>
            <a:off x="805078" y="4431283"/>
            <a:ext cx="279400"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585858"/>
                </a:solidFill>
                <a:latin typeface="Arial"/>
                <a:cs typeface="Arial"/>
              </a:rPr>
              <a:t>1</a:t>
            </a:r>
            <a:r>
              <a:rPr sz="1200" spc="-5" dirty="0">
                <a:solidFill>
                  <a:srgbClr val="585858"/>
                </a:solidFill>
                <a:latin typeface="Arial"/>
                <a:cs typeface="Arial"/>
              </a:rPr>
              <a:t>50</a:t>
            </a:r>
            <a:endParaRPr sz="1200">
              <a:latin typeface="Arial"/>
              <a:cs typeface="Arial"/>
            </a:endParaRPr>
          </a:p>
        </p:txBody>
      </p:sp>
      <p:sp>
        <p:nvSpPr>
          <p:cNvPr id="26" name="object 26"/>
          <p:cNvSpPr txBox="1"/>
          <p:nvPr/>
        </p:nvSpPr>
        <p:spPr>
          <a:xfrm>
            <a:off x="805078" y="4028058"/>
            <a:ext cx="279400"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585858"/>
                </a:solidFill>
                <a:latin typeface="Arial"/>
                <a:cs typeface="Arial"/>
              </a:rPr>
              <a:t>2</a:t>
            </a:r>
            <a:r>
              <a:rPr sz="1200" spc="-5" dirty="0">
                <a:solidFill>
                  <a:srgbClr val="585858"/>
                </a:solidFill>
                <a:latin typeface="Arial"/>
                <a:cs typeface="Arial"/>
              </a:rPr>
              <a:t>00</a:t>
            </a:r>
            <a:endParaRPr sz="1200">
              <a:latin typeface="Arial"/>
              <a:cs typeface="Arial"/>
            </a:endParaRPr>
          </a:p>
        </p:txBody>
      </p:sp>
      <p:sp>
        <p:nvSpPr>
          <p:cNvPr id="27" name="object 27"/>
          <p:cNvSpPr txBox="1"/>
          <p:nvPr/>
        </p:nvSpPr>
        <p:spPr>
          <a:xfrm>
            <a:off x="805078" y="3624453"/>
            <a:ext cx="279400"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585858"/>
                </a:solidFill>
                <a:latin typeface="Arial"/>
                <a:cs typeface="Arial"/>
              </a:rPr>
              <a:t>2</a:t>
            </a:r>
            <a:r>
              <a:rPr sz="1200" spc="-5" dirty="0">
                <a:solidFill>
                  <a:srgbClr val="585858"/>
                </a:solidFill>
                <a:latin typeface="Arial"/>
                <a:cs typeface="Arial"/>
              </a:rPr>
              <a:t>50</a:t>
            </a:r>
            <a:endParaRPr sz="1200">
              <a:latin typeface="Arial"/>
              <a:cs typeface="Arial"/>
            </a:endParaRPr>
          </a:p>
        </p:txBody>
      </p:sp>
      <p:sp>
        <p:nvSpPr>
          <p:cNvPr id="28" name="object 28"/>
          <p:cNvSpPr txBox="1"/>
          <p:nvPr/>
        </p:nvSpPr>
        <p:spPr>
          <a:xfrm>
            <a:off x="805078" y="3220973"/>
            <a:ext cx="279400"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585858"/>
                </a:solidFill>
                <a:latin typeface="Arial"/>
                <a:cs typeface="Arial"/>
              </a:rPr>
              <a:t>3</a:t>
            </a:r>
            <a:r>
              <a:rPr sz="1200" spc="-5" dirty="0">
                <a:solidFill>
                  <a:srgbClr val="585858"/>
                </a:solidFill>
                <a:latin typeface="Arial"/>
                <a:cs typeface="Arial"/>
              </a:rPr>
              <a:t>00</a:t>
            </a:r>
            <a:endParaRPr sz="1200">
              <a:latin typeface="Arial"/>
              <a:cs typeface="Arial"/>
            </a:endParaRPr>
          </a:p>
        </p:txBody>
      </p:sp>
      <p:sp>
        <p:nvSpPr>
          <p:cNvPr id="29" name="object 29"/>
          <p:cNvSpPr txBox="1"/>
          <p:nvPr/>
        </p:nvSpPr>
        <p:spPr>
          <a:xfrm>
            <a:off x="1503044" y="5823000"/>
            <a:ext cx="4476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a:cs typeface="Arial"/>
              </a:rPr>
              <a:t>T</a:t>
            </a:r>
            <a:r>
              <a:rPr sz="1200" spc="-10" dirty="0">
                <a:solidFill>
                  <a:srgbClr val="585858"/>
                </a:solidFill>
                <a:latin typeface="Arial"/>
                <a:cs typeface="Arial"/>
              </a:rPr>
              <a:t>o</a:t>
            </a:r>
            <a:r>
              <a:rPr sz="1200" spc="-5" dirty="0">
                <a:solidFill>
                  <a:srgbClr val="585858"/>
                </a:solidFill>
                <a:latin typeface="Arial"/>
                <a:cs typeface="Arial"/>
              </a:rPr>
              <a:t>d</a:t>
            </a:r>
            <a:r>
              <a:rPr sz="1200" spc="-15" dirty="0">
                <a:solidFill>
                  <a:srgbClr val="585858"/>
                </a:solidFill>
                <a:latin typeface="Arial"/>
                <a:cs typeface="Arial"/>
              </a:rPr>
              <a:t>a</a:t>
            </a:r>
            <a:r>
              <a:rPr sz="1200" dirty="0">
                <a:solidFill>
                  <a:srgbClr val="585858"/>
                </a:solidFill>
                <a:latin typeface="Arial"/>
                <a:cs typeface="Arial"/>
              </a:rPr>
              <a:t>y</a:t>
            </a:r>
            <a:endParaRPr sz="1200">
              <a:latin typeface="Arial"/>
              <a:cs typeface="Arial"/>
            </a:endParaRPr>
          </a:p>
        </p:txBody>
      </p:sp>
      <p:sp>
        <p:nvSpPr>
          <p:cNvPr id="30" name="object 30"/>
          <p:cNvSpPr txBox="1"/>
          <p:nvPr/>
        </p:nvSpPr>
        <p:spPr>
          <a:xfrm>
            <a:off x="2345817" y="5823000"/>
            <a:ext cx="862330" cy="383540"/>
          </a:xfrm>
          <a:prstGeom prst="rect">
            <a:avLst/>
          </a:prstGeom>
        </p:spPr>
        <p:txBody>
          <a:bodyPr vert="horz" wrap="square" lIns="0" tIns="12700" rIns="0" bIns="0" rtlCol="0">
            <a:spAutoFit/>
          </a:bodyPr>
          <a:lstStyle/>
          <a:p>
            <a:pPr algn="ctr">
              <a:lnSpc>
                <a:spcPts val="1410"/>
              </a:lnSpc>
              <a:spcBef>
                <a:spcPts val="100"/>
              </a:spcBef>
            </a:pPr>
            <a:r>
              <a:rPr sz="1200" spc="-5" dirty="0">
                <a:solidFill>
                  <a:srgbClr val="585858"/>
                </a:solidFill>
                <a:latin typeface="Arial"/>
                <a:cs typeface="Arial"/>
              </a:rPr>
              <a:t>16%</a:t>
            </a:r>
            <a:endParaRPr sz="1200">
              <a:latin typeface="Arial"/>
              <a:cs typeface="Arial"/>
            </a:endParaRPr>
          </a:p>
          <a:p>
            <a:pPr algn="ctr">
              <a:lnSpc>
                <a:spcPts val="1410"/>
              </a:lnSpc>
            </a:pPr>
            <a:r>
              <a:rPr sz="1200" spc="-5" dirty="0">
                <a:solidFill>
                  <a:srgbClr val="585858"/>
                </a:solidFill>
                <a:latin typeface="Arial"/>
                <a:cs typeface="Arial"/>
              </a:rPr>
              <a:t>Participation</a:t>
            </a:r>
            <a:endParaRPr sz="1200">
              <a:latin typeface="Arial"/>
              <a:cs typeface="Arial"/>
            </a:endParaRPr>
          </a:p>
        </p:txBody>
      </p:sp>
      <p:sp>
        <p:nvSpPr>
          <p:cNvPr id="31" name="object 31"/>
          <p:cNvSpPr txBox="1"/>
          <p:nvPr/>
        </p:nvSpPr>
        <p:spPr>
          <a:xfrm>
            <a:off x="3395598" y="5823000"/>
            <a:ext cx="862330" cy="383540"/>
          </a:xfrm>
          <a:prstGeom prst="rect">
            <a:avLst/>
          </a:prstGeom>
        </p:spPr>
        <p:txBody>
          <a:bodyPr vert="horz" wrap="square" lIns="0" tIns="12700" rIns="0" bIns="0" rtlCol="0">
            <a:spAutoFit/>
          </a:bodyPr>
          <a:lstStyle/>
          <a:p>
            <a:pPr algn="ctr">
              <a:lnSpc>
                <a:spcPts val="1410"/>
              </a:lnSpc>
              <a:spcBef>
                <a:spcPts val="100"/>
              </a:spcBef>
            </a:pPr>
            <a:r>
              <a:rPr sz="1200" spc="-10" dirty="0">
                <a:solidFill>
                  <a:srgbClr val="585858"/>
                </a:solidFill>
                <a:latin typeface="Arial"/>
                <a:cs typeface="Arial"/>
              </a:rPr>
              <a:t>100%</a:t>
            </a:r>
            <a:endParaRPr sz="1200">
              <a:latin typeface="Arial"/>
              <a:cs typeface="Arial"/>
            </a:endParaRPr>
          </a:p>
          <a:p>
            <a:pPr algn="ctr">
              <a:lnSpc>
                <a:spcPts val="1410"/>
              </a:lnSpc>
            </a:pPr>
            <a:r>
              <a:rPr sz="1200" spc="-5" dirty="0">
                <a:solidFill>
                  <a:srgbClr val="585858"/>
                </a:solidFill>
                <a:latin typeface="Arial"/>
                <a:cs typeface="Arial"/>
              </a:rPr>
              <a:t>Participation</a:t>
            </a:r>
            <a:endParaRPr sz="1200">
              <a:latin typeface="Arial"/>
              <a:cs typeface="Arial"/>
            </a:endParaRPr>
          </a:p>
        </p:txBody>
      </p:sp>
      <p:sp>
        <p:nvSpPr>
          <p:cNvPr id="32" name="object 32"/>
          <p:cNvSpPr txBox="1"/>
          <p:nvPr/>
        </p:nvSpPr>
        <p:spPr>
          <a:xfrm>
            <a:off x="577872" y="3885219"/>
            <a:ext cx="214629" cy="1330325"/>
          </a:xfrm>
          <a:prstGeom prst="rect">
            <a:avLst/>
          </a:prstGeom>
        </p:spPr>
        <p:txBody>
          <a:bodyPr vert="vert270" wrap="square" lIns="0" tIns="635" rIns="0" bIns="0" rtlCol="0">
            <a:spAutoFit/>
          </a:bodyPr>
          <a:lstStyle/>
          <a:p>
            <a:pPr marL="12700">
              <a:lnSpc>
                <a:spcPct val="100000"/>
              </a:lnSpc>
              <a:spcBef>
                <a:spcPts val="5"/>
              </a:spcBef>
            </a:pPr>
            <a:r>
              <a:rPr sz="1300" spc="10" dirty="0">
                <a:solidFill>
                  <a:srgbClr val="585858"/>
                </a:solidFill>
                <a:latin typeface="Arial"/>
                <a:cs typeface="Arial"/>
              </a:rPr>
              <a:t>Millions of</a:t>
            </a:r>
            <a:r>
              <a:rPr sz="1300" spc="-80" dirty="0">
                <a:solidFill>
                  <a:srgbClr val="585858"/>
                </a:solidFill>
                <a:latin typeface="Arial"/>
                <a:cs typeface="Arial"/>
              </a:rPr>
              <a:t> </a:t>
            </a:r>
            <a:r>
              <a:rPr sz="1300" spc="15" dirty="0">
                <a:solidFill>
                  <a:srgbClr val="585858"/>
                </a:solidFill>
                <a:latin typeface="Arial"/>
                <a:cs typeface="Arial"/>
              </a:rPr>
              <a:t>Pieces</a:t>
            </a:r>
            <a:endParaRPr sz="1300">
              <a:latin typeface="Arial"/>
              <a:cs typeface="Arial"/>
            </a:endParaRPr>
          </a:p>
        </p:txBody>
      </p:sp>
      <p:sp>
        <p:nvSpPr>
          <p:cNvPr id="33" name="object 33"/>
          <p:cNvSpPr txBox="1"/>
          <p:nvPr/>
        </p:nvSpPr>
        <p:spPr>
          <a:xfrm>
            <a:off x="936142" y="2678429"/>
            <a:ext cx="3040380" cy="502284"/>
          </a:xfrm>
          <a:prstGeom prst="rect">
            <a:avLst/>
          </a:prstGeom>
        </p:spPr>
        <p:txBody>
          <a:bodyPr vert="horz" wrap="square" lIns="0" tIns="27940" rIns="0" bIns="0" rtlCol="0">
            <a:spAutoFit/>
          </a:bodyPr>
          <a:lstStyle/>
          <a:p>
            <a:pPr marL="151130" marR="5080" indent="-139065">
              <a:lnSpc>
                <a:spcPts val="1839"/>
              </a:lnSpc>
              <a:spcBef>
                <a:spcPts val="220"/>
              </a:spcBef>
            </a:pPr>
            <a:r>
              <a:rPr sz="1600" spc="-5" dirty="0">
                <a:solidFill>
                  <a:srgbClr val="585858"/>
                </a:solidFill>
                <a:latin typeface="Arial"/>
                <a:cs typeface="Arial"/>
              </a:rPr>
              <a:t>Projected Daily Campaign Pieces  during Promotion (9/1 –</a:t>
            </a:r>
            <a:r>
              <a:rPr sz="1600" spc="40" dirty="0">
                <a:solidFill>
                  <a:srgbClr val="585858"/>
                </a:solidFill>
                <a:latin typeface="Arial"/>
                <a:cs typeface="Arial"/>
              </a:rPr>
              <a:t> </a:t>
            </a:r>
            <a:r>
              <a:rPr sz="1600" spc="-25" dirty="0">
                <a:solidFill>
                  <a:srgbClr val="585858"/>
                </a:solidFill>
                <a:latin typeface="Arial"/>
                <a:cs typeface="Arial"/>
              </a:rPr>
              <a:t>11/30)</a:t>
            </a:r>
            <a:endParaRPr sz="1600">
              <a:latin typeface="Arial"/>
              <a:cs typeface="Arial"/>
            </a:endParaRPr>
          </a:p>
        </p:txBody>
      </p:sp>
      <p:sp>
        <p:nvSpPr>
          <p:cNvPr id="34" name="object 34"/>
          <p:cNvSpPr txBox="1"/>
          <p:nvPr/>
        </p:nvSpPr>
        <p:spPr>
          <a:xfrm>
            <a:off x="479682" y="1000362"/>
            <a:ext cx="10538460" cy="1644681"/>
          </a:xfrm>
          <a:prstGeom prst="rect">
            <a:avLst/>
          </a:prstGeom>
        </p:spPr>
        <p:txBody>
          <a:bodyPr vert="horz" wrap="square" lIns="0" tIns="13335" rIns="0" bIns="0" rtlCol="0">
            <a:spAutoFit/>
          </a:bodyPr>
          <a:lstStyle/>
          <a:p>
            <a:pPr marL="12700" marR="5080" algn="ctr">
              <a:lnSpc>
                <a:spcPct val="100000"/>
              </a:lnSpc>
              <a:spcBef>
                <a:spcPts val="105"/>
              </a:spcBef>
            </a:pPr>
            <a:r>
              <a:rPr sz="2800" b="1" dirty="0">
                <a:solidFill>
                  <a:srgbClr val="FF0000"/>
                </a:solidFill>
                <a:latin typeface="Arial"/>
                <a:cs typeface="Arial"/>
              </a:rPr>
              <a:t>Substantial growth within Informed </a:t>
            </a:r>
            <a:r>
              <a:rPr sz="2800" b="1" spc="-5" dirty="0">
                <a:solidFill>
                  <a:srgbClr val="FF0000"/>
                </a:solidFill>
                <a:latin typeface="Arial"/>
                <a:cs typeface="Arial"/>
              </a:rPr>
              <a:t>Delivery </a:t>
            </a:r>
            <a:r>
              <a:rPr sz="2800" b="1" dirty="0">
                <a:solidFill>
                  <a:srgbClr val="FF0000"/>
                </a:solidFill>
                <a:latin typeface="Arial"/>
                <a:cs typeface="Arial"/>
              </a:rPr>
              <a:t>is expected for both mailer campaigns</a:t>
            </a:r>
            <a:r>
              <a:rPr sz="2800" b="1" spc="-270" dirty="0">
                <a:solidFill>
                  <a:srgbClr val="FF0000"/>
                </a:solidFill>
                <a:latin typeface="Arial"/>
                <a:cs typeface="Arial"/>
              </a:rPr>
              <a:t> </a:t>
            </a:r>
            <a:r>
              <a:rPr sz="2800" b="1" dirty="0">
                <a:solidFill>
                  <a:srgbClr val="FF0000"/>
                </a:solidFill>
                <a:latin typeface="Arial"/>
                <a:cs typeface="Arial"/>
              </a:rPr>
              <a:t>and  participating</a:t>
            </a:r>
            <a:r>
              <a:rPr sz="2800" b="1" spc="-50" dirty="0">
                <a:solidFill>
                  <a:srgbClr val="FF0000"/>
                </a:solidFill>
                <a:latin typeface="Arial"/>
                <a:cs typeface="Arial"/>
              </a:rPr>
              <a:t> </a:t>
            </a:r>
            <a:r>
              <a:rPr sz="2800" b="1" dirty="0">
                <a:solidFill>
                  <a:srgbClr val="FF0000"/>
                </a:solidFill>
                <a:latin typeface="Arial"/>
                <a:cs typeface="Arial"/>
              </a:rPr>
              <a:t>consumers</a:t>
            </a:r>
            <a:endParaRPr sz="2800" dirty="0">
              <a:solidFill>
                <a:srgbClr val="FF0000"/>
              </a:solidFill>
              <a:latin typeface="Arial"/>
              <a:cs typeface="Arial"/>
            </a:endParaRPr>
          </a:p>
          <a:p>
            <a:pPr>
              <a:lnSpc>
                <a:spcPct val="100000"/>
              </a:lnSpc>
              <a:spcBef>
                <a:spcPts val="10"/>
              </a:spcBef>
            </a:pPr>
            <a:endParaRPr sz="3000" dirty="0">
              <a:latin typeface="Times New Roman"/>
              <a:cs typeface="Times New Roman"/>
            </a:endParaRPr>
          </a:p>
          <a:p>
            <a:pPr marL="825500">
              <a:lnSpc>
                <a:spcPct val="100000"/>
              </a:lnSpc>
            </a:pPr>
            <a:r>
              <a:rPr sz="2000" b="1" dirty="0">
                <a:latin typeface="Arial"/>
                <a:cs typeface="Arial"/>
              </a:rPr>
              <a:t>Campaign</a:t>
            </a:r>
            <a:r>
              <a:rPr sz="2000" b="1" spc="-25" dirty="0">
                <a:latin typeface="Arial"/>
                <a:cs typeface="Arial"/>
              </a:rPr>
              <a:t> </a:t>
            </a:r>
            <a:r>
              <a:rPr sz="2000" b="1" dirty="0">
                <a:latin typeface="Arial"/>
                <a:cs typeface="Arial"/>
              </a:rPr>
              <a:t>Creation</a:t>
            </a:r>
            <a:endParaRPr sz="2000" dirty="0">
              <a:latin typeface="Arial"/>
              <a:cs typeface="Arial"/>
            </a:endParaRPr>
          </a:p>
        </p:txBody>
      </p:sp>
      <p:sp>
        <p:nvSpPr>
          <p:cNvPr id="35" name="object 35"/>
          <p:cNvSpPr/>
          <p:nvPr/>
        </p:nvSpPr>
        <p:spPr>
          <a:xfrm>
            <a:off x="1613153" y="4838191"/>
            <a:ext cx="1027430" cy="409575"/>
          </a:xfrm>
          <a:custGeom>
            <a:avLst/>
            <a:gdLst/>
            <a:ahLst/>
            <a:cxnLst/>
            <a:rect l="l" t="t" r="r" b="b"/>
            <a:pathLst>
              <a:path w="1027430" h="409575">
                <a:moveTo>
                  <a:pt x="954004" y="29583"/>
                </a:moveTo>
                <a:lnTo>
                  <a:pt x="0" y="397636"/>
                </a:lnTo>
                <a:lnTo>
                  <a:pt x="4571" y="409574"/>
                </a:lnTo>
                <a:lnTo>
                  <a:pt x="958605" y="41510"/>
                </a:lnTo>
                <a:lnTo>
                  <a:pt x="954004" y="29583"/>
                </a:lnTo>
                <a:close/>
              </a:path>
              <a:path w="1027430" h="409575">
                <a:moveTo>
                  <a:pt x="1011944" y="25018"/>
                </a:moveTo>
                <a:lnTo>
                  <a:pt x="965835" y="25018"/>
                </a:lnTo>
                <a:lnTo>
                  <a:pt x="970407" y="36956"/>
                </a:lnTo>
                <a:lnTo>
                  <a:pt x="958605" y="41510"/>
                </a:lnTo>
                <a:lnTo>
                  <a:pt x="970026" y="71119"/>
                </a:lnTo>
                <a:lnTo>
                  <a:pt x="1011944" y="25018"/>
                </a:lnTo>
                <a:close/>
              </a:path>
              <a:path w="1027430" h="409575">
                <a:moveTo>
                  <a:pt x="965835" y="25018"/>
                </a:moveTo>
                <a:lnTo>
                  <a:pt x="954004" y="29583"/>
                </a:lnTo>
                <a:lnTo>
                  <a:pt x="958605" y="41510"/>
                </a:lnTo>
                <a:lnTo>
                  <a:pt x="970407" y="36956"/>
                </a:lnTo>
                <a:lnTo>
                  <a:pt x="965835" y="25018"/>
                </a:lnTo>
                <a:close/>
              </a:path>
              <a:path w="1027430" h="409575">
                <a:moveTo>
                  <a:pt x="942594" y="0"/>
                </a:moveTo>
                <a:lnTo>
                  <a:pt x="954004" y="29583"/>
                </a:lnTo>
                <a:lnTo>
                  <a:pt x="965835" y="25018"/>
                </a:lnTo>
                <a:lnTo>
                  <a:pt x="1011944" y="25018"/>
                </a:lnTo>
                <a:lnTo>
                  <a:pt x="1027303" y="8127"/>
                </a:lnTo>
                <a:lnTo>
                  <a:pt x="942594" y="0"/>
                </a:lnTo>
                <a:close/>
              </a:path>
            </a:pathLst>
          </a:custGeom>
          <a:solidFill>
            <a:srgbClr val="000000"/>
          </a:solidFill>
        </p:spPr>
        <p:txBody>
          <a:bodyPr wrap="square" lIns="0" tIns="0" rIns="0" bIns="0" rtlCol="0"/>
          <a:lstStyle/>
          <a:p>
            <a:endParaRPr/>
          </a:p>
        </p:txBody>
      </p:sp>
      <p:sp>
        <p:nvSpPr>
          <p:cNvPr id="36" name="object 36"/>
          <p:cNvSpPr/>
          <p:nvPr/>
        </p:nvSpPr>
        <p:spPr>
          <a:xfrm>
            <a:off x="1919223" y="4738115"/>
            <a:ext cx="476250" cy="285750"/>
          </a:xfrm>
          <a:custGeom>
            <a:avLst/>
            <a:gdLst/>
            <a:ahLst/>
            <a:cxnLst/>
            <a:rect l="l" t="t" r="r" b="b"/>
            <a:pathLst>
              <a:path w="476250" h="285750">
                <a:moveTo>
                  <a:pt x="56649" y="169671"/>
                </a:moveTo>
                <a:lnTo>
                  <a:pt x="34543" y="169671"/>
                </a:lnTo>
                <a:lnTo>
                  <a:pt x="88264" y="285749"/>
                </a:lnTo>
                <a:lnTo>
                  <a:pt x="106552" y="277367"/>
                </a:lnTo>
                <a:lnTo>
                  <a:pt x="56649" y="169671"/>
                </a:lnTo>
                <a:close/>
              </a:path>
              <a:path w="476250" h="285750">
                <a:moveTo>
                  <a:pt x="147700" y="79120"/>
                </a:moveTo>
                <a:lnTo>
                  <a:pt x="113022" y="99206"/>
                </a:lnTo>
                <a:lnTo>
                  <a:pt x="104083" y="130036"/>
                </a:lnTo>
                <a:lnTo>
                  <a:pt x="104492" y="137408"/>
                </a:lnTo>
                <a:lnTo>
                  <a:pt x="118811" y="182879"/>
                </a:lnTo>
                <a:lnTo>
                  <a:pt x="139080" y="217074"/>
                </a:lnTo>
                <a:lnTo>
                  <a:pt x="171197" y="239968"/>
                </a:lnTo>
                <a:lnTo>
                  <a:pt x="181276" y="241125"/>
                </a:lnTo>
                <a:lnTo>
                  <a:pt x="191617" y="239829"/>
                </a:lnTo>
                <a:lnTo>
                  <a:pt x="202183" y="236092"/>
                </a:lnTo>
                <a:lnTo>
                  <a:pt x="209758" y="231901"/>
                </a:lnTo>
                <a:lnTo>
                  <a:pt x="216106" y="226948"/>
                </a:lnTo>
                <a:lnTo>
                  <a:pt x="219300" y="223392"/>
                </a:lnTo>
                <a:lnTo>
                  <a:pt x="182356" y="223392"/>
                </a:lnTo>
                <a:lnTo>
                  <a:pt x="175555" y="221964"/>
                </a:lnTo>
                <a:lnTo>
                  <a:pt x="145722" y="190621"/>
                </a:lnTo>
                <a:lnTo>
                  <a:pt x="125507" y="142208"/>
                </a:lnTo>
                <a:lnTo>
                  <a:pt x="123389" y="130036"/>
                </a:lnTo>
                <a:lnTo>
                  <a:pt x="123516" y="124777"/>
                </a:lnTo>
                <a:lnTo>
                  <a:pt x="151876" y="97250"/>
                </a:lnTo>
                <a:lnTo>
                  <a:pt x="189550" y="97250"/>
                </a:lnTo>
                <a:lnTo>
                  <a:pt x="186436" y="94154"/>
                </a:lnTo>
                <a:lnTo>
                  <a:pt x="155194" y="79501"/>
                </a:lnTo>
                <a:lnTo>
                  <a:pt x="147700" y="79120"/>
                </a:lnTo>
                <a:close/>
              </a:path>
              <a:path w="476250" h="285750">
                <a:moveTo>
                  <a:pt x="189550" y="97250"/>
                </a:moveTo>
                <a:lnTo>
                  <a:pt x="151876" y="97250"/>
                </a:lnTo>
                <a:lnTo>
                  <a:pt x="158652" y="98659"/>
                </a:lnTo>
                <a:lnTo>
                  <a:pt x="165607" y="101853"/>
                </a:lnTo>
                <a:lnTo>
                  <a:pt x="196809" y="146478"/>
                </a:lnTo>
                <a:lnTo>
                  <a:pt x="211012" y="189777"/>
                </a:lnTo>
                <a:lnTo>
                  <a:pt x="210819" y="199135"/>
                </a:lnTo>
                <a:lnTo>
                  <a:pt x="182356" y="223392"/>
                </a:lnTo>
                <a:lnTo>
                  <a:pt x="219300" y="223392"/>
                </a:lnTo>
                <a:lnTo>
                  <a:pt x="230243" y="191504"/>
                </a:lnTo>
                <a:lnTo>
                  <a:pt x="229743" y="182498"/>
                </a:lnTo>
                <a:lnTo>
                  <a:pt x="215519" y="137921"/>
                </a:lnTo>
                <a:lnTo>
                  <a:pt x="195961" y="104393"/>
                </a:lnTo>
                <a:lnTo>
                  <a:pt x="191246" y="98934"/>
                </a:lnTo>
                <a:lnTo>
                  <a:pt x="189550" y="97250"/>
                </a:lnTo>
                <a:close/>
              </a:path>
              <a:path w="476250" h="285750">
                <a:moveTo>
                  <a:pt x="37464" y="128269"/>
                </a:moveTo>
                <a:lnTo>
                  <a:pt x="25653" y="133730"/>
                </a:lnTo>
                <a:lnTo>
                  <a:pt x="25134" y="139872"/>
                </a:lnTo>
                <a:lnTo>
                  <a:pt x="23780" y="146478"/>
                </a:lnTo>
                <a:lnTo>
                  <a:pt x="5667" y="183663"/>
                </a:lnTo>
                <a:lnTo>
                  <a:pt x="0" y="190880"/>
                </a:lnTo>
                <a:lnTo>
                  <a:pt x="8255" y="208533"/>
                </a:lnTo>
                <a:lnTo>
                  <a:pt x="32003" y="175894"/>
                </a:lnTo>
                <a:lnTo>
                  <a:pt x="34543" y="169671"/>
                </a:lnTo>
                <a:lnTo>
                  <a:pt x="56649" y="169671"/>
                </a:lnTo>
                <a:lnTo>
                  <a:pt x="37464" y="128269"/>
                </a:lnTo>
                <a:close/>
              </a:path>
              <a:path w="476250" h="285750">
                <a:moveTo>
                  <a:pt x="262381" y="25907"/>
                </a:moveTo>
                <a:lnTo>
                  <a:pt x="227830" y="45993"/>
                </a:lnTo>
                <a:lnTo>
                  <a:pt x="218815" y="76541"/>
                </a:lnTo>
                <a:lnTo>
                  <a:pt x="219201" y="84708"/>
                </a:lnTo>
                <a:lnTo>
                  <a:pt x="233425" y="129539"/>
                </a:lnTo>
                <a:lnTo>
                  <a:pt x="253809" y="163861"/>
                </a:lnTo>
                <a:lnTo>
                  <a:pt x="285934" y="186755"/>
                </a:lnTo>
                <a:lnTo>
                  <a:pt x="296021" y="187912"/>
                </a:lnTo>
                <a:lnTo>
                  <a:pt x="306369" y="186616"/>
                </a:lnTo>
                <a:lnTo>
                  <a:pt x="316992" y="182879"/>
                </a:lnTo>
                <a:lnTo>
                  <a:pt x="324566" y="178708"/>
                </a:lnTo>
                <a:lnTo>
                  <a:pt x="330914" y="173799"/>
                </a:lnTo>
                <a:lnTo>
                  <a:pt x="334104" y="170275"/>
                </a:lnTo>
                <a:lnTo>
                  <a:pt x="297052" y="170275"/>
                </a:lnTo>
                <a:lnTo>
                  <a:pt x="290290" y="168822"/>
                </a:lnTo>
                <a:lnTo>
                  <a:pt x="260530" y="137408"/>
                </a:lnTo>
                <a:lnTo>
                  <a:pt x="240299" y="88995"/>
                </a:lnTo>
                <a:lnTo>
                  <a:pt x="238145" y="76823"/>
                </a:lnTo>
                <a:lnTo>
                  <a:pt x="238157" y="74326"/>
                </a:lnTo>
                <a:lnTo>
                  <a:pt x="266620" y="44084"/>
                </a:lnTo>
                <a:lnTo>
                  <a:pt x="304221" y="44084"/>
                </a:lnTo>
                <a:lnTo>
                  <a:pt x="301117" y="41005"/>
                </a:lnTo>
                <a:lnTo>
                  <a:pt x="269875" y="26415"/>
                </a:lnTo>
                <a:lnTo>
                  <a:pt x="262381" y="25907"/>
                </a:lnTo>
                <a:close/>
              </a:path>
              <a:path w="476250" h="285750">
                <a:moveTo>
                  <a:pt x="304221" y="44084"/>
                </a:moveTo>
                <a:lnTo>
                  <a:pt x="266620" y="44084"/>
                </a:lnTo>
                <a:lnTo>
                  <a:pt x="273440" y="45499"/>
                </a:lnTo>
                <a:lnTo>
                  <a:pt x="280415" y="48640"/>
                </a:lnTo>
                <a:lnTo>
                  <a:pt x="311531" y="93344"/>
                </a:lnTo>
                <a:lnTo>
                  <a:pt x="325764" y="136636"/>
                </a:lnTo>
                <a:lnTo>
                  <a:pt x="325500" y="145922"/>
                </a:lnTo>
                <a:lnTo>
                  <a:pt x="297052" y="170275"/>
                </a:lnTo>
                <a:lnTo>
                  <a:pt x="334104" y="170275"/>
                </a:lnTo>
                <a:lnTo>
                  <a:pt x="344829" y="136636"/>
                </a:lnTo>
                <a:lnTo>
                  <a:pt x="344458" y="130036"/>
                </a:lnTo>
                <a:lnTo>
                  <a:pt x="330326" y="84708"/>
                </a:lnTo>
                <a:lnTo>
                  <a:pt x="310642" y="51180"/>
                </a:lnTo>
                <a:lnTo>
                  <a:pt x="305927" y="45777"/>
                </a:lnTo>
                <a:lnTo>
                  <a:pt x="304221" y="44084"/>
                </a:lnTo>
                <a:close/>
              </a:path>
              <a:path w="476250" h="285750">
                <a:moveTo>
                  <a:pt x="351027" y="33400"/>
                </a:moveTo>
                <a:lnTo>
                  <a:pt x="328168" y="43941"/>
                </a:lnTo>
                <a:lnTo>
                  <a:pt x="388493" y="78739"/>
                </a:lnTo>
                <a:lnTo>
                  <a:pt x="375031" y="152907"/>
                </a:lnTo>
                <a:lnTo>
                  <a:pt x="397128" y="142620"/>
                </a:lnTo>
                <a:lnTo>
                  <a:pt x="405764" y="87121"/>
                </a:lnTo>
                <a:lnTo>
                  <a:pt x="442641" y="87121"/>
                </a:lnTo>
                <a:lnTo>
                  <a:pt x="409320" y="67817"/>
                </a:lnTo>
                <a:lnTo>
                  <a:pt x="410990" y="59562"/>
                </a:lnTo>
                <a:lnTo>
                  <a:pt x="392302" y="59562"/>
                </a:lnTo>
                <a:lnTo>
                  <a:pt x="388874" y="57149"/>
                </a:lnTo>
                <a:lnTo>
                  <a:pt x="379221" y="50926"/>
                </a:lnTo>
                <a:lnTo>
                  <a:pt x="351027" y="33400"/>
                </a:lnTo>
                <a:close/>
              </a:path>
              <a:path w="476250" h="285750">
                <a:moveTo>
                  <a:pt x="442641" y="87121"/>
                </a:moveTo>
                <a:lnTo>
                  <a:pt x="405764" y="87121"/>
                </a:lnTo>
                <a:lnTo>
                  <a:pt x="415901" y="93535"/>
                </a:lnTo>
                <a:lnTo>
                  <a:pt x="453389" y="116585"/>
                </a:lnTo>
                <a:lnTo>
                  <a:pt x="475742" y="106298"/>
                </a:lnTo>
                <a:lnTo>
                  <a:pt x="442641" y="87121"/>
                </a:lnTo>
                <a:close/>
              </a:path>
              <a:path w="476250" h="285750">
                <a:moveTo>
                  <a:pt x="423037" y="0"/>
                </a:moveTo>
                <a:lnTo>
                  <a:pt x="401319" y="10032"/>
                </a:lnTo>
                <a:lnTo>
                  <a:pt x="394059" y="48640"/>
                </a:lnTo>
                <a:lnTo>
                  <a:pt x="393081" y="54447"/>
                </a:lnTo>
                <a:lnTo>
                  <a:pt x="392302" y="59562"/>
                </a:lnTo>
                <a:lnTo>
                  <a:pt x="410990" y="59562"/>
                </a:lnTo>
                <a:lnTo>
                  <a:pt x="423037" y="0"/>
                </a:lnTo>
                <a:close/>
              </a:path>
            </a:pathLst>
          </a:custGeom>
          <a:solidFill>
            <a:srgbClr val="000000"/>
          </a:solidFill>
        </p:spPr>
        <p:txBody>
          <a:bodyPr wrap="square" lIns="0" tIns="0" rIns="0" bIns="0" rtlCol="0"/>
          <a:lstStyle/>
          <a:p>
            <a:endParaRPr/>
          </a:p>
        </p:txBody>
      </p:sp>
      <p:sp>
        <p:nvSpPr>
          <p:cNvPr id="37" name="object 37"/>
          <p:cNvSpPr txBox="1">
            <a:spLocks noGrp="1"/>
          </p:cNvSpPr>
          <p:nvPr>
            <p:ph type="title"/>
          </p:nvPr>
        </p:nvSpPr>
        <p:spPr>
          <a:xfrm>
            <a:off x="7263130" y="168937"/>
            <a:ext cx="4692648" cy="443711"/>
          </a:xfrm>
          <a:prstGeom prst="rect">
            <a:avLst/>
          </a:prstGeom>
        </p:spPr>
        <p:txBody>
          <a:bodyPr vert="horz" wrap="square" lIns="0" tIns="12700" rIns="0" bIns="0" rtlCol="0">
            <a:spAutoFit/>
          </a:bodyPr>
          <a:lstStyle/>
          <a:p>
            <a:pPr marL="12700" algn="r">
              <a:lnSpc>
                <a:spcPct val="100000"/>
              </a:lnSpc>
              <a:spcBef>
                <a:spcPts val="100"/>
              </a:spcBef>
              <a:tabLst>
                <a:tab pos="2755900" algn="l"/>
              </a:tabLst>
            </a:pPr>
            <a:r>
              <a:rPr sz="2800" b="1" dirty="0">
                <a:solidFill>
                  <a:srgbClr val="002060"/>
                </a:solidFill>
                <a:latin typeface="Arial" panose="020B0604020202020204" pitchFamily="34" charset="0"/>
                <a:cs typeface="Arial" panose="020B0604020202020204" pitchFamily="34" charset="0"/>
              </a:rPr>
              <a:t>In</a:t>
            </a:r>
            <a:r>
              <a:rPr sz="2800" b="1" spc="5" dirty="0">
                <a:solidFill>
                  <a:srgbClr val="002060"/>
                </a:solidFill>
                <a:latin typeface="Arial" panose="020B0604020202020204" pitchFamily="34" charset="0"/>
                <a:cs typeface="Arial" panose="020B0604020202020204" pitchFamily="34" charset="0"/>
              </a:rPr>
              <a:t>f</a:t>
            </a:r>
            <a:r>
              <a:rPr sz="2800" b="1" spc="-5" dirty="0">
                <a:solidFill>
                  <a:srgbClr val="002060"/>
                </a:solidFill>
                <a:latin typeface="Arial" panose="020B0604020202020204" pitchFamily="34" charset="0"/>
                <a:cs typeface="Arial" panose="020B0604020202020204" pitchFamily="34" charset="0"/>
              </a:rPr>
              <a:t>ormed</a:t>
            </a:r>
            <a:r>
              <a:rPr sz="2800" b="1" spc="-25" dirty="0">
                <a:solidFill>
                  <a:srgbClr val="002060"/>
                </a:solidFill>
                <a:latin typeface="Arial" panose="020B0604020202020204" pitchFamily="34" charset="0"/>
                <a:cs typeface="Arial" panose="020B0604020202020204" pitchFamily="34" charset="0"/>
              </a:rPr>
              <a:t> </a:t>
            </a:r>
            <a:r>
              <a:rPr sz="2800" b="1" spc="-5" dirty="0">
                <a:solidFill>
                  <a:srgbClr val="002060"/>
                </a:solidFill>
                <a:latin typeface="Arial" panose="020B0604020202020204" pitchFamily="34" charset="0"/>
                <a:cs typeface="Arial" panose="020B0604020202020204" pitchFamily="34" charset="0"/>
              </a:rPr>
              <a:t>D</a:t>
            </a:r>
            <a:r>
              <a:rPr sz="2800" b="1" spc="-15" dirty="0">
                <a:solidFill>
                  <a:srgbClr val="002060"/>
                </a:solidFill>
                <a:latin typeface="Arial" panose="020B0604020202020204" pitchFamily="34" charset="0"/>
                <a:cs typeface="Arial" panose="020B0604020202020204" pitchFamily="34" charset="0"/>
              </a:rPr>
              <a:t>e</a:t>
            </a:r>
            <a:r>
              <a:rPr sz="2800" b="1" dirty="0">
                <a:solidFill>
                  <a:srgbClr val="002060"/>
                </a:solidFill>
                <a:latin typeface="Arial" panose="020B0604020202020204" pitchFamily="34" charset="0"/>
                <a:cs typeface="Arial" panose="020B0604020202020204" pitchFamily="34" charset="0"/>
              </a:rPr>
              <a:t>l</a:t>
            </a:r>
            <a:r>
              <a:rPr sz="2800" b="1" spc="5" dirty="0">
                <a:solidFill>
                  <a:srgbClr val="002060"/>
                </a:solidFill>
                <a:latin typeface="Arial" panose="020B0604020202020204" pitchFamily="34" charset="0"/>
                <a:cs typeface="Arial" panose="020B0604020202020204" pitchFamily="34" charset="0"/>
              </a:rPr>
              <a:t>i</a:t>
            </a:r>
            <a:r>
              <a:rPr sz="2800" b="1" spc="-5" dirty="0">
                <a:solidFill>
                  <a:srgbClr val="002060"/>
                </a:solidFill>
                <a:latin typeface="Arial" panose="020B0604020202020204" pitchFamily="34" charset="0"/>
                <a:cs typeface="Arial" panose="020B0604020202020204" pitchFamily="34" charset="0"/>
              </a:rPr>
              <a:t>very</a:t>
            </a:r>
            <a:r>
              <a:rPr lang="en-US" sz="2800" b="1" spc="-5" dirty="0">
                <a:solidFill>
                  <a:srgbClr val="002060"/>
                </a:solidFill>
                <a:latin typeface="Arial" panose="020B0604020202020204" pitchFamily="34" charset="0"/>
                <a:cs typeface="Arial" panose="020B0604020202020204" pitchFamily="34" charset="0"/>
              </a:rPr>
              <a:t> </a:t>
            </a:r>
            <a:r>
              <a:rPr sz="2800" b="1" dirty="0">
                <a:solidFill>
                  <a:srgbClr val="002060"/>
                </a:solidFill>
                <a:latin typeface="Arial" panose="020B0604020202020204" pitchFamily="34" charset="0"/>
                <a:cs typeface="Arial" panose="020B0604020202020204" pitchFamily="34" charset="0"/>
              </a:rPr>
              <a:t>Gro</a:t>
            </a:r>
            <a:r>
              <a:rPr sz="2800" b="1" spc="10" dirty="0">
                <a:solidFill>
                  <a:srgbClr val="002060"/>
                </a:solidFill>
                <a:latin typeface="Arial" panose="020B0604020202020204" pitchFamily="34" charset="0"/>
                <a:cs typeface="Arial" panose="020B0604020202020204" pitchFamily="34" charset="0"/>
              </a:rPr>
              <a:t>w</a:t>
            </a:r>
            <a:r>
              <a:rPr sz="2800" b="1" dirty="0">
                <a:solidFill>
                  <a:srgbClr val="002060"/>
                </a:solidFill>
                <a:latin typeface="Arial" panose="020B0604020202020204" pitchFamily="34" charset="0"/>
                <a:cs typeface="Arial" panose="020B0604020202020204" pitchFamily="34" charset="0"/>
              </a:rPr>
              <a:t>th</a:t>
            </a:r>
          </a:p>
        </p:txBody>
      </p:sp>
      <p:sp>
        <p:nvSpPr>
          <p:cNvPr id="38" name="object 38"/>
          <p:cNvSpPr/>
          <p:nvPr/>
        </p:nvSpPr>
        <p:spPr>
          <a:xfrm>
            <a:off x="5913120" y="3777996"/>
            <a:ext cx="5980176" cy="1074420"/>
          </a:xfrm>
          <a:prstGeom prst="rect">
            <a:avLst/>
          </a:prstGeom>
          <a:blipFill>
            <a:blip r:embed="rId2" cstate="print"/>
            <a:stretch>
              <a:fillRect/>
            </a:stretch>
          </a:blipFill>
        </p:spPr>
        <p:txBody>
          <a:bodyPr wrap="square" lIns="0" tIns="0" rIns="0" bIns="0" rtlCol="0"/>
          <a:lstStyle/>
          <a:p>
            <a:endParaRPr/>
          </a:p>
        </p:txBody>
      </p:sp>
      <p:sp>
        <p:nvSpPr>
          <p:cNvPr id="39" name="object 39"/>
          <p:cNvSpPr txBox="1"/>
          <p:nvPr/>
        </p:nvSpPr>
        <p:spPr>
          <a:xfrm>
            <a:off x="6228969" y="3419982"/>
            <a:ext cx="1141095" cy="537845"/>
          </a:xfrm>
          <a:prstGeom prst="rect">
            <a:avLst/>
          </a:prstGeom>
        </p:spPr>
        <p:txBody>
          <a:bodyPr vert="horz" wrap="square" lIns="0" tIns="51435" rIns="0" bIns="0" rtlCol="0">
            <a:spAutoFit/>
          </a:bodyPr>
          <a:lstStyle/>
          <a:p>
            <a:pPr marL="317500" marR="5080" indent="-304800">
              <a:lnSpc>
                <a:spcPts val="1870"/>
              </a:lnSpc>
              <a:spcBef>
                <a:spcPts val="405"/>
              </a:spcBef>
            </a:pPr>
            <a:r>
              <a:rPr sz="1800" spc="-5" dirty="0">
                <a:latin typeface="Arial"/>
                <a:cs typeface="Arial"/>
              </a:rPr>
              <a:t>S</a:t>
            </a:r>
            <a:r>
              <a:rPr sz="1800" spc="-15" dirty="0">
                <a:latin typeface="Arial"/>
                <a:cs typeface="Arial"/>
              </a:rPr>
              <a:t>e</a:t>
            </a:r>
            <a:r>
              <a:rPr sz="1800" spc="-5" dirty="0">
                <a:latin typeface="Arial"/>
                <a:cs typeface="Arial"/>
              </a:rPr>
              <a:t>pt</a:t>
            </a:r>
            <a:r>
              <a:rPr sz="1800" spc="-15" dirty="0">
                <a:latin typeface="Arial"/>
                <a:cs typeface="Arial"/>
              </a:rPr>
              <a:t>e</a:t>
            </a:r>
            <a:r>
              <a:rPr sz="1800" spc="-5" dirty="0">
                <a:latin typeface="Arial"/>
                <a:cs typeface="Arial"/>
              </a:rPr>
              <a:t>mb</a:t>
            </a:r>
            <a:r>
              <a:rPr sz="1800" spc="-15" dirty="0">
                <a:latin typeface="Arial"/>
                <a:cs typeface="Arial"/>
              </a:rPr>
              <a:t>e</a:t>
            </a:r>
            <a:r>
              <a:rPr sz="1800" spc="-5" dirty="0">
                <a:latin typeface="Arial"/>
                <a:cs typeface="Arial"/>
              </a:rPr>
              <a:t>r  </a:t>
            </a:r>
            <a:r>
              <a:rPr sz="1800" spc="-10" dirty="0">
                <a:latin typeface="Arial"/>
                <a:cs typeface="Arial"/>
              </a:rPr>
              <a:t>2019</a:t>
            </a:r>
            <a:endParaRPr sz="1800">
              <a:latin typeface="Arial"/>
              <a:cs typeface="Arial"/>
            </a:endParaRPr>
          </a:p>
        </p:txBody>
      </p:sp>
      <p:sp>
        <p:nvSpPr>
          <p:cNvPr id="40" name="object 40"/>
          <p:cNvSpPr/>
          <p:nvPr/>
        </p:nvSpPr>
        <p:spPr>
          <a:xfrm>
            <a:off x="6675119" y="4198620"/>
            <a:ext cx="248411" cy="248412"/>
          </a:xfrm>
          <a:prstGeom prst="rect">
            <a:avLst/>
          </a:prstGeom>
          <a:blipFill>
            <a:blip r:embed="rId3" cstate="print"/>
            <a:stretch>
              <a:fillRect/>
            </a:stretch>
          </a:blipFill>
        </p:spPr>
        <p:txBody>
          <a:bodyPr wrap="square" lIns="0" tIns="0" rIns="0" bIns="0" rtlCol="0"/>
          <a:lstStyle/>
          <a:p>
            <a:endParaRPr/>
          </a:p>
        </p:txBody>
      </p:sp>
      <p:sp>
        <p:nvSpPr>
          <p:cNvPr id="41" name="object 41"/>
          <p:cNvSpPr/>
          <p:nvPr/>
        </p:nvSpPr>
        <p:spPr>
          <a:xfrm>
            <a:off x="6675119" y="4198620"/>
            <a:ext cx="248920" cy="248920"/>
          </a:xfrm>
          <a:custGeom>
            <a:avLst/>
            <a:gdLst/>
            <a:ahLst/>
            <a:cxnLst/>
            <a:rect l="l" t="t" r="r" b="b"/>
            <a:pathLst>
              <a:path w="248920" h="248920">
                <a:moveTo>
                  <a:pt x="0" y="124205"/>
                </a:moveTo>
                <a:lnTo>
                  <a:pt x="9763" y="75866"/>
                </a:lnTo>
                <a:lnTo>
                  <a:pt x="36385" y="36385"/>
                </a:lnTo>
                <a:lnTo>
                  <a:pt x="75866" y="9763"/>
                </a:lnTo>
                <a:lnTo>
                  <a:pt x="124205" y="0"/>
                </a:lnTo>
                <a:lnTo>
                  <a:pt x="172545" y="9763"/>
                </a:lnTo>
                <a:lnTo>
                  <a:pt x="212026" y="36385"/>
                </a:lnTo>
                <a:lnTo>
                  <a:pt x="238648" y="75866"/>
                </a:lnTo>
                <a:lnTo>
                  <a:pt x="248411" y="124205"/>
                </a:lnTo>
                <a:lnTo>
                  <a:pt x="238648" y="172545"/>
                </a:lnTo>
                <a:lnTo>
                  <a:pt x="212026" y="212026"/>
                </a:lnTo>
                <a:lnTo>
                  <a:pt x="172545" y="238648"/>
                </a:lnTo>
                <a:lnTo>
                  <a:pt x="124205" y="248411"/>
                </a:lnTo>
                <a:lnTo>
                  <a:pt x="75866" y="238648"/>
                </a:lnTo>
                <a:lnTo>
                  <a:pt x="36385" y="212026"/>
                </a:lnTo>
                <a:lnTo>
                  <a:pt x="9763" y="172545"/>
                </a:lnTo>
                <a:lnTo>
                  <a:pt x="0" y="124205"/>
                </a:lnTo>
                <a:close/>
              </a:path>
            </a:pathLst>
          </a:custGeom>
          <a:ln w="12192">
            <a:solidFill>
              <a:srgbClr val="FFFFFF"/>
            </a:solidFill>
          </a:ln>
        </p:spPr>
        <p:txBody>
          <a:bodyPr wrap="square" lIns="0" tIns="0" rIns="0" bIns="0" rtlCol="0"/>
          <a:lstStyle/>
          <a:p>
            <a:endParaRPr/>
          </a:p>
        </p:txBody>
      </p:sp>
      <p:sp>
        <p:nvSpPr>
          <p:cNvPr id="42" name="object 42"/>
          <p:cNvSpPr txBox="1"/>
          <p:nvPr/>
        </p:nvSpPr>
        <p:spPr>
          <a:xfrm>
            <a:off x="8135873" y="4647438"/>
            <a:ext cx="956944" cy="537845"/>
          </a:xfrm>
          <a:prstGeom prst="rect">
            <a:avLst/>
          </a:prstGeom>
        </p:spPr>
        <p:txBody>
          <a:bodyPr vert="horz" wrap="square" lIns="0" tIns="50800" rIns="0" bIns="0" rtlCol="0">
            <a:spAutoFit/>
          </a:bodyPr>
          <a:lstStyle/>
          <a:p>
            <a:pPr marL="224154" marR="5080" indent="-212090">
              <a:lnSpc>
                <a:spcPts val="1870"/>
              </a:lnSpc>
              <a:spcBef>
                <a:spcPts val="400"/>
              </a:spcBef>
            </a:pPr>
            <a:r>
              <a:rPr sz="1800" spc="-50" dirty="0">
                <a:latin typeface="Arial"/>
                <a:cs typeface="Arial"/>
              </a:rPr>
              <a:t>Year </a:t>
            </a:r>
            <a:r>
              <a:rPr sz="1800" spc="-5" dirty="0">
                <a:latin typeface="Arial"/>
                <a:cs typeface="Arial"/>
              </a:rPr>
              <a:t>End  </a:t>
            </a:r>
            <a:r>
              <a:rPr sz="1800" spc="-10" dirty="0">
                <a:latin typeface="Arial"/>
                <a:cs typeface="Arial"/>
              </a:rPr>
              <a:t>2019</a:t>
            </a:r>
            <a:endParaRPr sz="1800">
              <a:latin typeface="Arial"/>
              <a:cs typeface="Arial"/>
            </a:endParaRPr>
          </a:p>
        </p:txBody>
      </p:sp>
      <p:sp>
        <p:nvSpPr>
          <p:cNvPr id="43" name="object 43"/>
          <p:cNvSpPr/>
          <p:nvPr/>
        </p:nvSpPr>
        <p:spPr>
          <a:xfrm>
            <a:off x="8488680" y="4198620"/>
            <a:ext cx="249936" cy="248412"/>
          </a:xfrm>
          <a:prstGeom prst="rect">
            <a:avLst/>
          </a:prstGeom>
          <a:blipFill>
            <a:blip r:embed="rId4" cstate="print"/>
            <a:stretch>
              <a:fillRect/>
            </a:stretch>
          </a:blipFill>
        </p:spPr>
        <p:txBody>
          <a:bodyPr wrap="square" lIns="0" tIns="0" rIns="0" bIns="0" rtlCol="0"/>
          <a:lstStyle/>
          <a:p>
            <a:endParaRPr/>
          </a:p>
        </p:txBody>
      </p:sp>
      <p:sp>
        <p:nvSpPr>
          <p:cNvPr id="44" name="object 44"/>
          <p:cNvSpPr/>
          <p:nvPr/>
        </p:nvSpPr>
        <p:spPr>
          <a:xfrm>
            <a:off x="8488680" y="4198620"/>
            <a:ext cx="250190" cy="248920"/>
          </a:xfrm>
          <a:custGeom>
            <a:avLst/>
            <a:gdLst/>
            <a:ahLst/>
            <a:cxnLst/>
            <a:rect l="l" t="t" r="r" b="b"/>
            <a:pathLst>
              <a:path w="250190" h="248920">
                <a:moveTo>
                  <a:pt x="0" y="124205"/>
                </a:moveTo>
                <a:lnTo>
                  <a:pt x="9828" y="75866"/>
                </a:lnTo>
                <a:lnTo>
                  <a:pt x="36623" y="36385"/>
                </a:lnTo>
                <a:lnTo>
                  <a:pt x="76348" y="9763"/>
                </a:lnTo>
                <a:lnTo>
                  <a:pt x="124968" y="0"/>
                </a:lnTo>
                <a:lnTo>
                  <a:pt x="173587" y="9763"/>
                </a:lnTo>
                <a:lnTo>
                  <a:pt x="213312" y="36385"/>
                </a:lnTo>
                <a:lnTo>
                  <a:pt x="240107" y="75866"/>
                </a:lnTo>
                <a:lnTo>
                  <a:pt x="249936" y="124205"/>
                </a:lnTo>
                <a:lnTo>
                  <a:pt x="240107" y="172545"/>
                </a:lnTo>
                <a:lnTo>
                  <a:pt x="213312" y="212026"/>
                </a:lnTo>
                <a:lnTo>
                  <a:pt x="173587" y="238648"/>
                </a:lnTo>
                <a:lnTo>
                  <a:pt x="124968" y="248411"/>
                </a:lnTo>
                <a:lnTo>
                  <a:pt x="76348" y="238648"/>
                </a:lnTo>
                <a:lnTo>
                  <a:pt x="36623" y="212026"/>
                </a:lnTo>
                <a:lnTo>
                  <a:pt x="9828" y="172545"/>
                </a:lnTo>
                <a:lnTo>
                  <a:pt x="0" y="124205"/>
                </a:lnTo>
                <a:close/>
              </a:path>
            </a:pathLst>
          </a:custGeom>
          <a:ln w="12192">
            <a:solidFill>
              <a:srgbClr val="FFFFFF"/>
            </a:solidFill>
          </a:ln>
        </p:spPr>
        <p:txBody>
          <a:bodyPr wrap="square" lIns="0" tIns="0" rIns="0" bIns="0" rtlCol="0"/>
          <a:lstStyle/>
          <a:p>
            <a:endParaRPr/>
          </a:p>
        </p:txBody>
      </p:sp>
      <p:sp>
        <p:nvSpPr>
          <p:cNvPr id="45" name="object 45"/>
          <p:cNvSpPr txBox="1"/>
          <p:nvPr/>
        </p:nvSpPr>
        <p:spPr>
          <a:xfrm>
            <a:off x="9949688" y="3419982"/>
            <a:ext cx="956944" cy="537845"/>
          </a:xfrm>
          <a:prstGeom prst="rect">
            <a:avLst/>
          </a:prstGeom>
        </p:spPr>
        <p:txBody>
          <a:bodyPr vert="horz" wrap="square" lIns="0" tIns="51435" rIns="0" bIns="0" rtlCol="0">
            <a:spAutoFit/>
          </a:bodyPr>
          <a:lstStyle/>
          <a:p>
            <a:pPr marL="224154" marR="5080" indent="-212090">
              <a:lnSpc>
                <a:spcPts val="1870"/>
              </a:lnSpc>
              <a:spcBef>
                <a:spcPts val="405"/>
              </a:spcBef>
            </a:pPr>
            <a:r>
              <a:rPr sz="1800" spc="-50" dirty="0">
                <a:latin typeface="Arial"/>
                <a:cs typeface="Arial"/>
              </a:rPr>
              <a:t>Year </a:t>
            </a:r>
            <a:r>
              <a:rPr sz="1800" spc="-5" dirty="0">
                <a:latin typeface="Arial"/>
                <a:cs typeface="Arial"/>
              </a:rPr>
              <a:t>End  </a:t>
            </a:r>
            <a:r>
              <a:rPr sz="1800" spc="-10" dirty="0">
                <a:latin typeface="Arial"/>
                <a:cs typeface="Arial"/>
              </a:rPr>
              <a:t>2020</a:t>
            </a:r>
            <a:endParaRPr sz="1800">
              <a:latin typeface="Arial"/>
              <a:cs typeface="Arial"/>
            </a:endParaRPr>
          </a:p>
        </p:txBody>
      </p:sp>
      <p:sp>
        <p:nvSpPr>
          <p:cNvPr id="46" name="object 46"/>
          <p:cNvSpPr/>
          <p:nvPr/>
        </p:nvSpPr>
        <p:spPr>
          <a:xfrm>
            <a:off x="10302240" y="4198620"/>
            <a:ext cx="249935" cy="248412"/>
          </a:xfrm>
          <a:prstGeom prst="rect">
            <a:avLst/>
          </a:prstGeom>
          <a:blipFill>
            <a:blip r:embed="rId4" cstate="print"/>
            <a:stretch>
              <a:fillRect/>
            </a:stretch>
          </a:blipFill>
        </p:spPr>
        <p:txBody>
          <a:bodyPr wrap="square" lIns="0" tIns="0" rIns="0" bIns="0" rtlCol="0"/>
          <a:lstStyle/>
          <a:p>
            <a:endParaRPr/>
          </a:p>
        </p:txBody>
      </p:sp>
      <p:sp>
        <p:nvSpPr>
          <p:cNvPr id="47" name="object 47"/>
          <p:cNvSpPr/>
          <p:nvPr/>
        </p:nvSpPr>
        <p:spPr>
          <a:xfrm>
            <a:off x="10302240" y="4198620"/>
            <a:ext cx="250190" cy="248920"/>
          </a:xfrm>
          <a:custGeom>
            <a:avLst/>
            <a:gdLst/>
            <a:ahLst/>
            <a:cxnLst/>
            <a:rect l="l" t="t" r="r" b="b"/>
            <a:pathLst>
              <a:path w="250190" h="248920">
                <a:moveTo>
                  <a:pt x="0" y="124205"/>
                </a:moveTo>
                <a:lnTo>
                  <a:pt x="9828" y="75866"/>
                </a:lnTo>
                <a:lnTo>
                  <a:pt x="36623" y="36385"/>
                </a:lnTo>
                <a:lnTo>
                  <a:pt x="76348" y="9763"/>
                </a:lnTo>
                <a:lnTo>
                  <a:pt x="124967" y="0"/>
                </a:lnTo>
                <a:lnTo>
                  <a:pt x="173587" y="9763"/>
                </a:lnTo>
                <a:lnTo>
                  <a:pt x="213312" y="36385"/>
                </a:lnTo>
                <a:lnTo>
                  <a:pt x="240107" y="75866"/>
                </a:lnTo>
                <a:lnTo>
                  <a:pt x="249935" y="124205"/>
                </a:lnTo>
                <a:lnTo>
                  <a:pt x="240107" y="172545"/>
                </a:lnTo>
                <a:lnTo>
                  <a:pt x="213312" y="212026"/>
                </a:lnTo>
                <a:lnTo>
                  <a:pt x="173587" y="238648"/>
                </a:lnTo>
                <a:lnTo>
                  <a:pt x="124967" y="248411"/>
                </a:lnTo>
                <a:lnTo>
                  <a:pt x="76348" y="238648"/>
                </a:lnTo>
                <a:lnTo>
                  <a:pt x="36623" y="212026"/>
                </a:lnTo>
                <a:lnTo>
                  <a:pt x="9828" y="172545"/>
                </a:lnTo>
                <a:lnTo>
                  <a:pt x="0" y="124205"/>
                </a:lnTo>
                <a:close/>
              </a:path>
            </a:pathLst>
          </a:custGeom>
          <a:ln w="12192">
            <a:solidFill>
              <a:srgbClr val="FFFFFF"/>
            </a:solidFill>
          </a:ln>
        </p:spPr>
        <p:txBody>
          <a:bodyPr wrap="square" lIns="0" tIns="0" rIns="0" bIns="0" rtlCol="0"/>
          <a:lstStyle/>
          <a:p>
            <a:endParaRPr/>
          </a:p>
        </p:txBody>
      </p:sp>
      <p:sp>
        <p:nvSpPr>
          <p:cNvPr id="48" name="object 48"/>
          <p:cNvSpPr txBox="1"/>
          <p:nvPr/>
        </p:nvSpPr>
        <p:spPr>
          <a:xfrm>
            <a:off x="6295644" y="4152900"/>
            <a:ext cx="1202690" cy="338455"/>
          </a:xfrm>
          <a:prstGeom prst="rect">
            <a:avLst/>
          </a:prstGeom>
          <a:solidFill>
            <a:srgbClr val="5FA1DE"/>
          </a:solidFill>
        </p:spPr>
        <p:txBody>
          <a:bodyPr vert="horz" wrap="square" lIns="0" tIns="41275" rIns="0" bIns="0" rtlCol="0">
            <a:spAutoFit/>
          </a:bodyPr>
          <a:lstStyle/>
          <a:p>
            <a:pPr marL="92075">
              <a:lnSpc>
                <a:spcPct val="100000"/>
              </a:lnSpc>
              <a:spcBef>
                <a:spcPts val="325"/>
              </a:spcBef>
            </a:pPr>
            <a:r>
              <a:rPr sz="1600" b="1" spc="-5" dirty="0">
                <a:latin typeface="Arial"/>
                <a:cs typeface="Arial"/>
              </a:rPr>
              <a:t>19</a:t>
            </a:r>
            <a:r>
              <a:rPr sz="1600" b="1" spc="-25" dirty="0">
                <a:latin typeface="Arial"/>
                <a:cs typeface="Arial"/>
              </a:rPr>
              <a:t> </a:t>
            </a:r>
            <a:r>
              <a:rPr sz="1600" b="1" spc="-5" dirty="0">
                <a:latin typeface="Arial"/>
                <a:cs typeface="Arial"/>
              </a:rPr>
              <a:t>Million</a:t>
            </a:r>
            <a:endParaRPr sz="1600">
              <a:latin typeface="Arial"/>
              <a:cs typeface="Arial"/>
            </a:endParaRPr>
          </a:p>
        </p:txBody>
      </p:sp>
      <p:sp>
        <p:nvSpPr>
          <p:cNvPr id="49" name="object 49"/>
          <p:cNvSpPr txBox="1"/>
          <p:nvPr/>
        </p:nvSpPr>
        <p:spPr>
          <a:xfrm>
            <a:off x="8051292" y="4168140"/>
            <a:ext cx="1123315" cy="338455"/>
          </a:xfrm>
          <a:prstGeom prst="rect">
            <a:avLst/>
          </a:prstGeom>
          <a:solidFill>
            <a:srgbClr val="5FA1DE"/>
          </a:solidFill>
        </p:spPr>
        <p:txBody>
          <a:bodyPr vert="horz" wrap="square" lIns="0" tIns="41275" rIns="0" bIns="0" rtlCol="0">
            <a:spAutoFit/>
          </a:bodyPr>
          <a:lstStyle/>
          <a:p>
            <a:pPr marL="100330">
              <a:lnSpc>
                <a:spcPct val="100000"/>
              </a:lnSpc>
              <a:spcBef>
                <a:spcPts val="325"/>
              </a:spcBef>
            </a:pPr>
            <a:r>
              <a:rPr sz="1600" b="1" spc="-5" dirty="0">
                <a:latin typeface="Arial"/>
                <a:cs typeface="Arial"/>
              </a:rPr>
              <a:t>20</a:t>
            </a:r>
            <a:r>
              <a:rPr sz="1600" b="1" spc="-35" dirty="0">
                <a:latin typeface="Arial"/>
                <a:cs typeface="Arial"/>
              </a:rPr>
              <a:t> </a:t>
            </a:r>
            <a:r>
              <a:rPr sz="1600" b="1" spc="-5" dirty="0">
                <a:latin typeface="Arial"/>
                <a:cs typeface="Arial"/>
              </a:rPr>
              <a:t>Million</a:t>
            </a:r>
            <a:endParaRPr sz="1600">
              <a:latin typeface="Arial"/>
              <a:cs typeface="Arial"/>
            </a:endParaRPr>
          </a:p>
        </p:txBody>
      </p:sp>
      <p:sp>
        <p:nvSpPr>
          <p:cNvPr id="50" name="object 50"/>
          <p:cNvSpPr txBox="1"/>
          <p:nvPr/>
        </p:nvSpPr>
        <p:spPr>
          <a:xfrm>
            <a:off x="9938004" y="4168140"/>
            <a:ext cx="1161415" cy="338455"/>
          </a:xfrm>
          <a:prstGeom prst="rect">
            <a:avLst/>
          </a:prstGeom>
          <a:solidFill>
            <a:srgbClr val="5FA1DE"/>
          </a:solidFill>
        </p:spPr>
        <p:txBody>
          <a:bodyPr vert="horz" wrap="square" lIns="0" tIns="41275" rIns="0" bIns="0" rtlCol="0">
            <a:spAutoFit/>
          </a:bodyPr>
          <a:lstStyle/>
          <a:p>
            <a:pPr marL="92075">
              <a:lnSpc>
                <a:spcPct val="100000"/>
              </a:lnSpc>
              <a:spcBef>
                <a:spcPts val="325"/>
              </a:spcBef>
            </a:pPr>
            <a:r>
              <a:rPr sz="1600" b="1" spc="-5" dirty="0">
                <a:latin typeface="Arial"/>
                <a:cs typeface="Arial"/>
              </a:rPr>
              <a:t>40</a:t>
            </a:r>
            <a:r>
              <a:rPr sz="1600" b="1" spc="-25" dirty="0">
                <a:latin typeface="Arial"/>
                <a:cs typeface="Arial"/>
              </a:rPr>
              <a:t> </a:t>
            </a:r>
            <a:r>
              <a:rPr sz="1600" b="1" spc="-5" dirty="0">
                <a:latin typeface="Arial"/>
                <a:cs typeface="Arial"/>
              </a:rPr>
              <a:t>Million</a:t>
            </a:r>
            <a:endParaRPr sz="1600">
              <a:latin typeface="Arial"/>
              <a:cs typeface="Arial"/>
            </a:endParaRPr>
          </a:p>
        </p:txBody>
      </p:sp>
      <p:pic>
        <p:nvPicPr>
          <p:cNvPr id="52" name="Picture 51">
            <a:extLst>
              <a:ext uri="{FF2B5EF4-FFF2-40B4-BE49-F238E27FC236}">
                <a16:creationId xmlns="" xmlns:a16="http://schemas.microsoft.com/office/drawing/2014/main" id="{18A9DBEB-85BA-4A8B-8E3D-C888FFBDA5C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48184" y="132314"/>
            <a:ext cx="1711461" cy="777875"/>
          </a:xfrm>
          <a:prstGeom prst="rect">
            <a:avLst/>
          </a:prstGeom>
        </p:spPr>
      </p:pic>
    </p:spTree>
    <p:extLst>
      <p:ext uri="{BB962C8B-B14F-4D97-AF65-F5344CB8AC3E}">
        <p14:creationId xmlns:p14="http://schemas.microsoft.com/office/powerpoint/2010/main" val="2230948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496814" y="150114"/>
            <a:ext cx="6548120" cy="391160"/>
          </a:xfrm>
          <a:prstGeom prst="rect">
            <a:avLst/>
          </a:prstGeom>
        </p:spPr>
        <p:txBody>
          <a:bodyPr vert="horz" wrap="square" lIns="0" tIns="12700" rIns="0" bIns="0" rtlCol="0">
            <a:spAutoFit/>
          </a:bodyPr>
          <a:lstStyle/>
          <a:p>
            <a:pPr marL="12700">
              <a:lnSpc>
                <a:spcPct val="100000"/>
              </a:lnSpc>
              <a:spcBef>
                <a:spcPts val="100"/>
              </a:spcBef>
            </a:pPr>
            <a:r>
              <a:rPr sz="2400" dirty="0"/>
              <a:t>Informed </a:t>
            </a:r>
            <a:r>
              <a:rPr sz="2400" spc="-5" dirty="0"/>
              <a:t>Delivery Enhancements </a:t>
            </a:r>
            <a:r>
              <a:rPr sz="2400" dirty="0"/>
              <a:t>–</a:t>
            </a:r>
            <a:r>
              <a:rPr sz="2400" spc="30" dirty="0"/>
              <a:t> </a:t>
            </a:r>
            <a:r>
              <a:rPr sz="2400" spc="-5" dirty="0"/>
              <a:t>Overview</a:t>
            </a:r>
            <a:endParaRPr sz="2400"/>
          </a:p>
        </p:txBody>
      </p:sp>
      <p:sp>
        <p:nvSpPr>
          <p:cNvPr id="5" name="object 5"/>
          <p:cNvSpPr/>
          <p:nvPr/>
        </p:nvSpPr>
        <p:spPr>
          <a:xfrm>
            <a:off x="845819" y="2371344"/>
            <a:ext cx="500380" cy="532130"/>
          </a:xfrm>
          <a:custGeom>
            <a:avLst/>
            <a:gdLst/>
            <a:ahLst/>
            <a:cxnLst/>
            <a:rect l="l" t="t" r="r" b="b"/>
            <a:pathLst>
              <a:path w="500380" h="532130">
                <a:moveTo>
                  <a:pt x="499872" y="0"/>
                </a:moveTo>
                <a:lnTo>
                  <a:pt x="249936" y="0"/>
                </a:lnTo>
                <a:lnTo>
                  <a:pt x="205009" y="4286"/>
                </a:lnTo>
                <a:lnTo>
                  <a:pt x="162725" y="16644"/>
                </a:lnTo>
                <a:lnTo>
                  <a:pt x="123788" y="36322"/>
                </a:lnTo>
                <a:lnTo>
                  <a:pt x="88905" y="62565"/>
                </a:lnTo>
                <a:lnTo>
                  <a:pt x="58781" y="94622"/>
                </a:lnTo>
                <a:lnTo>
                  <a:pt x="34123" y="131741"/>
                </a:lnTo>
                <a:lnTo>
                  <a:pt x="15636" y="173168"/>
                </a:lnTo>
                <a:lnTo>
                  <a:pt x="4026" y="218151"/>
                </a:lnTo>
                <a:lnTo>
                  <a:pt x="0" y="265938"/>
                </a:lnTo>
                <a:lnTo>
                  <a:pt x="4026" y="313724"/>
                </a:lnTo>
                <a:lnTo>
                  <a:pt x="15636" y="358707"/>
                </a:lnTo>
                <a:lnTo>
                  <a:pt x="34123" y="400134"/>
                </a:lnTo>
                <a:lnTo>
                  <a:pt x="58781" y="437253"/>
                </a:lnTo>
                <a:lnTo>
                  <a:pt x="88905" y="469310"/>
                </a:lnTo>
                <a:lnTo>
                  <a:pt x="123788" y="495554"/>
                </a:lnTo>
                <a:lnTo>
                  <a:pt x="162725" y="515231"/>
                </a:lnTo>
                <a:lnTo>
                  <a:pt x="205009" y="527589"/>
                </a:lnTo>
                <a:lnTo>
                  <a:pt x="249936" y="531876"/>
                </a:lnTo>
                <a:lnTo>
                  <a:pt x="294862" y="527589"/>
                </a:lnTo>
                <a:lnTo>
                  <a:pt x="337146" y="515231"/>
                </a:lnTo>
                <a:lnTo>
                  <a:pt x="376083" y="495554"/>
                </a:lnTo>
                <a:lnTo>
                  <a:pt x="410966" y="469310"/>
                </a:lnTo>
                <a:lnTo>
                  <a:pt x="441090" y="437253"/>
                </a:lnTo>
                <a:lnTo>
                  <a:pt x="465748" y="400134"/>
                </a:lnTo>
                <a:lnTo>
                  <a:pt x="484235" y="358707"/>
                </a:lnTo>
                <a:lnTo>
                  <a:pt x="495845" y="313724"/>
                </a:lnTo>
                <a:lnTo>
                  <a:pt x="499872" y="265938"/>
                </a:lnTo>
                <a:lnTo>
                  <a:pt x="499872" y="0"/>
                </a:lnTo>
                <a:close/>
              </a:path>
            </a:pathLst>
          </a:custGeom>
          <a:solidFill>
            <a:srgbClr val="A6A6A6"/>
          </a:solidFill>
        </p:spPr>
        <p:txBody>
          <a:bodyPr wrap="square" lIns="0" tIns="0" rIns="0" bIns="0" rtlCol="0"/>
          <a:lstStyle/>
          <a:p>
            <a:endParaRPr/>
          </a:p>
        </p:txBody>
      </p:sp>
      <p:sp>
        <p:nvSpPr>
          <p:cNvPr id="6" name="object 6"/>
          <p:cNvSpPr/>
          <p:nvPr/>
        </p:nvSpPr>
        <p:spPr>
          <a:xfrm>
            <a:off x="845819" y="2371344"/>
            <a:ext cx="500380" cy="532130"/>
          </a:xfrm>
          <a:custGeom>
            <a:avLst/>
            <a:gdLst/>
            <a:ahLst/>
            <a:cxnLst/>
            <a:rect l="l" t="t" r="r" b="b"/>
            <a:pathLst>
              <a:path w="500380" h="532130">
                <a:moveTo>
                  <a:pt x="0" y="265938"/>
                </a:moveTo>
                <a:lnTo>
                  <a:pt x="4026" y="218151"/>
                </a:lnTo>
                <a:lnTo>
                  <a:pt x="15636" y="173168"/>
                </a:lnTo>
                <a:lnTo>
                  <a:pt x="34123" y="131741"/>
                </a:lnTo>
                <a:lnTo>
                  <a:pt x="58781" y="94622"/>
                </a:lnTo>
                <a:lnTo>
                  <a:pt x="88905" y="62565"/>
                </a:lnTo>
                <a:lnTo>
                  <a:pt x="123788" y="36322"/>
                </a:lnTo>
                <a:lnTo>
                  <a:pt x="162725" y="16644"/>
                </a:lnTo>
                <a:lnTo>
                  <a:pt x="205009" y="4286"/>
                </a:lnTo>
                <a:lnTo>
                  <a:pt x="249936" y="0"/>
                </a:lnTo>
                <a:lnTo>
                  <a:pt x="299923" y="0"/>
                </a:lnTo>
                <a:lnTo>
                  <a:pt x="349910" y="0"/>
                </a:lnTo>
                <a:lnTo>
                  <a:pt x="399897" y="0"/>
                </a:lnTo>
                <a:lnTo>
                  <a:pt x="449884" y="0"/>
                </a:lnTo>
                <a:lnTo>
                  <a:pt x="499872" y="0"/>
                </a:lnTo>
                <a:lnTo>
                  <a:pt x="499872" y="53187"/>
                </a:lnTo>
                <a:lnTo>
                  <a:pt x="499872" y="106375"/>
                </a:lnTo>
                <a:lnTo>
                  <a:pt x="499872" y="159562"/>
                </a:lnTo>
                <a:lnTo>
                  <a:pt x="499872" y="212750"/>
                </a:lnTo>
                <a:lnTo>
                  <a:pt x="499872" y="265938"/>
                </a:lnTo>
                <a:lnTo>
                  <a:pt x="495845" y="313724"/>
                </a:lnTo>
                <a:lnTo>
                  <a:pt x="484235" y="358707"/>
                </a:lnTo>
                <a:lnTo>
                  <a:pt x="465748" y="400134"/>
                </a:lnTo>
                <a:lnTo>
                  <a:pt x="441090" y="437253"/>
                </a:lnTo>
                <a:lnTo>
                  <a:pt x="410966" y="469310"/>
                </a:lnTo>
                <a:lnTo>
                  <a:pt x="376083" y="495553"/>
                </a:lnTo>
                <a:lnTo>
                  <a:pt x="337146" y="515231"/>
                </a:lnTo>
                <a:lnTo>
                  <a:pt x="294862" y="527589"/>
                </a:lnTo>
                <a:lnTo>
                  <a:pt x="249936" y="531876"/>
                </a:lnTo>
                <a:lnTo>
                  <a:pt x="205009" y="527589"/>
                </a:lnTo>
                <a:lnTo>
                  <a:pt x="162725" y="515231"/>
                </a:lnTo>
                <a:lnTo>
                  <a:pt x="123788" y="495554"/>
                </a:lnTo>
                <a:lnTo>
                  <a:pt x="88905" y="469310"/>
                </a:lnTo>
                <a:lnTo>
                  <a:pt x="58781" y="437253"/>
                </a:lnTo>
                <a:lnTo>
                  <a:pt x="34123" y="400134"/>
                </a:lnTo>
                <a:lnTo>
                  <a:pt x="15636" y="358707"/>
                </a:lnTo>
                <a:lnTo>
                  <a:pt x="4026" y="313724"/>
                </a:lnTo>
                <a:lnTo>
                  <a:pt x="0" y="265938"/>
                </a:lnTo>
                <a:close/>
              </a:path>
            </a:pathLst>
          </a:custGeom>
          <a:ln w="9144">
            <a:solidFill>
              <a:srgbClr val="000000"/>
            </a:solidFill>
          </a:ln>
        </p:spPr>
        <p:txBody>
          <a:bodyPr wrap="square" lIns="0" tIns="0" rIns="0" bIns="0" rtlCol="0"/>
          <a:lstStyle/>
          <a:p>
            <a:endParaRPr/>
          </a:p>
        </p:txBody>
      </p:sp>
      <p:sp>
        <p:nvSpPr>
          <p:cNvPr id="7" name="object 7"/>
          <p:cNvSpPr txBox="1"/>
          <p:nvPr/>
        </p:nvSpPr>
        <p:spPr>
          <a:xfrm>
            <a:off x="998931" y="2429383"/>
            <a:ext cx="1949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1</a:t>
            </a:r>
            <a:endParaRPr sz="2400">
              <a:latin typeface="Arial"/>
              <a:cs typeface="Arial"/>
            </a:endParaRPr>
          </a:p>
        </p:txBody>
      </p:sp>
      <p:sp>
        <p:nvSpPr>
          <p:cNvPr id="8" name="object 8"/>
          <p:cNvSpPr/>
          <p:nvPr/>
        </p:nvSpPr>
        <p:spPr>
          <a:xfrm>
            <a:off x="877824" y="3124200"/>
            <a:ext cx="500380" cy="532130"/>
          </a:xfrm>
          <a:custGeom>
            <a:avLst/>
            <a:gdLst/>
            <a:ahLst/>
            <a:cxnLst/>
            <a:rect l="l" t="t" r="r" b="b"/>
            <a:pathLst>
              <a:path w="500380" h="532129">
                <a:moveTo>
                  <a:pt x="499872" y="0"/>
                </a:moveTo>
                <a:lnTo>
                  <a:pt x="249935" y="0"/>
                </a:lnTo>
                <a:lnTo>
                  <a:pt x="205009" y="4286"/>
                </a:lnTo>
                <a:lnTo>
                  <a:pt x="162725" y="16644"/>
                </a:lnTo>
                <a:lnTo>
                  <a:pt x="123788" y="36322"/>
                </a:lnTo>
                <a:lnTo>
                  <a:pt x="88905" y="62565"/>
                </a:lnTo>
                <a:lnTo>
                  <a:pt x="58781" y="94622"/>
                </a:lnTo>
                <a:lnTo>
                  <a:pt x="34123" y="131741"/>
                </a:lnTo>
                <a:lnTo>
                  <a:pt x="15636" y="173168"/>
                </a:lnTo>
                <a:lnTo>
                  <a:pt x="4026" y="218151"/>
                </a:lnTo>
                <a:lnTo>
                  <a:pt x="0" y="265938"/>
                </a:lnTo>
                <a:lnTo>
                  <a:pt x="4026" y="313724"/>
                </a:lnTo>
                <a:lnTo>
                  <a:pt x="15636" y="358707"/>
                </a:lnTo>
                <a:lnTo>
                  <a:pt x="34123" y="400134"/>
                </a:lnTo>
                <a:lnTo>
                  <a:pt x="58781" y="437253"/>
                </a:lnTo>
                <a:lnTo>
                  <a:pt x="88905" y="469310"/>
                </a:lnTo>
                <a:lnTo>
                  <a:pt x="123788" y="495553"/>
                </a:lnTo>
                <a:lnTo>
                  <a:pt x="162725" y="515231"/>
                </a:lnTo>
                <a:lnTo>
                  <a:pt x="205009" y="527589"/>
                </a:lnTo>
                <a:lnTo>
                  <a:pt x="249935" y="531876"/>
                </a:lnTo>
                <a:lnTo>
                  <a:pt x="294862" y="527589"/>
                </a:lnTo>
                <a:lnTo>
                  <a:pt x="337146" y="515231"/>
                </a:lnTo>
                <a:lnTo>
                  <a:pt x="376083" y="495553"/>
                </a:lnTo>
                <a:lnTo>
                  <a:pt x="410966" y="469310"/>
                </a:lnTo>
                <a:lnTo>
                  <a:pt x="441090" y="437253"/>
                </a:lnTo>
                <a:lnTo>
                  <a:pt x="465748" y="400134"/>
                </a:lnTo>
                <a:lnTo>
                  <a:pt x="484235" y="358707"/>
                </a:lnTo>
                <a:lnTo>
                  <a:pt x="495845" y="313724"/>
                </a:lnTo>
                <a:lnTo>
                  <a:pt x="499872" y="265938"/>
                </a:lnTo>
                <a:lnTo>
                  <a:pt x="499872" y="0"/>
                </a:lnTo>
                <a:close/>
              </a:path>
            </a:pathLst>
          </a:custGeom>
          <a:solidFill>
            <a:srgbClr val="A6A6A6"/>
          </a:solidFill>
        </p:spPr>
        <p:txBody>
          <a:bodyPr wrap="square" lIns="0" tIns="0" rIns="0" bIns="0" rtlCol="0"/>
          <a:lstStyle/>
          <a:p>
            <a:endParaRPr/>
          </a:p>
        </p:txBody>
      </p:sp>
      <p:sp>
        <p:nvSpPr>
          <p:cNvPr id="9" name="object 9"/>
          <p:cNvSpPr/>
          <p:nvPr/>
        </p:nvSpPr>
        <p:spPr>
          <a:xfrm>
            <a:off x="877824" y="3124200"/>
            <a:ext cx="500380" cy="532130"/>
          </a:xfrm>
          <a:custGeom>
            <a:avLst/>
            <a:gdLst/>
            <a:ahLst/>
            <a:cxnLst/>
            <a:rect l="l" t="t" r="r" b="b"/>
            <a:pathLst>
              <a:path w="500380" h="532129">
                <a:moveTo>
                  <a:pt x="0" y="265938"/>
                </a:moveTo>
                <a:lnTo>
                  <a:pt x="4026" y="218151"/>
                </a:lnTo>
                <a:lnTo>
                  <a:pt x="15636" y="173168"/>
                </a:lnTo>
                <a:lnTo>
                  <a:pt x="34123" y="131741"/>
                </a:lnTo>
                <a:lnTo>
                  <a:pt x="58781" y="94622"/>
                </a:lnTo>
                <a:lnTo>
                  <a:pt x="88905" y="62565"/>
                </a:lnTo>
                <a:lnTo>
                  <a:pt x="123788" y="36322"/>
                </a:lnTo>
                <a:lnTo>
                  <a:pt x="162725" y="16644"/>
                </a:lnTo>
                <a:lnTo>
                  <a:pt x="205009" y="4286"/>
                </a:lnTo>
                <a:lnTo>
                  <a:pt x="249935" y="0"/>
                </a:lnTo>
                <a:lnTo>
                  <a:pt x="299923" y="0"/>
                </a:lnTo>
                <a:lnTo>
                  <a:pt x="349910" y="0"/>
                </a:lnTo>
                <a:lnTo>
                  <a:pt x="399897" y="0"/>
                </a:lnTo>
                <a:lnTo>
                  <a:pt x="449884" y="0"/>
                </a:lnTo>
                <a:lnTo>
                  <a:pt x="499872" y="0"/>
                </a:lnTo>
                <a:lnTo>
                  <a:pt x="499872" y="53187"/>
                </a:lnTo>
                <a:lnTo>
                  <a:pt x="499872" y="106375"/>
                </a:lnTo>
                <a:lnTo>
                  <a:pt x="499872" y="159562"/>
                </a:lnTo>
                <a:lnTo>
                  <a:pt x="499872" y="212750"/>
                </a:lnTo>
                <a:lnTo>
                  <a:pt x="499872" y="265938"/>
                </a:lnTo>
                <a:lnTo>
                  <a:pt x="495845" y="313724"/>
                </a:lnTo>
                <a:lnTo>
                  <a:pt x="484235" y="358707"/>
                </a:lnTo>
                <a:lnTo>
                  <a:pt x="465748" y="400134"/>
                </a:lnTo>
                <a:lnTo>
                  <a:pt x="441090" y="437253"/>
                </a:lnTo>
                <a:lnTo>
                  <a:pt x="410966" y="469310"/>
                </a:lnTo>
                <a:lnTo>
                  <a:pt x="376083" y="495553"/>
                </a:lnTo>
                <a:lnTo>
                  <a:pt x="337146" y="515231"/>
                </a:lnTo>
                <a:lnTo>
                  <a:pt x="294862" y="527589"/>
                </a:lnTo>
                <a:lnTo>
                  <a:pt x="249935" y="531876"/>
                </a:lnTo>
                <a:lnTo>
                  <a:pt x="205009" y="527589"/>
                </a:lnTo>
                <a:lnTo>
                  <a:pt x="162725" y="515231"/>
                </a:lnTo>
                <a:lnTo>
                  <a:pt x="123788" y="495553"/>
                </a:lnTo>
                <a:lnTo>
                  <a:pt x="88905" y="469310"/>
                </a:lnTo>
                <a:lnTo>
                  <a:pt x="58781" y="437253"/>
                </a:lnTo>
                <a:lnTo>
                  <a:pt x="34123" y="400134"/>
                </a:lnTo>
                <a:lnTo>
                  <a:pt x="15636" y="358707"/>
                </a:lnTo>
                <a:lnTo>
                  <a:pt x="4026" y="313724"/>
                </a:lnTo>
                <a:lnTo>
                  <a:pt x="0" y="265938"/>
                </a:lnTo>
                <a:close/>
              </a:path>
            </a:pathLst>
          </a:custGeom>
          <a:ln w="9144">
            <a:solidFill>
              <a:srgbClr val="000000"/>
            </a:solidFill>
          </a:ln>
        </p:spPr>
        <p:txBody>
          <a:bodyPr wrap="square" lIns="0" tIns="0" rIns="0" bIns="0" rtlCol="0"/>
          <a:lstStyle/>
          <a:p>
            <a:endParaRPr/>
          </a:p>
        </p:txBody>
      </p:sp>
      <p:sp>
        <p:nvSpPr>
          <p:cNvPr id="10" name="object 10"/>
          <p:cNvSpPr txBox="1"/>
          <p:nvPr/>
        </p:nvSpPr>
        <p:spPr>
          <a:xfrm>
            <a:off x="1030630" y="3182492"/>
            <a:ext cx="1949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2</a:t>
            </a:r>
            <a:endParaRPr sz="2400">
              <a:latin typeface="Arial"/>
              <a:cs typeface="Arial"/>
            </a:endParaRPr>
          </a:p>
        </p:txBody>
      </p:sp>
      <p:sp>
        <p:nvSpPr>
          <p:cNvPr id="11" name="object 11"/>
          <p:cNvSpPr/>
          <p:nvPr/>
        </p:nvSpPr>
        <p:spPr>
          <a:xfrm>
            <a:off x="877824" y="3899915"/>
            <a:ext cx="500380" cy="532130"/>
          </a:xfrm>
          <a:custGeom>
            <a:avLst/>
            <a:gdLst/>
            <a:ahLst/>
            <a:cxnLst/>
            <a:rect l="l" t="t" r="r" b="b"/>
            <a:pathLst>
              <a:path w="500380" h="532129">
                <a:moveTo>
                  <a:pt x="499872" y="0"/>
                </a:moveTo>
                <a:lnTo>
                  <a:pt x="249935" y="0"/>
                </a:lnTo>
                <a:lnTo>
                  <a:pt x="205009" y="4286"/>
                </a:lnTo>
                <a:lnTo>
                  <a:pt x="162725" y="16644"/>
                </a:lnTo>
                <a:lnTo>
                  <a:pt x="123788" y="36321"/>
                </a:lnTo>
                <a:lnTo>
                  <a:pt x="88905" y="62565"/>
                </a:lnTo>
                <a:lnTo>
                  <a:pt x="58781" y="94622"/>
                </a:lnTo>
                <a:lnTo>
                  <a:pt x="34123" y="131741"/>
                </a:lnTo>
                <a:lnTo>
                  <a:pt x="15636" y="173168"/>
                </a:lnTo>
                <a:lnTo>
                  <a:pt x="4026" y="218151"/>
                </a:lnTo>
                <a:lnTo>
                  <a:pt x="0" y="265937"/>
                </a:lnTo>
                <a:lnTo>
                  <a:pt x="4026" y="313724"/>
                </a:lnTo>
                <a:lnTo>
                  <a:pt x="15636" y="358707"/>
                </a:lnTo>
                <a:lnTo>
                  <a:pt x="34123" y="400134"/>
                </a:lnTo>
                <a:lnTo>
                  <a:pt x="58781" y="437253"/>
                </a:lnTo>
                <a:lnTo>
                  <a:pt x="88905" y="469310"/>
                </a:lnTo>
                <a:lnTo>
                  <a:pt x="123788" y="495553"/>
                </a:lnTo>
                <a:lnTo>
                  <a:pt x="162725" y="515231"/>
                </a:lnTo>
                <a:lnTo>
                  <a:pt x="205009" y="527589"/>
                </a:lnTo>
                <a:lnTo>
                  <a:pt x="249935" y="531875"/>
                </a:lnTo>
                <a:lnTo>
                  <a:pt x="294862" y="527589"/>
                </a:lnTo>
                <a:lnTo>
                  <a:pt x="337146" y="515231"/>
                </a:lnTo>
                <a:lnTo>
                  <a:pt x="376083" y="495553"/>
                </a:lnTo>
                <a:lnTo>
                  <a:pt x="410966" y="469310"/>
                </a:lnTo>
                <a:lnTo>
                  <a:pt x="441090" y="437253"/>
                </a:lnTo>
                <a:lnTo>
                  <a:pt x="465748" y="400134"/>
                </a:lnTo>
                <a:lnTo>
                  <a:pt x="484235" y="358707"/>
                </a:lnTo>
                <a:lnTo>
                  <a:pt x="495845" y="313724"/>
                </a:lnTo>
                <a:lnTo>
                  <a:pt x="499872" y="265937"/>
                </a:lnTo>
                <a:lnTo>
                  <a:pt x="499872" y="0"/>
                </a:lnTo>
                <a:close/>
              </a:path>
            </a:pathLst>
          </a:custGeom>
          <a:solidFill>
            <a:srgbClr val="A6A6A6"/>
          </a:solidFill>
        </p:spPr>
        <p:txBody>
          <a:bodyPr wrap="square" lIns="0" tIns="0" rIns="0" bIns="0" rtlCol="0"/>
          <a:lstStyle/>
          <a:p>
            <a:endParaRPr/>
          </a:p>
        </p:txBody>
      </p:sp>
      <p:sp>
        <p:nvSpPr>
          <p:cNvPr id="12" name="object 12"/>
          <p:cNvSpPr/>
          <p:nvPr/>
        </p:nvSpPr>
        <p:spPr>
          <a:xfrm>
            <a:off x="877824" y="3899915"/>
            <a:ext cx="500380" cy="532130"/>
          </a:xfrm>
          <a:custGeom>
            <a:avLst/>
            <a:gdLst/>
            <a:ahLst/>
            <a:cxnLst/>
            <a:rect l="l" t="t" r="r" b="b"/>
            <a:pathLst>
              <a:path w="500380" h="532129">
                <a:moveTo>
                  <a:pt x="0" y="265937"/>
                </a:moveTo>
                <a:lnTo>
                  <a:pt x="4026" y="218151"/>
                </a:lnTo>
                <a:lnTo>
                  <a:pt x="15636" y="173168"/>
                </a:lnTo>
                <a:lnTo>
                  <a:pt x="34123" y="131741"/>
                </a:lnTo>
                <a:lnTo>
                  <a:pt x="58781" y="94622"/>
                </a:lnTo>
                <a:lnTo>
                  <a:pt x="88905" y="62565"/>
                </a:lnTo>
                <a:lnTo>
                  <a:pt x="123788" y="36321"/>
                </a:lnTo>
                <a:lnTo>
                  <a:pt x="162725" y="16644"/>
                </a:lnTo>
                <a:lnTo>
                  <a:pt x="205009" y="4286"/>
                </a:lnTo>
                <a:lnTo>
                  <a:pt x="249935" y="0"/>
                </a:lnTo>
                <a:lnTo>
                  <a:pt x="299923" y="0"/>
                </a:lnTo>
                <a:lnTo>
                  <a:pt x="349910" y="0"/>
                </a:lnTo>
                <a:lnTo>
                  <a:pt x="399897" y="0"/>
                </a:lnTo>
                <a:lnTo>
                  <a:pt x="449884" y="0"/>
                </a:lnTo>
                <a:lnTo>
                  <a:pt x="499872" y="0"/>
                </a:lnTo>
                <a:lnTo>
                  <a:pt x="499872" y="53187"/>
                </a:lnTo>
                <a:lnTo>
                  <a:pt x="499872" y="106375"/>
                </a:lnTo>
                <a:lnTo>
                  <a:pt x="499872" y="159562"/>
                </a:lnTo>
                <a:lnTo>
                  <a:pt x="499872" y="212750"/>
                </a:lnTo>
                <a:lnTo>
                  <a:pt x="499872" y="265937"/>
                </a:lnTo>
                <a:lnTo>
                  <a:pt x="495845" y="313724"/>
                </a:lnTo>
                <a:lnTo>
                  <a:pt x="484235" y="358707"/>
                </a:lnTo>
                <a:lnTo>
                  <a:pt x="465748" y="400134"/>
                </a:lnTo>
                <a:lnTo>
                  <a:pt x="441090" y="437253"/>
                </a:lnTo>
                <a:lnTo>
                  <a:pt x="410966" y="469310"/>
                </a:lnTo>
                <a:lnTo>
                  <a:pt x="376083" y="495553"/>
                </a:lnTo>
                <a:lnTo>
                  <a:pt x="337146" y="515231"/>
                </a:lnTo>
                <a:lnTo>
                  <a:pt x="294862" y="527589"/>
                </a:lnTo>
                <a:lnTo>
                  <a:pt x="249935" y="531875"/>
                </a:lnTo>
                <a:lnTo>
                  <a:pt x="205009" y="527589"/>
                </a:lnTo>
                <a:lnTo>
                  <a:pt x="162725" y="515231"/>
                </a:lnTo>
                <a:lnTo>
                  <a:pt x="123788" y="495553"/>
                </a:lnTo>
                <a:lnTo>
                  <a:pt x="88905" y="469310"/>
                </a:lnTo>
                <a:lnTo>
                  <a:pt x="58781" y="437253"/>
                </a:lnTo>
                <a:lnTo>
                  <a:pt x="34123" y="400134"/>
                </a:lnTo>
                <a:lnTo>
                  <a:pt x="15636" y="358707"/>
                </a:lnTo>
                <a:lnTo>
                  <a:pt x="4026" y="313724"/>
                </a:lnTo>
                <a:lnTo>
                  <a:pt x="0" y="265937"/>
                </a:lnTo>
                <a:close/>
              </a:path>
            </a:pathLst>
          </a:custGeom>
          <a:ln w="9144">
            <a:solidFill>
              <a:srgbClr val="000000"/>
            </a:solidFill>
          </a:ln>
        </p:spPr>
        <p:txBody>
          <a:bodyPr wrap="square" lIns="0" tIns="0" rIns="0" bIns="0" rtlCol="0"/>
          <a:lstStyle/>
          <a:p>
            <a:endParaRPr/>
          </a:p>
        </p:txBody>
      </p:sp>
      <p:sp>
        <p:nvSpPr>
          <p:cNvPr id="13" name="object 13"/>
          <p:cNvSpPr txBox="1"/>
          <p:nvPr/>
        </p:nvSpPr>
        <p:spPr>
          <a:xfrm>
            <a:off x="1030630" y="3959097"/>
            <a:ext cx="1949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3</a:t>
            </a:r>
            <a:endParaRPr sz="2400">
              <a:latin typeface="Arial"/>
              <a:cs typeface="Arial"/>
            </a:endParaRPr>
          </a:p>
        </p:txBody>
      </p:sp>
      <p:sp>
        <p:nvSpPr>
          <p:cNvPr id="14" name="object 14"/>
          <p:cNvSpPr txBox="1"/>
          <p:nvPr/>
        </p:nvSpPr>
        <p:spPr>
          <a:xfrm>
            <a:off x="309778" y="1012063"/>
            <a:ext cx="11118850" cy="635635"/>
          </a:xfrm>
          <a:prstGeom prst="rect">
            <a:avLst/>
          </a:prstGeom>
        </p:spPr>
        <p:txBody>
          <a:bodyPr vert="horz" wrap="square" lIns="0" tIns="13335" rIns="0" bIns="0" rtlCol="0">
            <a:spAutoFit/>
          </a:bodyPr>
          <a:lstStyle/>
          <a:p>
            <a:pPr marL="12700" marR="5080">
              <a:lnSpc>
                <a:spcPct val="100000"/>
              </a:lnSpc>
              <a:spcBef>
                <a:spcPts val="105"/>
              </a:spcBef>
            </a:pPr>
            <a:r>
              <a:rPr sz="2000" b="1" dirty="0">
                <a:latin typeface="Arial"/>
                <a:cs typeface="Arial"/>
              </a:rPr>
              <a:t>USPS has made changes to ensure Informed </a:t>
            </a:r>
            <a:r>
              <a:rPr sz="2000" b="1" spc="-5" dirty="0">
                <a:latin typeface="Arial"/>
                <a:cs typeface="Arial"/>
              </a:rPr>
              <a:t>Delivery </a:t>
            </a:r>
            <a:r>
              <a:rPr sz="2000" b="1" dirty="0">
                <a:latin typeface="Arial"/>
                <a:cs typeface="Arial"/>
              </a:rPr>
              <a:t>can scale to support business</a:t>
            </a:r>
            <a:r>
              <a:rPr sz="2000" b="1" spc="-125" dirty="0">
                <a:latin typeface="Arial"/>
                <a:cs typeface="Arial"/>
              </a:rPr>
              <a:t> </a:t>
            </a:r>
            <a:r>
              <a:rPr sz="2000" b="1" dirty="0">
                <a:latin typeface="Arial"/>
                <a:cs typeface="Arial"/>
              </a:rPr>
              <a:t>growth  and the September </a:t>
            </a:r>
            <a:r>
              <a:rPr sz="2000" b="1" spc="10" dirty="0">
                <a:latin typeface="Arial"/>
                <a:cs typeface="Arial"/>
              </a:rPr>
              <a:t>1</a:t>
            </a:r>
            <a:r>
              <a:rPr sz="1950" b="1" spc="15" baseline="25641" dirty="0">
                <a:latin typeface="Arial"/>
                <a:cs typeface="Arial"/>
              </a:rPr>
              <a:t>st </a:t>
            </a:r>
            <a:r>
              <a:rPr sz="2000" b="1" dirty="0">
                <a:latin typeface="Arial"/>
                <a:cs typeface="Arial"/>
              </a:rPr>
              <a:t>promotion. Enhancements</a:t>
            </a:r>
            <a:r>
              <a:rPr sz="2000" b="1" spc="-305" dirty="0">
                <a:latin typeface="Arial"/>
                <a:cs typeface="Arial"/>
              </a:rPr>
              <a:t> </a:t>
            </a:r>
            <a:r>
              <a:rPr sz="2000" b="1" dirty="0">
                <a:latin typeface="Arial"/>
                <a:cs typeface="Arial"/>
              </a:rPr>
              <a:t>include:</a:t>
            </a:r>
            <a:endParaRPr sz="2000">
              <a:latin typeface="Arial"/>
              <a:cs typeface="Arial"/>
            </a:endParaRPr>
          </a:p>
        </p:txBody>
      </p:sp>
      <p:sp>
        <p:nvSpPr>
          <p:cNvPr id="15" name="object 15"/>
          <p:cNvSpPr txBox="1"/>
          <p:nvPr/>
        </p:nvSpPr>
        <p:spPr>
          <a:xfrm>
            <a:off x="1456689" y="2364105"/>
            <a:ext cx="727710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Increased speed of email processing; improved portal load</a:t>
            </a:r>
            <a:r>
              <a:rPr sz="2000" spc="-155" dirty="0">
                <a:latin typeface="Arial"/>
                <a:cs typeface="Arial"/>
              </a:rPr>
              <a:t> </a:t>
            </a:r>
            <a:r>
              <a:rPr sz="2000" spc="-5" dirty="0">
                <a:latin typeface="Arial"/>
                <a:cs typeface="Arial"/>
              </a:rPr>
              <a:t>times</a:t>
            </a:r>
            <a:endParaRPr sz="2000">
              <a:latin typeface="Arial"/>
              <a:cs typeface="Arial"/>
            </a:endParaRPr>
          </a:p>
        </p:txBody>
      </p:sp>
      <p:sp>
        <p:nvSpPr>
          <p:cNvPr id="16" name="object 16"/>
          <p:cNvSpPr txBox="1"/>
          <p:nvPr/>
        </p:nvSpPr>
        <p:spPr>
          <a:xfrm>
            <a:off x="1456689" y="3126486"/>
            <a:ext cx="8674100" cy="330835"/>
          </a:xfrm>
          <a:prstGeom prst="rect">
            <a:avLst/>
          </a:prstGeom>
        </p:spPr>
        <p:txBody>
          <a:bodyPr vert="horz" wrap="square" lIns="0" tIns="13335" rIns="0" bIns="0" rtlCol="0">
            <a:spAutoFit/>
          </a:bodyPr>
          <a:lstStyle/>
          <a:p>
            <a:pPr marL="12700">
              <a:lnSpc>
                <a:spcPct val="100000"/>
              </a:lnSpc>
              <a:spcBef>
                <a:spcPts val="105"/>
              </a:spcBef>
              <a:tabLst>
                <a:tab pos="7915275" algn="l"/>
              </a:tabLst>
            </a:pPr>
            <a:r>
              <a:rPr sz="2000" dirty="0">
                <a:latin typeface="Arial"/>
                <a:cs typeface="Arial"/>
              </a:rPr>
              <a:t>Streamlined Campaign information transmission</a:t>
            </a:r>
            <a:r>
              <a:rPr sz="2000" spc="-55" dirty="0">
                <a:latin typeface="Arial"/>
                <a:cs typeface="Arial"/>
              </a:rPr>
              <a:t> </a:t>
            </a:r>
            <a:r>
              <a:rPr sz="2000" dirty="0">
                <a:latin typeface="Arial"/>
                <a:cs typeface="Arial"/>
              </a:rPr>
              <a:t>between</a:t>
            </a:r>
            <a:r>
              <a:rPr sz="2000" spc="-5" dirty="0">
                <a:latin typeface="Arial"/>
                <a:cs typeface="Arial"/>
              </a:rPr>
              <a:t> </a:t>
            </a:r>
            <a:r>
              <a:rPr sz="2000" i="1" dirty="0">
                <a:latin typeface="Arial"/>
                <a:cs typeface="Arial"/>
              </a:rPr>
              <a:t>PostalOne!	</a:t>
            </a:r>
            <a:r>
              <a:rPr sz="2000" dirty="0">
                <a:latin typeface="Arial"/>
                <a:cs typeface="Arial"/>
              </a:rPr>
              <a:t>and</a:t>
            </a:r>
            <a:r>
              <a:rPr sz="2000" spc="-100" dirty="0">
                <a:latin typeface="Arial"/>
                <a:cs typeface="Arial"/>
              </a:rPr>
              <a:t> </a:t>
            </a:r>
            <a:r>
              <a:rPr sz="2000" spc="-10" dirty="0">
                <a:latin typeface="Arial"/>
                <a:cs typeface="Arial"/>
              </a:rPr>
              <a:t>ID</a:t>
            </a:r>
            <a:endParaRPr sz="2000">
              <a:latin typeface="Arial"/>
              <a:cs typeface="Arial"/>
            </a:endParaRPr>
          </a:p>
        </p:txBody>
      </p:sp>
      <p:sp>
        <p:nvSpPr>
          <p:cNvPr id="17" name="object 17"/>
          <p:cNvSpPr txBox="1"/>
          <p:nvPr/>
        </p:nvSpPr>
        <p:spPr>
          <a:xfrm>
            <a:off x="1456689" y="3888181"/>
            <a:ext cx="6601459" cy="33147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Improved Informed Delivery Campaign report</a:t>
            </a:r>
            <a:r>
              <a:rPr sz="2000" spc="-155" dirty="0">
                <a:latin typeface="Arial"/>
                <a:cs typeface="Arial"/>
              </a:rPr>
              <a:t> </a:t>
            </a:r>
            <a:r>
              <a:rPr sz="2000" dirty="0">
                <a:latin typeface="Arial"/>
                <a:cs typeface="Arial"/>
              </a:rPr>
              <a:t>performance</a:t>
            </a:r>
            <a:endParaRPr sz="2000">
              <a:latin typeface="Arial"/>
              <a:cs typeface="Arial"/>
            </a:endParaRPr>
          </a:p>
        </p:txBody>
      </p:sp>
      <p:sp>
        <p:nvSpPr>
          <p:cNvPr id="18" name="object 18"/>
          <p:cNvSpPr txBox="1"/>
          <p:nvPr/>
        </p:nvSpPr>
        <p:spPr>
          <a:xfrm>
            <a:off x="1456689" y="4650740"/>
            <a:ext cx="734822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Active monitoring of metrics across all Informed Delivery</a:t>
            </a:r>
            <a:r>
              <a:rPr sz="2000" spc="-165" dirty="0">
                <a:latin typeface="Arial"/>
                <a:cs typeface="Arial"/>
              </a:rPr>
              <a:t> </a:t>
            </a:r>
            <a:r>
              <a:rPr sz="2000" dirty="0">
                <a:latin typeface="Arial"/>
                <a:cs typeface="Arial"/>
              </a:rPr>
              <a:t>systems</a:t>
            </a:r>
            <a:endParaRPr sz="2000">
              <a:latin typeface="Arial"/>
              <a:cs typeface="Arial"/>
            </a:endParaRPr>
          </a:p>
        </p:txBody>
      </p:sp>
      <p:sp>
        <p:nvSpPr>
          <p:cNvPr id="19" name="object 19"/>
          <p:cNvSpPr/>
          <p:nvPr/>
        </p:nvSpPr>
        <p:spPr>
          <a:xfrm>
            <a:off x="877824" y="4698491"/>
            <a:ext cx="500380" cy="530860"/>
          </a:xfrm>
          <a:custGeom>
            <a:avLst/>
            <a:gdLst/>
            <a:ahLst/>
            <a:cxnLst/>
            <a:rect l="l" t="t" r="r" b="b"/>
            <a:pathLst>
              <a:path w="500380" h="530860">
                <a:moveTo>
                  <a:pt x="499872" y="0"/>
                </a:moveTo>
                <a:lnTo>
                  <a:pt x="249935" y="0"/>
                </a:lnTo>
                <a:lnTo>
                  <a:pt x="205009" y="4273"/>
                </a:lnTo>
                <a:lnTo>
                  <a:pt x="162725" y="16592"/>
                </a:lnTo>
                <a:lnTo>
                  <a:pt x="123788" y="36209"/>
                </a:lnTo>
                <a:lnTo>
                  <a:pt x="88905" y="62373"/>
                </a:lnTo>
                <a:lnTo>
                  <a:pt x="58781" y="94335"/>
                </a:lnTo>
                <a:lnTo>
                  <a:pt x="34123" y="131346"/>
                </a:lnTo>
                <a:lnTo>
                  <a:pt x="15636" y="172656"/>
                </a:lnTo>
                <a:lnTo>
                  <a:pt x="4026" y="217515"/>
                </a:lnTo>
                <a:lnTo>
                  <a:pt x="0" y="265175"/>
                </a:lnTo>
                <a:lnTo>
                  <a:pt x="4026" y="312836"/>
                </a:lnTo>
                <a:lnTo>
                  <a:pt x="15636" y="357695"/>
                </a:lnTo>
                <a:lnTo>
                  <a:pt x="34123" y="399005"/>
                </a:lnTo>
                <a:lnTo>
                  <a:pt x="58781" y="436016"/>
                </a:lnTo>
                <a:lnTo>
                  <a:pt x="88905" y="467978"/>
                </a:lnTo>
                <a:lnTo>
                  <a:pt x="123788" y="494142"/>
                </a:lnTo>
                <a:lnTo>
                  <a:pt x="162725" y="513759"/>
                </a:lnTo>
                <a:lnTo>
                  <a:pt x="205009" y="526078"/>
                </a:lnTo>
                <a:lnTo>
                  <a:pt x="249935" y="530351"/>
                </a:lnTo>
                <a:lnTo>
                  <a:pt x="294862" y="526078"/>
                </a:lnTo>
                <a:lnTo>
                  <a:pt x="337146" y="513759"/>
                </a:lnTo>
                <a:lnTo>
                  <a:pt x="376083" y="494142"/>
                </a:lnTo>
                <a:lnTo>
                  <a:pt x="410966" y="467978"/>
                </a:lnTo>
                <a:lnTo>
                  <a:pt x="441090" y="436016"/>
                </a:lnTo>
                <a:lnTo>
                  <a:pt x="465748" y="399005"/>
                </a:lnTo>
                <a:lnTo>
                  <a:pt x="484235" y="357695"/>
                </a:lnTo>
                <a:lnTo>
                  <a:pt x="495845" y="312836"/>
                </a:lnTo>
                <a:lnTo>
                  <a:pt x="499872" y="265175"/>
                </a:lnTo>
                <a:lnTo>
                  <a:pt x="499872" y="0"/>
                </a:lnTo>
                <a:close/>
              </a:path>
            </a:pathLst>
          </a:custGeom>
          <a:solidFill>
            <a:srgbClr val="A6A6A6"/>
          </a:solidFill>
        </p:spPr>
        <p:txBody>
          <a:bodyPr wrap="square" lIns="0" tIns="0" rIns="0" bIns="0" rtlCol="0"/>
          <a:lstStyle/>
          <a:p>
            <a:endParaRPr/>
          </a:p>
        </p:txBody>
      </p:sp>
      <p:sp>
        <p:nvSpPr>
          <p:cNvPr id="20" name="object 20"/>
          <p:cNvSpPr/>
          <p:nvPr/>
        </p:nvSpPr>
        <p:spPr>
          <a:xfrm>
            <a:off x="877824" y="4698491"/>
            <a:ext cx="500380" cy="530860"/>
          </a:xfrm>
          <a:custGeom>
            <a:avLst/>
            <a:gdLst/>
            <a:ahLst/>
            <a:cxnLst/>
            <a:rect l="l" t="t" r="r" b="b"/>
            <a:pathLst>
              <a:path w="500380" h="530860">
                <a:moveTo>
                  <a:pt x="0" y="265175"/>
                </a:moveTo>
                <a:lnTo>
                  <a:pt x="4026" y="217515"/>
                </a:lnTo>
                <a:lnTo>
                  <a:pt x="15636" y="172656"/>
                </a:lnTo>
                <a:lnTo>
                  <a:pt x="34123" y="131346"/>
                </a:lnTo>
                <a:lnTo>
                  <a:pt x="58781" y="94335"/>
                </a:lnTo>
                <a:lnTo>
                  <a:pt x="88905" y="62373"/>
                </a:lnTo>
                <a:lnTo>
                  <a:pt x="123788" y="36209"/>
                </a:lnTo>
                <a:lnTo>
                  <a:pt x="162725" y="16592"/>
                </a:lnTo>
                <a:lnTo>
                  <a:pt x="205009" y="4273"/>
                </a:lnTo>
                <a:lnTo>
                  <a:pt x="249935" y="0"/>
                </a:lnTo>
                <a:lnTo>
                  <a:pt x="299923" y="0"/>
                </a:lnTo>
                <a:lnTo>
                  <a:pt x="349910" y="0"/>
                </a:lnTo>
                <a:lnTo>
                  <a:pt x="399897" y="0"/>
                </a:lnTo>
                <a:lnTo>
                  <a:pt x="449884" y="0"/>
                </a:lnTo>
                <a:lnTo>
                  <a:pt x="499872" y="0"/>
                </a:lnTo>
                <a:lnTo>
                  <a:pt x="499872" y="53035"/>
                </a:lnTo>
                <a:lnTo>
                  <a:pt x="499872" y="106070"/>
                </a:lnTo>
                <a:lnTo>
                  <a:pt x="499872" y="159105"/>
                </a:lnTo>
                <a:lnTo>
                  <a:pt x="499872" y="212140"/>
                </a:lnTo>
                <a:lnTo>
                  <a:pt x="499872" y="265175"/>
                </a:lnTo>
                <a:lnTo>
                  <a:pt x="495845" y="312836"/>
                </a:lnTo>
                <a:lnTo>
                  <a:pt x="484235" y="357695"/>
                </a:lnTo>
                <a:lnTo>
                  <a:pt x="465748" y="399005"/>
                </a:lnTo>
                <a:lnTo>
                  <a:pt x="441090" y="436016"/>
                </a:lnTo>
                <a:lnTo>
                  <a:pt x="410966" y="467978"/>
                </a:lnTo>
                <a:lnTo>
                  <a:pt x="376083" y="494142"/>
                </a:lnTo>
                <a:lnTo>
                  <a:pt x="337146" y="513759"/>
                </a:lnTo>
                <a:lnTo>
                  <a:pt x="294862" y="526078"/>
                </a:lnTo>
                <a:lnTo>
                  <a:pt x="249935" y="530351"/>
                </a:lnTo>
                <a:lnTo>
                  <a:pt x="205009" y="526078"/>
                </a:lnTo>
                <a:lnTo>
                  <a:pt x="162725" y="513759"/>
                </a:lnTo>
                <a:lnTo>
                  <a:pt x="123788" y="494142"/>
                </a:lnTo>
                <a:lnTo>
                  <a:pt x="88905" y="467978"/>
                </a:lnTo>
                <a:lnTo>
                  <a:pt x="58781" y="436016"/>
                </a:lnTo>
                <a:lnTo>
                  <a:pt x="34123" y="399005"/>
                </a:lnTo>
                <a:lnTo>
                  <a:pt x="15636" y="357695"/>
                </a:lnTo>
                <a:lnTo>
                  <a:pt x="4026" y="312836"/>
                </a:lnTo>
                <a:lnTo>
                  <a:pt x="0" y="265175"/>
                </a:lnTo>
                <a:close/>
              </a:path>
            </a:pathLst>
          </a:custGeom>
          <a:ln w="9144">
            <a:solidFill>
              <a:srgbClr val="000000"/>
            </a:solidFill>
          </a:ln>
        </p:spPr>
        <p:txBody>
          <a:bodyPr wrap="square" lIns="0" tIns="0" rIns="0" bIns="0" rtlCol="0"/>
          <a:lstStyle/>
          <a:p>
            <a:endParaRPr/>
          </a:p>
        </p:txBody>
      </p:sp>
      <p:sp>
        <p:nvSpPr>
          <p:cNvPr id="21" name="object 21"/>
          <p:cNvSpPr txBox="1"/>
          <p:nvPr/>
        </p:nvSpPr>
        <p:spPr>
          <a:xfrm>
            <a:off x="1030630" y="4756784"/>
            <a:ext cx="19494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4</a:t>
            </a:r>
            <a:endParaRPr sz="2400">
              <a:latin typeface="Arial"/>
              <a:cs typeface="Arial"/>
            </a:endParaRPr>
          </a:p>
        </p:txBody>
      </p:sp>
      <p:pic>
        <p:nvPicPr>
          <p:cNvPr id="22" name="Picture 21">
            <a:extLst>
              <a:ext uri="{FF2B5EF4-FFF2-40B4-BE49-F238E27FC236}">
                <a16:creationId xmlns="" xmlns:a16="http://schemas.microsoft.com/office/drawing/2014/main" id="{18A9DBEB-85BA-4A8B-8E3D-C888FFBDA5C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0278" y="100965"/>
            <a:ext cx="1711461" cy="777875"/>
          </a:xfrm>
          <a:prstGeom prst="rect">
            <a:avLst/>
          </a:prstGeom>
        </p:spPr>
      </p:pic>
    </p:spTree>
    <p:extLst>
      <p:ext uri="{BB962C8B-B14F-4D97-AF65-F5344CB8AC3E}">
        <p14:creationId xmlns:p14="http://schemas.microsoft.com/office/powerpoint/2010/main" val="152568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1027518" y="2165223"/>
          <a:ext cx="10130790" cy="3112387"/>
        </p:xfrm>
        <a:graphic>
          <a:graphicData uri="http://schemas.openxmlformats.org/drawingml/2006/table">
            <a:tbl>
              <a:tblPr firstRow="1" bandRow="1">
                <a:tableStyleId>{2D5ABB26-0587-4C30-8999-92F81FD0307C}</a:tableStyleId>
              </a:tblPr>
              <a:tblGrid>
                <a:gridCol w="3565525">
                  <a:extLst>
                    <a:ext uri="{9D8B030D-6E8A-4147-A177-3AD203B41FA5}">
                      <a16:colId xmlns="" xmlns:a16="http://schemas.microsoft.com/office/drawing/2014/main" val="20000"/>
                    </a:ext>
                  </a:extLst>
                </a:gridCol>
                <a:gridCol w="6565265">
                  <a:extLst>
                    <a:ext uri="{9D8B030D-6E8A-4147-A177-3AD203B41FA5}">
                      <a16:colId xmlns="" xmlns:a16="http://schemas.microsoft.com/office/drawing/2014/main" val="20001"/>
                    </a:ext>
                  </a:extLst>
                </a:gridCol>
              </a:tblGrid>
              <a:tr h="365760">
                <a:tc>
                  <a:txBody>
                    <a:bodyPr/>
                    <a:lstStyle/>
                    <a:p>
                      <a:pPr marL="91440">
                        <a:lnSpc>
                          <a:spcPct val="100000"/>
                        </a:lnSpc>
                        <a:spcBef>
                          <a:spcPts val="15"/>
                        </a:spcBef>
                      </a:pPr>
                      <a:r>
                        <a:rPr sz="1800" b="1" spc="-65" dirty="0">
                          <a:solidFill>
                            <a:srgbClr val="FFFFFF"/>
                          </a:solidFill>
                          <a:latin typeface="Arial"/>
                          <a:cs typeface="Arial"/>
                        </a:rPr>
                        <a:t>To </a:t>
                      </a:r>
                      <a:r>
                        <a:rPr sz="1800" b="1" spc="-10" dirty="0">
                          <a:solidFill>
                            <a:srgbClr val="FFFFFF"/>
                          </a:solidFill>
                          <a:latin typeface="Arial"/>
                          <a:cs typeface="Arial"/>
                        </a:rPr>
                        <a:t>avoid </a:t>
                      </a:r>
                      <a:r>
                        <a:rPr sz="1800" b="1" spc="-5" dirty="0">
                          <a:solidFill>
                            <a:srgbClr val="FFFFFF"/>
                          </a:solidFill>
                          <a:latin typeface="Arial"/>
                          <a:cs typeface="Arial"/>
                        </a:rPr>
                        <a:t>set-up</a:t>
                      </a:r>
                      <a:r>
                        <a:rPr sz="1800" b="1" spc="80" dirty="0">
                          <a:solidFill>
                            <a:srgbClr val="FFFFFF"/>
                          </a:solidFill>
                          <a:latin typeface="Arial"/>
                          <a:cs typeface="Arial"/>
                        </a:rPr>
                        <a:t> </a:t>
                      </a:r>
                      <a:r>
                        <a:rPr sz="1800" b="1" spc="-5" dirty="0">
                          <a:solidFill>
                            <a:srgbClr val="FFFFFF"/>
                          </a:solidFill>
                          <a:latin typeface="Arial"/>
                          <a:cs typeface="Arial"/>
                        </a:rPr>
                        <a:t>errors</a:t>
                      </a:r>
                      <a:endParaRPr sz="18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91440">
                        <a:lnSpc>
                          <a:spcPct val="100000"/>
                        </a:lnSpc>
                        <a:spcBef>
                          <a:spcPts val="330"/>
                        </a:spcBef>
                      </a:pPr>
                      <a:r>
                        <a:rPr sz="1800" b="1" spc="-15" dirty="0">
                          <a:solidFill>
                            <a:srgbClr val="FFFFFF"/>
                          </a:solidFill>
                          <a:latin typeface="Arial"/>
                          <a:cs typeface="Arial"/>
                        </a:rPr>
                        <a:t>Warning</a:t>
                      </a:r>
                      <a:r>
                        <a:rPr sz="1800" b="1" spc="-10" dirty="0">
                          <a:solidFill>
                            <a:srgbClr val="FFFFFF"/>
                          </a:solidFill>
                          <a:latin typeface="Arial"/>
                          <a:cs typeface="Arial"/>
                        </a:rPr>
                        <a:t> </a:t>
                      </a:r>
                      <a:r>
                        <a:rPr sz="1800" b="1" spc="-5" dirty="0">
                          <a:solidFill>
                            <a:srgbClr val="FFFFFF"/>
                          </a:solidFill>
                          <a:latin typeface="Arial"/>
                          <a:cs typeface="Arial"/>
                        </a:rPr>
                        <a:t>Messages</a:t>
                      </a:r>
                      <a:endParaRPr sz="180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 xmlns:a16="http://schemas.microsoft.com/office/drawing/2014/main" val="10000"/>
                  </a:ext>
                </a:extLst>
              </a:tr>
              <a:tr h="884554">
                <a:tc>
                  <a:txBody>
                    <a:bodyPr/>
                    <a:lstStyle/>
                    <a:p>
                      <a:pPr marL="91440" marR="128905">
                        <a:lnSpc>
                          <a:spcPct val="100000"/>
                        </a:lnSpc>
                        <a:spcBef>
                          <a:spcPts val="1565"/>
                        </a:spcBef>
                      </a:pPr>
                      <a:r>
                        <a:rPr sz="1600" spc="-5" dirty="0">
                          <a:latin typeface="Arial"/>
                          <a:cs typeface="Arial"/>
                        </a:rPr>
                        <a:t>Ensure start dates are not in the past  </a:t>
                      </a:r>
                      <a:r>
                        <a:rPr sz="1600" spc="-10" dirty="0">
                          <a:latin typeface="Arial"/>
                          <a:cs typeface="Arial"/>
                        </a:rPr>
                        <a:t>when </a:t>
                      </a:r>
                      <a:r>
                        <a:rPr sz="1600" spc="-5" dirty="0">
                          <a:latin typeface="Arial"/>
                          <a:cs typeface="Arial"/>
                        </a:rPr>
                        <a:t>submitting Ready to</a:t>
                      </a:r>
                      <a:r>
                        <a:rPr sz="1600" spc="30" dirty="0">
                          <a:latin typeface="Arial"/>
                          <a:cs typeface="Arial"/>
                        </a:rPr>
                        <a:t> </a:t>
                      </a:r>
                      <a:r>
                        <a:rPr sz="1600" spc="-5" dirty="0">
                          <a:latin typeface="Arial"/>
                          <a:cs typeface="Arial"/>
                        </a:rPr>
                        <a:t>Pay</a:t>
                      </a:r>
                      <a:endParaRPr sz="1600">
                        <a:latin typeface="Arial"/>
                        <a:cs typeface="Arial"/>
                      </a:endParaRPr>
                    </a:p>
                  </a:txBody>
                  <a:tcPr marL="0" marR="0" marT="1987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1440" marR="362585">
                        <a:lnSpc>
                          <a:spcPct val="100000"/>
                        </a:lnSpc>
                        <a:spcBef>
                          <a:spcPts val="1540"/>
                        </a:spcBef>
                      </a:pPr>
                      <a:r>
                        <a:rPr sz="1600" spc="-5" dirty="0">
                          <a:latin typeface="Arial"/>
                          <a:cs typeface="Arial"/>
                        </a:rPr>
                        <a:t>For an Informed Delivery Campaign, the .rms Date Start or the .csm  Referenceable Mail Start Date cannot be in the</a:t>
                      </a:r>
                      <a:r>
                        <a:rPr sz="1600" spc="55" dirty="0">
                          <a:latin typeface="Arial"/>
                          <a:cs typeface="Arial"/>
                        </a:rPr>
                        <a:t> </a:t>
                      </a:r>
                      <a:r>
                        <a:rPr sz="1600" spc="-5" dirty="0">
                          <a:latin typeface="Arial"/>
                          <a:cs typeface="Arial"/>
                        </a:rPr>
                        <a:t>past</a:t>
                      </a:r>
                      <a:endParaRPr sz="1600">
                        <a:latin typeface="Arial"/>
                        <a:cs typeface="Arial"/>
                      </a:endParaRPr>
                    </a:p>
                  </a:txBody>
                  <a:tcPr marL="0" marR="0" marT="1955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 xmlns:a16="http://schemas.microsoft.com/office/drawing/2014/main" val="10001"/>
                  </a:ext>
                </a:extLst>
              </a:tr>
              <a:tr h="1022095">
                <a:tc>
                  <a:txBody>
                    <a:bodyPr/>
                    <a:lstStyle/>
                    <a:p>
                      <a:pPr>
                        <a:lnSpc>
                          <a:spcPct val="100000"/>
                        </a:lnSpc>
                        <a:spcBef>
                          <a:spcPts val="35"/>
                        </a:spcBef>
                      </a:pPr>
                      <a:endParaRPr sz="1800">
                        <a:latin typeface="Times New Roman"/>
                        <a:cs typeface="Times New Roman"/>
                      </a:endParaRPr>
                    </a:p>
                    <a:p>
                      <a:pPr marL="91440" marR="572135">
                        <a:lnSpc>
                          <a:spcPct val="100000"/>
                        </a:lnSpc>
                        <a:spcBef>
                          <a:spcPts val="5"/>
                        </a:spcBef>
                      </a:pPr>
                      <a:r>
                        <a:rPr sz="1600" spc="-5" dirty="0">
                          <a:latin typeface="Arial"/>
                          <a:cs typeface="Arial"/>
                        </a:rPr>
                        <a:t>Ensure start dates are not today  </a:t>
                      </a:r>
                      <a:r>
                        <a:rPr sz="1600" spc="-10" dirty="0">
                          <a:latin typeface="Arial"/>
                          <a:cs typeface="Arial"/>
                        </a:rPr>
                        <a:t>when </a:t>
                      </a:r>
                      <a:r>
                        <a:rPr sz="1600" spc="-5" dirty="0">
                          <a:latin typeface="Arial"/>
                          <a:cs typeface="Arial"/>
                        </a:rPr>
                        <a:t>submitting Ready to</a:t>
                      </a:r>
                      <a:r>
                        <a:rPr sz="1600" spc="20" dirty="0">
                          <a:latin typeface="Arial"/>
                          <a:cs typeface="Arial"/>
                        </a:rPr>
                        <a:t> </a:t>
                      </a:r>
                      <a:r>
                        <a:rPr sz="1600" spc="-5" dirty="0">
                          <a:latin typeface="Arial"/>
                          <a:cs typeface="Arial"/>
                        </a:rPr>
                        <a:t>Pay</a:t>
                      </a:r>
                      <a:endParaRPr sz="16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marR="310515" algn="just">
                        <a:lnSpc>
                          <a:spcPct val="100000"/>
                        </a:lnSpc>
                        <a:spcBef>
                          <a:spcPts val="1120"/>
                        </a:spcBef>
                      </a:pPr>
                      <a:r>
                        <a:rPr sz="1600" spc="-5" dirty="0">
                          <a:latin typeface="Arial"/>
                          <a:cs typeface="Arial"/>
                        </a:rPr>
                        <a:t>For an Informed Delivery Campaign, the .rms Date Start or the </a:t>
                      </a:r>
                      <a:r>
                        <a:rPr sz="1600" dirty="0">
                          <a:latin typeface="Arial"/>
                          <a:cs typeface="Arial"/>
                        </a:rPr>
                        <a:t>.csm  </a:t>
                      </a:r>
                      <a:r>
                        <a:rPr sz="1600" spc="-5" dirty="0">
                          <a:latin typeface="Arial"/>
                          <a:cs typeface="Arial"/>
                        </a:rPr>
                        <a:t>Referenceable Mail Start Date cannot be the same date as the eDoc  submission</a:t>
                      </a:r>
                      <a:r>
                        <a:rPr sz="1600" spc="-30" dirty="0">
                          <a:latin typeface="Arial"/>
                          <a:cs typeface="Arial"/>
                        </a:rPr>
                        <a:t> </a:t>
                      </a:r>
                      <a:r>
                        <a:rPr sz="1600" spc="-5" dirty="0">
                          <a:latin typeface="Arial"/>
                          <a:cs typeface="Arial"/>
                        </a:rPr>
                        <a:t>date.</a:t>
                      </a:r>
                      <a:endParaRPr sz="1600">
                        <a:latin typeface="Arial"/>
                        <a:cs typeface="Arial"/>
                      </a:endParaRPr>
                    </a:p>
                  </a:txBody>
                  <a:tcPr marL="0" marR="0" marT="142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 xmlns:a16="http://schemas.microsoft.com/office/drawing/2014/main" val="10002"/>
                  </a:ext>
                </a:extLst>
              </a:tr>
              <a:tr h="839978">
                <a:tc>
                  <a:txBody>
                    <a:bodyPr/>
                    <a:lstStyle/>
                    <a:p>
                      <a:pPr marL="91440">
                        <a:lnSpc>
                          <a:spcPct val="100000"/>
                        </a:lnSpc>
                        <a:spcBef>
                          <a:spcPts val="1390"/>
                        </a:spcBef>
                      </a:pPr>
                      <a:r>
                        <a:rPr sz="1600" spc="-15" dirty="0">
                          <a:latin typeface="Arial"/>
                          <a:cs typeface="Arial"/>
                        </a:rPr>
                        <a:t>Verify </a:t>
                      </a:r>
                      <a:r>
                        <a:rPr sz="1600" spc="-5" dirty="0">
                          <a:latin typeface="Arial"/>
                          <a:cs typeface="Arial"/>
                        </a:rPr>
                        <a:t>URLs are</a:t>
                      </a:r>
                      <a:r>
                        <a:rPr sz="1600" spc="25" dirty="0">
                          <a:latin typeface="Arial"/>
                          <a:cs typeface="Arial"/>
                        </a:rPr>
                        <a:t> </a:t>
                      </a:r>
                      <a:r>
                        <a:rPr sz="1600" spc="-5" dirty="0">
                          <a:latin typeface="Arial"/>
                          <a:cs typeface="Arial"/>
                        </a:rPr>
                        <a:t>correct</a:t>
                      </a:r>
                      <a:endParaRPr sz="1600">
                        <a:latin typeface="Arial"/>
                        <a:cs typeface="Arial"/>
                      </a:endParaRPr>
                    </a:p>
                    <a:p>
                      <a:pPr marL="91440">
                        <a:lnSpc>
                          <a:spcPct val="100000"/>
                        </a:lnSpc>
                      </a:pPr>
                      <a:r>
                        <a:rPr sz="1600" spc="-10" dirty="0">
                          <a:latin typeface="Arial"/>
                          <a:cs typeface="Arial"/>
                        </a:rPr>
                        <a:t>when </a:t>
                      </a:r>
                      <a:r>
                        <a:rPr sz="1600" spc="-5" dirty="0">
                          <a:latin typeface="Arial"/>
                          <a:cs typeface="Arial"/>
                        </a:rPr>
                        <a:t>submitting Ready to</a:t>
                      </a:r>
                      <a:r>
                        <a:rPr sz="1600" spc="30" dirty="0">
                          <a:latin typeface="Arial"/>
                          <a:cs typeface="Arial"/>
                        </a:rPr>
                        <a:t> </a:t>
                      </a:r>
                      <a:r>
                        <a:rPr sz="1600" spc="-5" dirty="0">
                          <a:latin typeface="Arial"/>
                          <a:cs typeface="Arial"/>
                        </a:rPr>
                        <a:t>Pay</a:t>
                      </a:r>
                      <a:endParaRPr sz="1600">
                        <a:latin typeface="Arial"/>
                        <a:cs typeface="Arial"/>
                      </a:endParaRPr>
                    </a:p>
                  </a:txBody>
                  <a:tcPr marL="0" marR="0" marT="1765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marR="570865">
                        <a:lnSpc>
                          <a:spcPct val="100000"/>
                        </a:lnSpc>
                        <a:spcBef>
                          <a:spcPts val="1370"/>
                        </a:spcBef>
                      </a:pPr>
                      <a:r>
                        <a:rPr sz="1600" spc="-5" dirty="0">
                          <a:latin typeface="Arial"/>
                          <a:cs typeface="Arial"/>
                        </a:rPr>
                        <a:t>For an Informed Delivery Campaign, the </a:t>
                      </a:r>
                      <a:r>
                        <a:rPr sz="1600" dirty="0">
                          <a:latin typeface="Arial"/>
                          <a:cs typeface="Arial"/>
                        </a:rPr>
                        <a:t>.rmr </a:t>
                      </a:r>
                      <a:r>
                        <a:rPr sz="1600" spc="-5" dirty="0">
                          <a:latin typeface="Arial"/>
                          <a:cs typeface="Arial"/>
                        </a:rPr>
                        <a:t>RMR </a:t>
                      </a:r>
                      <a:r>
                        <a:rPr sz="1600" spc="-30" dirty="0">
                          <a:latin typeface="Arial"/>
                          <a:cs typeface="Arial"/>
                        </a:rPr>
                        <a:t>Value </a:t>
                      </a:r>
                      <a:r>
                        <a:rPr sz="1600" spc="-5" dirty="0">
                          <a:latin typeface="Arial"/>
                          <a:cs typeface="Arial"/>
                        </a:rPr>
                        <a:t>must be  formatted properly</a:t>
                      </a:r>
                      <a:r>
                        <a:rPr sz="1600" spc="55" dirty="0">
                          <a:latin typeface="Arial"/>
                          <a:cs typeface="Arial"/>
                        </a:rPr>
                        <a:t> </a:t>
                      </a:r>
                      <a:r>
                        <a:rPr sz="1600" spc="-10" dirty="0">
                          <a:latin typeface="Arial"/>
                          <a:cs typeface="Arial"/>
                        </a:rPr>
                        <a:t>(http://www.url.com)</a:t>
                      </a:r>
                      <a:endParaRPr sz="1600">
                        <a:latin typeface="Arial"/>
                        <a:cs typeface="Arial"/>
                      </a:endParaRPr>
                    </a:p>
                  </a:txBody>
                  <a:tcPr marL="0" marR="0" marT="1739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 xmlns:a16="http://schemas.microsoft.com/office/drawing/2014/main" val="10003"/>
                  </a:ext>
                </a:extLst>
              </a:tr>
            </a:tbl>
          </a:graphicData>
        </a:graphic>
      </p:graphicFrame>
      <p:sp>
        <p:nvSpPr>
          <p:cNvPr id="5" name="object 5"/>
          <p:cNvSpPr/>
          <p:nvPr/>
        </p:nvSpPr>
        <p:spPr>
          <a:xfrm>
            <a:off x="28955" y="1274063"/>
            <a:ext cx="2296668" cy="25298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65861" y="1140916"/>
            <a:ext cx="11137265" cy="391795"/>
          </a:xfrm>
          <a:prstGeom prst="rect">
            <a:avLst/>
          </a:prstGeom>
        </p:spPr>
        <p:txBody>
          <a:bodyPr vert="horz" wrap="square" lIns="0" tIns="12700" rIns="0" bIns="0" rtlCol="0">
            <a:spAutoFit/>
          </a:bodyPr>
          <a:lstStyle/>
          <a:p>
            <a:pPr marL="12700">
              <a:lnSpc>
                <a:spcPct val="100000"/>
              </a:lnSpc>
              <a:spcBef>
                <a:spcPts val="100"/>
              </a:spcBef>
            </a:pPr>
            <a:r>
              <a:rPr sz="2400" b="1" spc="-35" dirty="0">
                <a:latin typeface="Arial"/>
                <a:cs typeface="Arial"/>
              </a:rPr>
              <a:t>UPDATE </a:t>
            </a:r>
            <a:r>
              <a:rPr sz="2400" b="1" dirty="0">
                <a:latin typeface="Arial"/>
                <a:cs typeface="Arial"/>
              </a:rPr>
              <a:t>: </a:t>
            </a:r>
            <a:r>
              <a:rPr sz="2000" dirty="0">
                <a:latin typeface="Arial"/>
                <a:cs typeface="Arial"/>
              </a:rPr>
              <a:t>New </a:t>
            </a:r>
            <a:r>
              <a:rPr sz="2000" i="1" dirty="0">
                <a:latin typeface="Arial"/>
                <a:cs typeface="Arial"/>
              </a:rPr>
              <a:t>PostalOne! </a:t>
            </a:r>
            <a:r>
              <a:rPr sz="2000" dirty="0">
                <a:latin typeface="Arial"/>
                <a:cs typeface="Arial"/>
              </a:rPr>
              <a:t>eDoc warning messages to prevent common campaign set-up</a:t>
            </a:r>
            <a:r>
              <a:rPr sz="2000" spc="-130" dirty="0">
                <a:latin typeface="Arial"/>
                <a:cs typeface="Arial"/>
              </a:rPr>
              <a:t> </a:t>
            </a:r>
            <a:r>
              <a:rPr sz="2000" dirty="0">
                <a:latin typeface="Arial"/>
                <a:cs typeface="Arial"/>
              </a:rPr>
              <a:t>errors</a:t>
            </a:r>
            <a:endParaRPr sz="2000">
              <a:latin typeface="Arial"/>
              <a:cs typeface="Arial"/>
            </a:endParaRPr>
          </a:p>
        </p:txBody>
      </p:sp>
      <p:sp>
        <p:nvSpPr>
          <p:cNvPr id="7" name="object 7"/>
          <p:cNvSpPr txBox="1">
            <a:spLocks noGrp="1"/>
          </p:cNvSpPr>
          <p:nvPr>
            <p:ph type="title"/>
          </p:nvPr>
        </p:nvSpPr>
        <p:spPr>
          <a:xfrm>
            <a:off x="6704456" y="148590"/>
            <a:ext cx="5341620" cy="452120"/>
          </a:xfrm>
          <a:prstGeom prst="rect">
            <a:avLst/>
          </a:prstGeom>
        </p:spPr>
        <p:txBody>
          <a:bodyPr vert="horz" wrap="square" lIns="0" tIns="12065" rIns="0" bIns="0" rtlCol="0">
            <a:spAutoFit/>
          </a:bodyPr>
          <a:lstStyle/>
          <a:p>
            <a:pPr marL="12700">
              <a:lnSpc>
                <a:spcPct val="100000"/>
              </a:lnSpc>
              <a:spcBef>
                <a:spcPts val="95"/>
              </a:spcBef>
            </a:pPr>
            <a:r>
              <a:rPr sz="2800" spc="-5" dirty="0"/>
              <a:t>Mailer Campaigns –</a:t>
            </a:r>
            <a:r>
              <a:rPr sz="2800" spc="30" dirty="0"/>
              <a:t> </a:t>
            </a:r>
            <a:r>
              <a:rPr sz="2800" spc="-5" dirty="0"/>
              <a:t>PostalOne!</a:t>
            </a:r>
            <a:endParaRPr sz="2800"/>
          </a:p>
        </p:txBody>
      </p:sp>
      <p:pic>
        <p:nvPicPr>
          <p:cNvPr id="8" name="Picture 7">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1787" y="148590"/>
            <a:ext cx="1711461" cy="777875"/>
          </a:xfrm>
          <a:prstGeom prst="rect">
            <a:avLst/>
          </a:prstGeom>
        </p:spPr>
      </p:pic>
    </p:spTree>
    <p:extLst>
      <p:ext uri="{BB962C8B-B14F-4D97-AF65-F5344CB8AC3E}">
        <p14:creationId xmlns:p14="http://schemas.microsoft.com/office/powerpoint/2010/main" val="287322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2470" y="368553"/>
            <a:ext cx="1377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a:t>
            </a:r>
            <a:endParaRPr sz="1200">
              <a:latin typeface="Arial"/>
              <a:cs typeface="Arial"/>
            </a:endParaRPr>
          </a:p>
        </p:txBody>
      </p:sp>
      <p:sp>
        <p:nvSpPr>
          <p:cNvPr id="3" name="object 3"/>
          <p:cNvSpPr/>
          <p:nvPr/>
        </p:nvSpPr>
        <p:spPr>
          <a:xfrm>
            <a:off x="9773411" y="6028944"/>
            <a:ext cx="1830312" cy="3413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2836" y="3930396"/>
            <a:ext cx="311150" cy="303530"/>
          </a:xfrm>
          <a:custGeom>
            <a:avLst/>
            <a:gdLst/>
            <a:ahLst/>
            <a:cxnLst/>
            <a:rect l="l" t="t" r="r" b="b"/>
            <a:pathLst>
              <a:path w="311150" h="303529">
                <a:moveTo>
                  <a:pt x="155448" y="0"/>
                </a:moveTo>
                <a:lnTo>
                  <a:pt x="106314" y="7735"/>
                </a:lnTo>
                <a:lnTo>
                  <a:pt x="63642" y="29272"/>
                </a:lnTo>
                <a:lnTo>
                  <a:pt x="29992" y="62106"/>
                </a:lnTo>
                <a:lnTo>
                  <a:pt x="7924" y="103729"/>
                </a:lnTo>
                <a:lnTo>
                  <a:pt x="0" y="151637"/>
                </a:lnTo>
                <a:lnTo>
                  <a:pt x="7924" y="199546"/>
                </a:lnTo>
                <a:lnTo>
                  <a:pt x="29992" y="241169"/>
                </a:lnTo>
                <a:lnTo>
                  <a:pt x="63642" y="274003"/>
                </a:lnTo>
                <a:lnTo>
                  <a:pt x="106314" y="295540"/>
                </a:lnTo>
                <a:lnTo>
                  <a:pt x="155448" y="303275"/>
                </a:lnTo>
                <a:lnTo>
                  <a:pt x="204581" y="295540"/>
                </a:lnTo>
                <a:lnTo>
                  <a:pt x="247253" y="274003"/>
                </a:lnTo>
                <a:lnTo>
                  <a:pt x="280903" y="241169"/>
                </a:lnTo>
                <a:lnTo>
                  <a:pt x="302971" y="199546"/>
                </a:lnTo>
                <a:lnTo>
                  <a:pt x="310895" y="151637"/>
                </a:lnTo>
                <a:lnTo>
                  <a:pt x="302971" y="103729"/>
                </a:lnTo>
                <a:lnTo>
                  <a:pt x="280903" y="62106"/>
                </a:lnTo>
                <a:lnTo>
                  <a:pt x="247253" y="29272"/>
                </a:lnTo>
                <a:lnTo>
                  <a:pt x="204581" y="7735"/>
                </a:lnTo>
                <a:lnTo>
                  <a:pt x="155448" y="0"/>
                </a:lnTo>
                <a:close/>
              </a:path>
            </a:pathLst>
          </a:custGeom>
          <a:solidFill>
            <a:srgbClr val="666666"/>
          </a:solidFill>
        </p:spPr>
        <p:txBody>
          <a:bodyPr wrap="square" lIns="0" tIns="0" rIns="0" bIns="0" rtlCol="0"/>
          <a:lstStyle/>
          <a:p>
            <a:endParaRPr/>
          </a:p>
        </p:txBody>
      </p:sp>
      <p:sp>
        <p:nvSpPr>
          <p:cNvPr id="5" name="object 5"/>
          <p:cNvSpPr/>
          <p:nvPr/>
        </p:nvSpPr>
        <p:spPr>
          <a:xfrm>
            <a:off x="592836" y="3930396"/>
            <a:ext cx="311150" cy="303530"/>
          </a:xfrm>
          <a:custGeom>
            <a:avLst/>
            <a:gdLst/>
            <a:ahLst/>
            <a:cxnLst/>
            <a:rect l="l" t="t" r="r" b="b"/>
            <a:pathLst>
              <a:path w="311150" h="303529">
                <a:moveTo>
                  <a:pt x="0" y="151637"/>
                </a:moveTo>
                <a:lnTo>
                  <a:pt x="7924" y="103729"/>
                </a:lnTo>
                <a:lnTo>
                  <a:pt x="29992" y="62106"/>
                </a:lnTo>
                <a:lnTo>
                  <a:pt x="63642" y="29272"/>
                </a:lnTo>
                <a:lnTo>
                  <a:pt x="106314" y="7735"/>
                </a:lnTo>
                <a:lnTo>
                  <a:pt x="155448" y="0"/>
                </a:lnTo>
                <a:lnTo>
                  <a:pt x="204581" y="7735"/>
                </a:lnTo>
                <a:lnTo>
                  <a:pt x="247253" y="29272"/>
                </a:lnTo>
                <a:lnTo>
                  <a:pt x="280903" y="62106"/>
                </a:lnTo>
                <a:lnTo>
                  <a:pt x="302971" y="103729"/>
                </a:lnTo>
                <a:lnTo>
                  <a:pt x="310895" y="151637"/>
                </a:lnTo>
                <a:lnTo>
                  <a:pt x="302971" y="199546"/>
                </a:lnTo>
                <a:lnTo>
                  <a:pt x="280903" y="241169"/>
                </a:lnTo>
                <a:lnTo>
                  <a:pt x="247253" y="274003"/>
                </a:lnTo>
                <a:lnTo>
                  <a:pt x="204581" y="295540"/>
                </a:lnTo>
                <a:lnTo>
                  <a:pt x="155448" y="303275"/>
                </a:lnTo>
                <a:lnTo>
                  <a:pt x="106314" y="295540"/>
                </a:lnTo>
                <a:lnTo>
                  <a:pt x="63642" y="274003"/>
                </a:lnTo>
                <a:lnTo>
                  <a:pt x="29992" y="241169"/>
                </a:lnTo>
                <a:lnTo>
                  <a:pt x="7924" y="199546"/>
                </a:lnTo>
                <a:lnTo>
                  <a:pt x="0" y="151637"/>
                </a:lnTo>
                <a:close/>
              </a:path>
            </a:pathLst>
          </a:custGeom>
          <a:ln w="9144">
            <a:solidFill>
              <a:srgbClr val="000000"/>
            </a:solidFill>
          </a:ln>
        </p:spPr>
        <p:txBody>
          <a:bodyPr wrap="square" lIns="0" tIns="0" rIns="0" bIns="0" rtlCol="0"/>
          <a:lstStyle/>
          <a:p>
            <a:endParaRPr/>
          </a:p>
        </p:txBody>
      </p:sp>
      <p:sp>
        <p:nvSpPr>
          <p:cNvPr id="6" name="object 6"/>
          <p:cNvSpPr txBox="1"/>
          <p:nvPr/>
        </p:nvSpPr>
        <p:spPr>
          <a:xfrm>
            <a:off x="686206" y="4003294"/>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1</a:t>
            </a:r>
            <a:endParaRPr sz="1400">
              <a:latin typeface="Arial"/>
              <a:cs typeface="Arial"/>
            </a:endParaRPr>
          </a:p>
        </p:txBody>
      </p:sp>
      <p:sp>
        <p:nvSpPr>
          <p:cNvPr id="7" name="object 7"/>
          <p:cNvSpPr/>
          <p:nvPr/>
        </p:nvSpPr>
        <p:spPr>
          <a:xfrm>
            <a:off x="594359" y="4671059"/>
            <a:ext cx="311150" cy="311150"/>
          </a:xfrm>
          <a:custGeom>
            <a:avLst/>
            <a:gdLst/>
            <a:ahLst/>
            <a:cxnLst/>
            <a:rect l="l" t="t" r="r" b="b"/>
            <a:pathLst>
              <a:path w="311150" h="311150">
                <a:moveTo>
                  <a:pt x="155448" y="0"/>
                </a:moveTo>
                <a:lnTo>
                  <a:pt x="106314" y="7924"/>
                </a:lnTo>
                <a:lnTo>
                  <a:pt x="63642" y="29992"/>
                </a:lnTo>
                <a:lnTo>
                  <a:pt x="29992" y="63642"/>
                </a:lnTo>
                <a:lnTo>
                  <a:pt x="7924" y="106314"/>
                </a:lnTo>
                <a:lnTo>
                  <a:pt x="0" y="155447"/>
                </a:lnTo>
                <a:lnTo>
                  <a:pt x="7924" y="204581"/>
                </a:lnTo>
                <a:lnTo>
                  <a:pt x="29992" y="247253"/>
                </a:lnTo>
                <a:lnTo>
                  <a:pt x="63642" y="280903"/>
                </a:lnTo>
                <a:lnTo>
                  <a:pt x="106314" y="302971"/>
                </a:lnTo>
                <a:lnTo>
                  <a:pt x="155448" y="310895"/>
                </a:lnTo>
                <a:lnTo>
                  <a:pt x="204581" y="302971"/>
                </a:lnTo>
                <a:lnTo>
                  <a:pt x="247253" y="280903"/>
                </a:lnTo>
                <a:lnTo>
                  <a:pt x="280903" y="247253"/>
                </a:lnTo>
                <a:lnTo>
                  <a:pt x="302971" y="204581"/>
                </a:lnTo>
                <a:lnTo>
                  <a:pt x="310896" y="155447"/>
                </a:lnTo>
                <a:lnTo>
                  <a:pt x="302971" y="106314"/>
                </a:lnTo>
                <a:lnTo>
                  <a:pt x="280903" y="63642"/>
                </a:lnTo>
                <a:lnTo>
                  <a:pt x="247253" y="29992"/>
                </a:lnTo>
                <a:lnTo>
                  <a:pt x="204581" y="7924"/>
                </a:lnTo>
                <a:lnTo>
                  <a:pt x="155448" y="0"/>
                </a:lnTo>
                <a:close/>
              </a:path>
            </a:pathLst>
          </a:custGeom>
          <a:solidFill>
            <a:srgbClr val="666666"/>
          </a:solidFill>
        </p:spPr>
        <p:txBody>
          <a:bodyPr wrap="square" lIns="0" tIns="0" rIns="0" bIns="0" rtlCol="0"/>
          <a:lstStyle/>
          <a:p>
            <a:endParaRPr/>
          </a:p>
        </p:txBody>
      </p:sp>
      <p:sp>
        <p:nvSpPr>
          <p:cNvPr id="8" name="object 8"/>
          <p:cNvSpPr/>
          <p:nvPr/>
        </p:nvSpPr>
        <p:spPr>
          <a:xfrm>
            <a:off x="594359" y="4671059"/>
            <a:ext cx="311150" cy="311150"/>
          </a:xfrm>
          <a:custGeom>
            <a:avLst/>
            <a:gdLst/>
            <a:ahLst/>
            <a:cxnLst/>
            <a:rect l="l" t="t" r="r" b="b"/>
            <a:pathLst>
              <a:path w="311150" h="311150">
                <a:moveTo>
                  <a:pt x="0" y="155447"/>
                </a:moveTo>
                <a:lnTo>
                  <a:pt x="7924" y="106314"/>
                </a:lnTo>
                <a:lnTo>
                  <a:pt x="29992" y="63642"/>
                </a:lnTo>
                <a:lnTo>
                  <a:pt x="63642" y="29992"/>
                </a:lnTo>
                <a:lnTo>
                  <a:pt x="106314" y="7924"/>
                </a:lnTo>
                <a:lnTo>
                  <a:pt x="155448" y="0"/>
                </a:lnTo>
                <a:lnTo>
                  <a:pt x="204581" y="7924"/>
                </a:lnTo>
                <a:lnTo>
                  <a:pt x="247253" y="29992"/>
                </a:lnTo>
                <a:lnTo>
                  <a:pt x="280903" y="63642"/>
                </a:lnTo>
                <a:lnTo>
                  <a:pt x="302971" y="106314"/>
                </a:lnTo>
                <a:lnTo>
                  <a:pt x="310896" y="155447"/>
                </a:lnTo>
                <a:lnTo>
                  <a:pt x="302971" y="204581"/>
                </a:lnTo>
                <a:lnTo>
                  <a:pt x="280903" y="247253"/>
                </a:lnTo>
                <a:lnTo>
                  <a:pt x="247253" y="280903"/>
                </a:lnTo>
                <a:lnTo>
                  <a:pt x="204581" y="302971"/>
                </a:lnTo>
                <a:lnTo>
                  <a:pt x="155448" y="310895"/>
                </a:lnTo>
                <a:lnTo>
                  <a:pt x="106314" y="302971"/>
                </a:lnTo>
                <a:lnTo>
                  <a:pt x="63642" y="280903"/>
                </a:lnTo>
                <a:lnTo>
                  <a:pt x="29992" y="247253"/>
                </a:lnTo>
                <a:lnTo>
                  <a:pt x="7924" y="204581"/>
                </a:lnTo>
                <a:lnTo>
                  <a:pt x="0" y="155447"/>
                </a:lnTo>
                <a:close/>
              </a:path>
            </a:pathLst>
          </a:custGeom>
          <a:ln w="9144">
            <a:solidFill>
              <a:srgbClr val="000000"/>
            </a:solidFill>
          </a:ln>
        </p:spPr>
        <p:txBody>
          <a:bodyPr wrap="square" lIns="0" tIns="0" rIns="0" bIns="0" rtlCol="0"/>
          <a:lstStyle/>
          <a:p>
            <a:endParaRPr/>
          </a:p>
        </p:txBody>
      </p:sp>
      <p:sp>
        <p:nvSpPr>
          <p:cNvPr id="9" name="object 9"/>
          <p:cNvSpPr txBox="1"/>
          <p:nvPr/>
        </p:nvSpPr>
        <p:spPr>
          <a:xfrm>
            <a:off x="687425" y="4744592"/>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2</a:t>
            </a:r>
            <a:endParaRPr sz="1400">
              <a:latin typeface="Arial"/>
              <a:cs typeface="Arial"/>
            </a:endParaRPr>
          </a:p>
        </p:txBody>
      </p:sp>
      <p:sp>
        <p:nvSpPr>
          <p:cNvPr id="10" name="object 10"/>
          <p:cNvSpPr/>
          <p:nvPr/>
        </p:nvSpPr>
        <p:spPr>
          <a:xfrm>
            <a:off x="592836" y="5256276"/>
            <a:ext cx="311150" cy="289560"/>
          </a:xfrm>
          <a:custGeom>
            <a:avLst/>
            <a:gdLst/>
            <a:ahLst/>
            <a:cxnLst/>
            <a:rect l="l" t="t" r="r" b="b"/>
            <a:pathLst>
              <a:path w="311150" h="289560">
                <a:moveTo>
                  <a:pt x="155448" y="0"/>
                </a:moveTo>
                <a:lnTo>
                  <a:pt x="106314" y="7376"/>
                </a:lnTo>
                <a:lnTo>
                  <a:pt x="63642" y="27919"/>
                </a:lnTo>
                <a:lnTo>
                  <a:pt x="29992" y="59253"/>
                </a:lnTo>
                <a:lnTo>
                  <a:pt x="7924" y="98999"/>
                </a:lnTo>
                <a:lnTo>
                  <a:pt x="0" y="144780"/>
                </a:lnTo>
                <a:lnTo>
                  <a:pt x="7924" y="190560"/>
                </a:lnTo>
                <a:lnTo>
                  <a:pt x="29992" y="230306"/>
                </a:lnTo>
                <a:lnTo>
                  <a:pt x="63642" y="261640"/>
                </a:lnTo>
                <a:lnTo>
                  <a:pt x="106314" y="282183"/>
                </a:lnTo>
                <a:lnTo>
                  <a:pt x="155448" y="289560"/>
                </a:lnTo>
                <a:lnTo>
                  <a:pt x="204581" y="282183"/>
                </a:lnTo>
                <a:lnTo>
                  <a:pt x="247253" y="261640"/>
                </a:lnTo>
                <a:lnTo>
                  <a:pt x="280903" y="230306"/>
                </a:lnTo>
                <a:lnTo>
                  <a:pt x="302971" y="190560"/>
                </a:lnTo>
                <a:lnTo>
                  <a:pt x="310895" y="144780"/>
                </a:lnTo>
                <a:lnTo>
                  <a:pt x="302971" y="98999"/>
                </a:lnTo>
                <a:lnTo>
                  <a:pt x="280903" y="59253"/>
                </a:lnTo>
                <a:lnTo>
                  <a:pt x="247253" y="27919"/>
                </a:lnTo>
                <a:lnTo>
                  <a:pt x="204581" y="7376"/>
                </a:lnTo>
                <a:lnTo>
                  <a:pt x="155448" y="0"/>
                </a:lnTo>
                <a:close/>
              </a:path>
            </a:pathLst>
          </a:custGeom>
          <a:solidFill>
            <a:srgbClr val="666666"/>
          </a:solidFill>
        </p:spPr>
        <p:txBody>
          <a:bodyPr wrap="square" lIns="0" tIns="0" rIns="0" bIns="0" rtlCol="0"/>
          <a:lstStyle/>
          <a:p>
            <a:endParaRPr/>
          </a:p>
        </p:txBody>
      </p:sp>
      <p:sp>
        <p:nvSpPr>
          <p:cNvPr id="11" name="object 11"/>
          <p:cNvSpPr/>
          <p:nvPr/>
        </p:nvSpPr>
        <p:spPr>
          <a:xfrm>
            <a:off x="592836" y="5256276"/>
            <a:ext cx="311150" cy="289560"/>
          </a:xfrm>
          <a:custGeom>
            <a:avLst/>
            <a:gdLst/>
            <a:ahLst/>
            <a:cxnLst/>
            <a:rect l="l" t="t" r="r" b="b"/>
            <a:pathLst>
              <a:path w="311150" h="289560">
                <a:moveTo>
                  <a:pt x="0" y="144780"/>
                </a:moveTo>
                <a:lnTo>
                  <a:pt x="7924" y="98999"/>
                </a:lnTo>
                <a:lnTo>
                  <a:pt x="29992" y="59253"/>
                </a:lnTo>
                <a:lnTo>
                  <a:pt x="63642" y="27919"/>
                </a:lnTo>
                <a:lnTo>
                  <a:pt x="106314" y="7376"/>
                </a:lnTo>
                <a:lnTo>
                  <a:pt x="155448" y="0"/>
                </a:lnTo>
                <a:lnTo>
                  <a:pt x="204581" y="7376"/>
                </a:lnTo>
                <a:lnTo>
                  <a:pt x="247253" y="27919"/>
                </a:lnTo>
                <a:lnTo>
                  <a:pt x="280903" y="59253"/>
                </a:lnTo>
                <a:lnTo>
                  <a:pt x="302971" y="98999"/>
                </a:lnTo>
                <a:lnTo>
                  <a:pt x="310895" y="144780"/>
                </a:lnTo>
                <a:lnTo>
                  <a:pt x="302971" y="190560"/>
                </a:lnTo>
                <a:lnTo>
                  <a:pt x="280903" y="230306"/>
                </a:lnTo>
                <a:lnTo>
                  <a:pt x="247253" y="261640"/>
                </a:lnTo>
                <a:lnTo>
                  <a:pt x="204581" y="282183"/>
                </a:lnTo>
                <a:lnTo>
                  <a:pt x="155448" y="289560"/>
                </a:lnTo>
                <a:lnTo>
                  <a:pt x="106314" y="282183"/>
                </a:lnTo>
                <a:lnTo>
                  <a:pt x="63642" y="261640"/>
                </a:lnTo>
                <a:lnTo>
                  <a:pt x="29992" y="230306"/>
                </a:lnTo>
                <a:lnTo>
                  <a:pt x="7924" y="190560"/>
                </a:lnTo>
                <a:lnTo>
                  <a:pt x="0" y="144780"/>
                </a:lnTo>
                <a:close/>
              </a:path>
            </a:pathLst>
          </a:custGeom>
          <a:ln w="9143">
            <a:solidFill>
              <a:srgbClr val="000000"/>
            </a:solidFill>
          </a:ln>
        </p:spPr>
        <p:txBody>
          <a:bodyPr wrap="square" lIns="0" tIns="0" rIns="0" bIns="0" rtlCol="0"/>
          <a:lstStyle/>
          <a:p>
            <a:endParaRPr/>
          </a:p>
        </p:txBody>
      </p:sp>
      <p:sp>
        <p:nvSpPr>
          <p:cNvPr id="12" name="object 12"/>
          <p:cNvSpPr txBox="1"/>
          <p:nvPr/>
        </p:nvSpPr>
        <p:spPr>
          <a:xfrm>
            <a:off x="686206" y="5327396"/>
            <a:ext cx="1250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Arial"/>
                <a:cs typeface="Arial"/>
              </a:rPr>
              <a:t>3</a:t>
            </a:r>
            <a:endParaRPr sz="1400">
              <a:latin typeface="Arial"/>
              <a:cs typeface="Arial"/>
            </a:endParaRPr>
          </a:p>
        </p:txBody>
      </p:sp>
      <p:sp>
        <p:nvSpPr>
          <p:cNvPr id="13" name="object 13"/>
          <p:cNvSpPr/>
          <p:nvPr/>
        </p:nvSpPr>
        <p:spPr>
          <a:xfrm>
            <a:off x="7799831" y="6301740"/>
            <a:ext cx="1083945" cy="317500"/>
          </a:xfrm>
          <a:custGeom>
            <a:avLst/>
            <a:gdLst/>
            <a:ahLst/>
            <a:cxnLst/>
            <a:rect l="l" t="t" r="r" b="b"/>
            <a:pathLst>
              <a:path w="1083945" h="317500">
                <a:moveTo>
                  <a:pt x="0" y="316992"/>
                </a:moveTo>
                <a:lnTo>
                  <a:pt x="1083564" y="316992"/>
                </a:lnTo>
                <a:lnTo>
                  <a:pt x="1083564" y="0"/>
                </a:lnTo>
                <a:lnTo>
                  <a:pt x="0" y="0"/>
                </a:lnTo>
                <a:lnTo>
                  <a:pt x="0" y="316992"/>
                </a:lnTo>
                <a:close/>
              </a:path>
            </a:pathLst>
          </a:custGeom>
          <a:ln w="9144">
            <a:solidFill>
              <a:srgbClr val="FFFFFF"/>
            </a:solidFill>
          </a:ln>
        </p:spPr>
        <p:txBody>
          <a:bodyPr wrap="square" lIns="0" tIns="0" rIns="0" bIns="0" rtlCol="0"/>
          <a:lstStyle/>
          <a:p>
            <a:endParaRPr/>
          </a:p>
        </p:txBody>
      </p:sp>
      <p:sp>
        <p:nvSpPr>
          <p:cNvPr id="14" name="object 14"/>
          <p:cNvSpPr txBox="1"/>
          <p:nvPr/>
        </p:nvSpPr>
        <p:spPr>
          <a:xfrm>
            <a:off x="592836" y="942400"/>
            <a:ext cx="11202035" cy="2742417"/>
          </a:xfrm>
          <a:prstGeom prst="rect">
            <a:avLst/>
          </a:prstGeom>
        </p:spPr>
        <p:txBody>
          <a:bodyPr vert="horz" wrap="square" lIns="0" tIns="13335" rIns="0" bIns="0" rtlCol="0">
            <a:spAutoFit/>
          </a:bodyPr>
          <a:lstStyle/>
          <a:p>
            <a:pPr marL="12700" marR="5080" algn="ctr">
              <a:spcBef>
                <a:spcPts val="105"/>
              </a:spcBef>
              <a:tabLst>
                <a:tab pos="5624195" algn="l"/>
              </a:tabLst>
            </a:pPr>
            <a:r>
              <a:rPr sz="1600" b="1" spc="-5" dirty="0">
                <a:latin typeface="Arial" panose="020B0604020202020204" pitchFamily="34" charset="0"/>
                <a:cs typeface="Arial" panose="020B0604020202020204" pitchFamily="34" charset="0"/>
              </a:rPr>
              <a:t>Approved </a:t>
            </a:r>
            <a:r>
              <a:rPr sz="1600" b="1" dirty="0">
                <a:latin typeface="Arial" panose="020B0604020202020204" pitchFamily="34" charset="0"/>
                <a:cs typeface="Arial" panose="020B0604020202020204" pitchFamily="34" charset="0"/>
              </a:rPr>
              <a:t>campaigns are sent</a:t>
            </a:r>
            <a:r>
              <a:rPr sz="1600" b="1" spc="15"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to</a:t>
            </a:r>
            <a:r>
              <a:rPr sz="1600" b="1" spc="20" dirty="0">
                <a:latin typeface="Arial" panose="020B0604020202020204" pitchFamily="34" charset="0"/>
                <a:cs typeface="Arial" panose="020B0604020202020204" pitchFamily="34" charset="0"/>
              </a:rPr>
              <a:t> </a:t>
            </a:r>
            <a:r>
              <a:rPr sz="1600" b="1" i="1" dirty="0" err="1">
                <a:latin typeface="Arial" panose="020B0604020202020204" pitchFamily="34" charset="0"/>
                <a:cs typeface="Arial" panose="020B0604020202020204" pitchFamily="34" charset="0"/>
              </a:rPr>
              <a:t>PostalOne</a:t>
            </a:r>
            <a:r>
              <a:rPr sz="1600" b="1" i="1" dirty="0">
                <a:latin typeface="Arial" panose="020B0604020202020204" pitchFamily="34" charset="0"/>
                <a:cs typeface="Arial" panose="020B0604020202020204" pitchFamily="34" charset="0"/>
              </a:rPr>
              <a:t>!</a:t>
            </a:r>
            <a:r>
              <a:rPr sz="1600" b="1" i="1" baseline="25641" dirty="0">
                <a:latin typeface="Arial" panose="020B0604020202020204" pitchFamily="34" charset="0"/>
                <a:cs typeface="Arial" panose="020B0604020202020204" pitchFamily="34" charset="0"/>
              </a:rPr>
              <a:t>®</a:t>
            </a:r>
            <a:r>
              <a:rPr lang="en-US" sz="1600" b="1" i="1" baseline="25641"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at 2pm </a:t>
            </a:r>
            <a:r>
              <a:rPr sz="1600" b="1" spc="-5" dirty="0">
                <a:latin typeface="Arial" panose="020B0604020202020204" pitchFamily="34" charset="0"/>
                <a:cs typeface="Arial" panose="020B0604020202020204" pitchFamily="34" charset="0"/>
              </a:rPr>
              <a:t>daily </a:t>
            </a:r>
            <a:r>
              <a:rPr sz="1600" b="1" dirty="0">
                <a:latin typeface="Arial" panose="020B0604020202020204" pitchFamily="34" charset="0"/>
                <a:cs typeface="Arial" panose="020B0604020202020204" pitchFamily="34" charset="0"/>
              </a:rPr>
              <a:t>to be claimed for the </a:t>
            </a:r>
            <a:r>
              <a:rPr sz="1600" b="1" spc="-5" dirty="0">
                <a:latin typeface="Arial" panose="020B0604020202020204" pitchFamily="34" charset="0"/>
                <a:cs typeface="Arial" panose="020B0604020202020204" pitchFamily="34" charset="0"/>
              </a:rPr>
              <a:t>incentive</a:t>
            </a:r>
            <a:r>
              <a:rPr sz="1600" b="1" spc="-150"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on  a postage</a:t>
            </a:r>
            <a:r>
              <a:rPr sz="1600" b="1" spc="-30"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statement</a:t>
            </a:r>
            <a:r>
              <a:rPr lang="en-US" sz="1600" b="1" dirty="0">
                <a:latin typeface="Arial" panose="020B0604020202020204" pitchFamily="34" charset="0"/>
                <a:cs typeface="Arial" panose="020B0604020202020204" pitchFamily="34" charset="0"/>
              </a:rPr>
              <a:t>  </a:t>
            </a:r>
          </a:p>
          <a:p>
            <a:pPr marL="12700" marR="5080">
              <a:spcBef>
                <a:spcPts val="105"/>
              </a:spcBef>
              <a:tabLst>
                <a:tab pos="5624195" algn="l"/>
              </a:tabLst>
            </a:pPr>
            <a:endParaRPr lang="en-US" sz="1600" b="1" i="1" u="heavy" spc="-5" dirty="0">
              <a:solidFill>
                <a:srgbClr val="0462C1"/>
              </a:solidFill>
              <a:uFill>
                <a:solidFill>
                  <a:srgbClr val="0462C1"/>
                </a:solidFill>
              </a:uFill>
              <a:latin typeface="Arial" panose="020B0604020202020204" pitchFamily="34" charset="0"/>
              <a:cs typeface="Arial" panose="020B0604020202020204" pitchFamily="34" charset="0"/>
              <a:hlinkClick r:id="rId3"/>
            </a:endParaRPr>
          </a:p>
          <a:p>
            <a:pPr marL="1883410" indent="-342900">
              <a:lnSpc>
                <a:spcPct val="100000"/>
              </a:lnSpc>
              <a:spcBef>
                <a:spcPts val="1525"/>
              </a:spcBef>
              <a:buAutoNum type="arabicPeriod"/>
              <a:tabLst>
                <a:tab pos="1883410" algn="l"/>
                <a:tab pos="1884045" algn="l"/>
              </a:tabLst>
            </a:pPr>
            <a:r>
              <a:rPr sz="1400" b="1" spc="-5" dirty="0">
                <a:latin typeface="Arial" panose="020B0604020202020204" pitchFamily="34" charset="0"/>
                <a:cs typeface="Arial" panose="020B0604020202020204" pitchFamily="34" charset="0"/>
              </a:rPr>
              <a:t>Campaigns created in Mailer Campaign Portal must be </a:t>
            </a:r>
            <a:r>
              <a:rPr sz="1400" b="1" spc="-10" dirty="0">
                <a:latin typeface="Arial" panose="020B0604020202020204" pitchFamily="34" charset="0"/>
                <a:cs typeface="Arial" panose="020B0604020202020204" pitchFamily="34" charset="0"/>
              </a:rPr>
              <a:t>s</a:t>
            </a:r>
            <a:r>
              <a:rPr lang="en-US" sz="1400" b="1" spc="-10" dirty="0">
                <a:latin typeface="Arial" panose="020B0604020202020204" pitchFamily="34" charset="0"/>
                <a:cs typeface="Arial" panose="020B0604020202020204" pitchFamily="34" charset="0"/>
              </a:rPr>
              <a:t>ubmitted by </a:t>
            </a:r>
            <a:r>
              <a:rPr sz="1400" b="1" spc="-5" dirty="0">
                <a:latin typeface="Arial" panose="020B0604020202020204" pitchFamily="34" charset="0"/>
                <a:cs typeface="Arial" panose="020B0604020202020204" pitchFamily="34" charset="0"/>
              </a:rPr>
              <a:t>1:30pm</a:t>
            </a:r>
            <a:r>
              <a:rPr lang="en-US" sz="1400" b="1" spc="-5" dirty="0">
                <a:latin typeface="Arial" panose="020B0604020202020204" pitchFamily="34" charset="0"/>
                <a:cs typeface="Arial" panose="020B0604020202020204" pitchFamily="34" charset="0"/>
              </a:rPr>
              <a:t> Eastern the day prior to submission</a:t>
            </a:r>
            <a:endParaRPr sz="1400" dirty="0">
              <a:latin typeface="Arial" panose="020B0604020202020204" pitchFamily="34" charset="0"/>
              <a:cs typeface="Arial" panose="020B0604020202020204" pitchFamily="34" charset="0"/>
            </a:endParaRPr>
          </a:p>
          <a:p>
            <a:pPr marL="2455545">
              <a:lnSpc>
                <a:spcPct val="100000"/>
              </a:lnSpc>
              <a:spcBef>
                <a:spcPts val="600"/>
              </a:spcBef>
            </a:pPr>
            <a:r>
              <a:rPr sz="1400" i="1" dirty="0">
                <a:latin typeface="Arial" panose="020B0604020202020204" pitchFamily="34" charset="0"/>
                <a:cs typeface="Arial" panose="020B0604020202020204" pitchFamily="34" charset="0"/>
              </a:rPr>
              <a:t>Why: </a:t>
            </a:r>
            <a:r>
              <a:rPr sz="1400" i="1" spc="-5" dirty="0">
                <a:latin typeface="Arial" panose="020B0604020202020204" pitchFamily="34" charset="0"/>
                <a:cs typeface="Arial" panose="020B0604020202020204" pitchFamily="34" charset="0"/>
              </a:rPr>
              <a:t>For inclusion in the daily transmission to Program</a:t>
            </a:r>
            <a:r>
              <a:rPr sz="1400" i="1" spc="10" dirty="0">
                <a:latin typeface="Arial" panose="020B0604020202020204" pitchFamily="34" charset="0"/>
                <a:cs typeface="Arial" panose="020B0604020202020204" pitchFamily="34" charset="0"/>
              </a:rPr>
              <a:t> </a:t>
            </a:r>
            <a:r>
              <a:rPr sz="1400" i="1" dirty="0">
                <a:latin typeface="Arial" panose="020B0604020202020204" pitchFamily="34" charset="0"/>
                <a:cs typeface="Arial" panose="020B0604020202020204" pitchFamily="34" charset="0"/>
              </a:rPr>
              <a:t>Registration</a:t>
            </a:r>
            <a:r>
              <a:rPr sz="1400" dirty="0">
                <a:latin typeface="Arial" panose="020B0604020202020204" pitchFamily="34" charset="0"/>
                <a:cs typeface="Arial" panose="020B0604020202020204" pitchFamily="34" charset="0"/>
              </a:rPr>
              <a:t>.</a:t>
            </a:r>
          </a:p>
          <a:p>
            <a:pPr marL="1883410" indent="-342900">
              <a:lnSpc>
                <a:spcPct val="100000"/>
              </a:lnSpc>
              <a:spcBef>
                <a:spcPts val="600"/>
              </a:spcBef>
              <a:buAutoNum type="arabicPeriod" startAt="2"/>
              <a:tabLst>
                <a:tab pos="1883410" algn="l"/>
                <a:tab pos="1884045" algn="l"/>
              </a:tabLst>
            </a:pPr>
            <a:r>
              <a:rPr sz="1400" b="1" spc="-5" dirty="0">
                <a:latin typeface="Arial" panose="020B0604020202020204" pitchFamily="34" charset="0"/>
                <a:cs typeface="Arial" panose="020B0604020202020204" pitchFamily="34" charset="0"/>
              </a:rPr>
              <a:t>Campaigns created </a:t>
            </a:r>
            <a:r>
              <a:rPr sz="1400" b="1" spc="5" dirty="0">
                <a:latin typeface="Arial" panose="020B0604020202020204" pitchFamily="34" charset="0"/>
                <a:cs typeface="Arial" panose="020B0604020202020204" pitchFamily="34" charset="0"/>
              </a:rPr>
              <a:t>with </a:t>
            </a:r>
            <a:r>
              <a:rPr sz="1400" b="1" spc="-5" dirty="0">
                <a:latin typeface="Arial" panose="020B0604020202020204" pitchFamily="34" charset="0"/>
                <a:cs typeface="Arial" panose="020B0604020202020204" pitchFamily="34" charset="0"/>
              </a:rPr>
              <a:t>a Mail.dat RMB should be uploaded to </a:t>
            </a:r>
            <a:r>
              <a:rPr sz="1400" b="1" i="1" spc="-5" dirty="0">
                <a:latin typeface="Arial" panose="020B0604020202020204" pitchFamily="34" charset="0"/>
                <a:cs typeface="Arial" panose="020B0604020202020204" pitchFamily="34" charset="0"/>
              </a:rPr>
              <a:t>PostalOne!® </a:t>
            </a:r>
            <a:r>
              <a:rPr sz="1400" b="1" spc="-5" dirty="0">
                <a:latin typeface="Arial" panose="020B0604020202020204" pitchFamily="34" charset="0"/>
                <a:cs typeface="Arial" panose="020B0604020202020204" pitchFamily="34" charset="0"/>
              </a:rPr>
              <a:t>by</a:t>
            </a:r>
            <a:r>
              <a:rPr sz="1400" b="1" spc="210" dirty="0">
                <a:latin typeface="Arial" panose="020B0604020202020204" pitchFamily="34" charset="0"/>
                <a:cs typeface="Arial" panose="020B0604020202020204" pitchFamily="34" charset="0"/>
              </a:rPr>
              <a:t> </a:t>
            </a:r>
            <a:r>
              <a:rPr sz="1400" b="1" spc="-5" dirty="0">
                <a:latin typeface="Arial" panose="020B0604020202020204" pitchFamily="34" charset="0"/>
                <a:cs typeface="Arial" panose="020B0604020202020204" pitchFamily="34" charset="0"/>
              </a:rPr>
              <a:t>12:00pm</a:t>
            </a:r>
            <a:endParaRPr sz="1400" dirty="0">
              <a:latin typeface="Arial" panose="020B0604020202020204" pitchFamily="34" charset="0"/>
              <a:cs typeface="Arial" panose="020B0604020202020204" pitchFamily="34" charset="0"/>
            </a:endParaRPr>
          </a:p>
          <a:p>
            <a:pPr marL="2455545">
              <a:lnSpc>
                <a:spcPct val="100000"/>
              </a:lnSpc>
            </a:pPr>
            <a:r>
              <a:rPr sz="1400" i="1" spc="5" dirty="0">
                <a:latin typeface="Arial" panose="020B0604020202020204" pitchFamily="34" charset="0"/>
                <a:cs typeface="Arial" panose="020B0604020202020204" pitchFamily="34" charset="0"/>
              </a:rPr>
              <a:t>Why: </a:t>
            </a:r>
            <a:r>
              <a:rPr sz="1400" i="1" spc="-5" dirty="0">
                <a:latin typeface="Arial" panose="020B0604020202020204" pitchFamily="34" charset="0"/>
                <a:cs typeface="Arial" panose="020B0604020202020204" pitchFamily="34" charset="0"/>
              </a:rPr>
              <a:t>For </a:t>
            </a:r>
            <a:r>
              <a:rPr sz="1400" i="1" dirty="0">
                <a:latin typeface="Arial" panose="020B0604020202020204" pitchFamily="34" charset="0"/>
                <a:cs typeface="Arial" panose="020B0604020202020204" pitchFamily="34" charset="0"/>
              </a:rPr>
              <a:t>inclusion </a:t>
            </a:r>
            <a:r>
              <a:rPr sz="1400" i="1" spc="-5" dirty="0">
                <a:latin typeface="Arial" panose="020B0604020202020204" pitchFamily="34" charset="0"/>
                <a:cs typeface="Arial" panose="020B0604020202020204" pitchFamily="34" charset="0"/>
              </a:rPr>
              <a:t>in the 2pm transmission to Program</a:t>
            </a:r>
            <a:r>
              <a:rPr sz="1400" i="1" spc="10" dirty="0">
                <a:latin typeface="Arial" panose="020B0604020202020204" pitchFamily="34" charset="0"/>
                <a:cs typeface="Arial" panose="020B0604020202020204" pitchFamily="34" charset="0"/>
              </a:rPr>
              <a:t> </a:t>
            </a:r>
            <a:r>
              <a:rPr sz="1400" i="1" spc="-5" dirty="0">
                <a:latin typeface="Arial" panose="020B0604020202020204" pitchFamily="34" charset="0"/>
                <a:cs typeface="Arial" panose="020B0604020202020204" pitchFamily="34" charset="0"/>
              </a:rPr>
              <a:t>Registration.</a:t>
            </a:r>
            <a:endParaRPr sz="1400" dirty="0">
              <a:latin typeface="Arial" panose="020B0604020202020204" pitchFamily="34" charset="0"/>
              <a:cs typeface="Arial" panose="020B0604020202020204" pitchFamily="34" charset="0"/>
            </a:endParaRPr>
          </a:p>
          <a:p>
            <a:pPr marL="1883410" marR="1010919" indent="-342900">
              <a:lnSpc>
                <a:spcPct val="100000"/>
              </a:lnSpc>
              <a:spcBef>
                <a:spcPts val="600"/>
              </a:spcBef>
              <a:buAutoNum type="arabicPeriod" startAt="3"/>
              <a:tabLst>
                <a:tab pos="1883410" algn="l"/>
                <a:tab pos="1884045" algn="l"/>
              </a:tabLst>
            </a:pPr>
            <a:r>
              <a:rPr sz="1400" b="1" spc="-5" dirty="0">
                <a:latin typeface="Arial" panose="020B0604020202020204" pitchFamily="34" charset="0"/>
                <a:cs typeface="Arial" panose="020B0604020202020204" pitchFamily="34" charset="0"/>
              </a:rPr>
              <a:t>Campaigns created </a:t>
            </a:r>
            <a:r>
              <a:rPr sz="1400" b="1" spc="5" dirty="0">
                <a:latin typeface="Arial" panose="020B0604020202020204" pitchFamily="34" charset="0"/>
                <a:cs typeface="Arial" panose="020B0604020202020204" pitchFamily="34" charset="0"/>
              </a:rPr>
              <a:t>with </a:t>
            </a:r>
            <a:r>
              <a:rPr sz="1400" b="1" spc="-5" dirty="0">
                <a:latin typeface="Arial" panose="020B0604020202020204" pitchFamily="34" charset="0"/>
                <a:cs typeface="Arial" panose="020B0604020202020204" pitchFamily="34" charset="0"/>
              </a:rPr>
              <a:t>a Mail.dat RMR or Mail.XML do </a:t>
            </a:r>
            <a:r>
              <a:rPr sz="1400" b="1" spc="-10" dirty="0">
                <a:latin typeface="Arial" panose="020B0604020202020204" pitchFamily="34" charset="0"/>
                <a:cs typeface="Arial" panose="020B0604020202020204" pitchFamily="34" charset="0"/>
              </a:rPr>
              <a:t>not </a:t>
            </a:r>
            <a:r>
              <a:rPr sz="1400" b="1" spc="-15" dirty="0">
                <a:latin typeface="Arial" panose="020B0604020202020204" pitchFamily="34" charset="0"/>
                <a:cs typeface="Arial" panose="020B0604020202020204" pitchFamily="34" charset="0"/>
              </a:rPr>
              <a:t>have </a:t>
            </a:r>
            <a:r>
              <a:rPr sz="1400" b="1" spc="-5" dirty="0">
                <a:latin typeface="Arial" panose="020B0604020202020204" pitchFamily="34" charset="0"/>
                <a:cs typeface="Arial" panose="020B0604020202020204" pitchFamily="34" charset="0"/>
              </a:rPr>
              <a:t>to be </a:t>
            </a:r>
            <a:r>
              <a:rPr sz="1400" b="1" spc="-10" dirty="0">
                <a:latin typeface="Arial" panose="020B0604020202020204" pitchFamily="34" charset="0"/>
                <a:cs typeface="Arial" panose="020B0604020202020204" pitchFamily="34" charset="0"/>
              </a:rPr>
              <a:t>approved </a:t>
            </a:r>
            <a:r>
              <a:rPr sz="1400" b="1" spc="-5" dirty="0">
                <a:latin typeface="Arial" panose="020B0604020202020204" pitchFamily="34" charset="0"/>
                <a:cs typeface="Arial" panose="020B0604020202020204" pitchFamily="34" charset="0"/>
              </a:rPr>
              <a:t>by ID  before </a:t>
            </a:r>
            <a:r>
              <a:rPr sz="1400" b="1" spc="-10" dirty="0">
                <a:latin typeface="Arial" panose="020B0604020202020204" pitchFamily="34" charset="0"/>
                <a:cs typeface="Arial" panose="020B0604020202020204" pitchFamily="34" charset="0"/>
              </a:rPr>
              <a:t>the incentive </a:t>
            </a:r>
            <a:r>
              <a:rPr sz="1400" b="1" spc="-5" dirty="0">
                <a:latin typeface="Arial" panose="020B0604020202020204" pitchFamily="34" charset="0"/>
                <a:cs typeface="Arial" panose="020B0604020202020204" pitchFamily="34" charset="0"/>
              </a:rPr>
              <a:t>is applied to </a:t>
            </a:r>
            <a:r>
              <a:rPr sz="1400" b="1" spc="-10" dirty="0">
                <a:latin typeface="Arial" panose="020B0604020202020204" pitchFamily="34" charset="0"/>
                <a:cs typeface="Arial" panose="020B0604020202020204" pitchFamily="34" charset="0"/>
              </a:rPr>
              <a:t>the </a:t>
            </a:r>
            <a:r>
              <a:rPr sz="1400" b="1" spc="-5" dirty="0">
                <a:latin typeface="Arial" panose="020B0604020202020204" pitchFamily="34" charset="0"/>
                <a:cs typeface="Arial" panose="020B0604020202020204" pitchFamily="34" charset="0"/>
              </a:rPr>
              <a:t>postage</a:t>
            </a:r>
            <a:r>
              <a:rPr sz="1400" b="1" spc="220" dirty="0">
                <a:latin typeface="Arial" panose="020B0604020202020204" pitchFamily="34" charset="0"/>
                <a:cs typeface="Arial" panose="020B0604020202020204" pitchFamily="34" charset="0"/>
              </a:rPr>
              <a:t> </a:t>
            </a:r>
            <a:r>
              <a:rPr sz="1400" b="1" spc="-5" dirty="0">
                <a:latin typeface="Arial" panose="020B0604020202020204" pitchFamily="34" charset="0"/>
                <a:cs typeface="Arial" panose="020B0604020202020204" pitchFamily="34" charset="0"/>
              </a:rPr>
              <a:t>statement.</a:t>
            </a:r>
            <a:endParaRPr sz="1400" dirty="0">
              <a:latin typeface="Arial" panose="020B0604020202020204" pitchFamily="34" charset="0"/>
              <a:cs typeface="Arial" panose="020B0604020202020204" pitchFamily="34" charset="0"/>
            </a:endParaRPr>
          </a:p>
          <a:p>
            <a:pPr marL="2455545">
              <a:lnSpc>
                <a:spcPct val="100000"/>
              </a:lnSpc>
              <a:spcBef>
                <a:spcPts val="600"/>
              </a:spcBef>
            </a:pPr>
            <a:r>
              <a:rPr sz="1400" i="1" spc="5" dirty="0">
                <a:latin typeface="Arial" panose="020B0604020202020204" pitchFamily="34" charset="0"/>
                <a:cs typeface="Arial" panose="020B0604020202020204" pitchFamily="34" charset="0"/>
              </a:rPr>
              <a:t>Why: </a:t>
            </a:r>
            <a:r>
              <a:rPr sz="1400" i="1" spc="-5" dirty="0">
                <a:latin typeface="Arial" panose="020B0604020202020204" pitchFamily="34" charset="0"/>
                <a:cs typeface="Arial" panose="020B0604020202020204" pitchFamily="34" charset="0"/>
              </a:rPr>
              <a:t>Promotion immediately applied to postage</a:t>
            </a:r>
            <a:r>
              <a:rPr sz="1400" i="1" spc="10" dirty="0">
                <a:latin typeface="Arial" panose="020B0604020202020204" pitchFamily="34" charset="0"/>
                <a:cs typeface="Arial" panose="020B0604020202020204" pitchFamily="34" charset="0"/>
              </a:rPr>
              <a:t> </a:t>
            </a:r>
            <a:r>
              <a:rPr sz="1400" i="1" spc="-5" dirty="0">
                <a:latin typeface="Arial" panose="020B0604020202020204" pitchFamily="34" charset="0"/>
                <a:cs typeface="Arial" panose="020B0604020202020204" pitchFamily="34" charset="0"/>
              </a:rPr>
              <a:t>statement</a:t>
            </a:r>
            <a:endParaRPr sz="1400" dirty="0">
              <a:latin typeface="Arial" panose="020B0604020202020204" pitchFamily="34" charset="0"/>
              <a:cs typeface="Arial" panose="020B0604020202020204" pitchFamily="34" charset="0"/>
            </a:endParaRPr>
          </a:p>
        </p:txBody>
      </p:sp>
      <p:sp>
        <p:nvSpPr>
          <p:cNvPr id="15" name="object 15"/>
          <p:cNvSpPr/>
          <p:nvPr/>
        </p:nvSpPr>
        <p:spPr>
          <a:xfrm>
            <a:off x="1003533" y="3893611"/>
            <a:ext cx="1736089" cy="419100"/>
          </a:xfrm>
          <a:custGeom>
            <a:avLst/>
            <a:gdLst/>
            <a:ahLst/>
            <a:cxnLst/>
            <a:rect l="l" t="t" r="r" b="b"/>
            <a:pathLst>
              <a:path w="1736089" h="419100">
                <a:moveTo>
                  <a:pt x="1735962" y="209385"/>
                </a:moveTo>
                <a:lnTo>
                  <a:pt x="1710741" y="159084"/>
                </a:lnTo>
                <a:lnTo>
                  <a:pt x="1667764" y="127905"/>
                </a:lnTo>
                <a:lnTo>
                  <a:pt x="1605940" y="99113"/>
                </a:lnTo>
                <a:lnTo>
                  <a:pt x="1568518" y="85747"/>
                </a:lnTo>
                <a:lnTo>
                  <a:pt x="1527054" y="73141"/>
                </a:lnTo>
                <a:lnTo>
                  <a:pt x="1481772" y="61347"/>
                </a:lnTo>
                <a:lnTo>
                  <a:pt x="1432893" y="50420"/>
                </a:lnTo>
                <a:lnTo>
                  <a:pt x="1380642" y="40414"/>
                </a:lnTo>
                <a:lnTo>
                  <a:pt x="1325241" y="31383"/>
                </a:lnTo>
                <a:lnTo>
                  <a:pt x="1266915" y="23381"/>
                </a:lnTo>
                <a:lnTo>
                  <a:pt x="1205885" y="16461"/>
                </a:lnTo>
                <a:lnTo>
                  <a:pt x="1142376" y="10679"/>
                </a:lnTo>
                <a:lnTo>
                  <a:pt x="1076610" y="6088"/>
                </a:lnTo>
                <a:lnTo>
                  <a:pt x="1008811" y="2741"/>
                </a:lnTo>
                <a:lnTo>
                  <a:pt x="939202" y="694"/>
                </a:lnTo>
                <a:lnTo>
                  <a:pt x="868006" y="0"/>
                </a:lnTo>
                <a:lnTo>
                  <a:pt x="796816" y="694"/>
                </a:lnTo>
                <a:lnTo>
                  <a:pt x="727212" y="2741"/>
                </a:lnTo>
                <a:lnTo>
                  <a:pt x="659415" y="6088"/>
                </a:lnTo>
                <a:lnTo>
                  <a:pt x="593650" y="10679"/>
                </a:lnTo>
                <a:lnTo>
                  <a:pt x="530140" y="16461"/>
                </a:lnTo>
                <a:lnTo>
                  <a:pt x="469109" y="23381"/>
                </a:lnTo>
                <a:lnTo>
                  <a:pt x="410779" y="31383"/>
                </a:lnTo>
                <a:lnTo>
                  <a:pt x="355374" y="40414"/>
                </a:lnTo>
                <a:lnTo>
                  <a:pt x="303118" y="50420"/>
                </a:lnTo>
                <a:lnTo>
                  <a:pt x="254234" y="61347"/>
                </a:lnTo>
                <a:lnTo>
                  <a:pt x="208945" y="73141"/>
                </a:lnTo>
                <a:lnTo>
                  <a:pt x="167475" y="85747"/>
                </a:lnTo>
                <a:lnTo>
                  <a:pt x="130048" y="99113"/>
                </a:lnTo>
                <a:lnTo>
                  <a:pt x="68212" y="127905"/>
                </a:lnTo>
                <a:lnTo>
                  <a:pt x="25226" y="159084"/>
                </a:lnTo>
                <a:lnTo>
                  <a:pt x="2877" y="192219"/>
                </a:lnTo>
                <a:lnTo>
                  <a:pt x="0" y="209385"/>
                </a:lnTo>
                <a:lnTo>
                  <a:pt x="2877" y="226550"/>
                </a:lnTo>
                <a:lnTo>
                  <a:pt x="25226" y="259679"/>
                </a:lnTo>
                <a:lnTo>
                  <a:pt x="68212" y="290848"/>
                </a:lnTo>
                <a:lnTo>
                  <a:pt x="130048" y="319627"/>
                </a:lnTo>
                <a:lnTo>
                  <a:pt x="167475" y="332986"/>
                </a:lnTo>
                <a:lnTo>
                  <a:pt x="208945" y="345585"/>
                </a:lnTo>
                <a:lnTo>
                  <a:pt x="254234" y="357371"/>
                </a:lnTo>
                <a:lnTo>
                  <a:pt x="303118" y="368290"/>
                </a:lnTo>
                <a:lnTo>
                  <a:pt x="355374" y="378288"/>
                </a:lnTo>
                <a:lnTo>
                  <a:pt x="410779" y="387312"/>
                </a:lnTo>
                <a:lnTo>
                  <a:pt x="469109" y="395307"/>
                </a:lnTo>
                <a:lnTo>
                  <a:pt x="530140" y="402220"/>
                </a:lnTo>
                <a:lnTo>
                  <a:pt x="593650" y="407997"/>
                </a:lnTo>
                <a:lnTo>
                  <a:pt x="659415" y="412584"/>
                </a:lnTo>
                <a:lnTo>
                  <a:pt x="727212" y="415927"/>
                </a:lnTo>
                <a:lnTo>
                  <a:pt x="796816" y="417973"/>
                </a:lnTo>
                <a:lnTo>
                  <a:pt x="868006" y="418666"/>
                </a:lnTo>
                <a:lnTo>
                  <a:pt x="939202" y="417973"/>
                </a:lnTo>
                <a:lnTo>
                  <a:pt x="1008811" y="415927"/>
                </a:lnTo>
                <a:lnTo>
                  <a:pt x="1076610" y="412584"/>
                </a:lnTo>
                <a:lnTo>
                  <a:pt x="1142376" y="407997"/>
                </a:lnTo>
                <a:lnTo>
                  <a:pt x="1205885" y="402220"/>
                </a:lnTo>
                <a:lnTo>
                  <a:pt x="1266915" y="395307"/>
                </a:lnTo>
                <a:lnTo>
                  <a:pt x="1325241" y="387312"/>
                </a:lnTo>
                <a:lnTo>
                  <a:pt x="1380642" y="378288"/>
                </a:lnTo>
                <a:lnTo>
                  <a:pt x="1432893" y="368290"/>
                </a:lnTo>
                <a:lnTo>
                  <a:pt x="1481772" y="357371"/>
                </a:lnTo>
                <a:lnTo>
                  <a:pt x="1527054" y="345585"/>
                </a:lnTo>
                <a:lnTo>
                  <a:pt x="1568518" y="332986"/>
                </a:lnTo>
                <a:lnTo>
                  <a:pt x="1605940" y="319627"/>
                </a:lnTo>
                <a:lnTo>
                  <a:pt x="1667764" y="290848"/>
                </a:lnTo>
                <a:lnTo>
                  <a:pt x="1710741" y="259679"/>
                </a:lnTo>
                <a:lnTo>
                  <a:pt x="1733085" y="226550"/>
                </a:lnTo>
                <a:lnTo>
                  <a:pt x="1735962" y="209385"/>
                </a:lnTo>
                <a:close/>
              </a:path>
            </a:pathLst>
          </a:custGeom>
          <a:ln w="31090">
            <a:solidFill>
              <a:srgbClr val="FFC000"/>
            </a:solidFill>
          </a:ln>
        </p:spPr>
        <p:txBody>
          <a:bodyPr wrap="square" lIns="0" tIns="0" rIns="0" bIns="0" rtlCol="0"/>
          <a:lstStyle/>
          <a:p>
            <a:endParaRPr/>
          </a:p>
        </p:txBody>
      </p:sp>
      <p:sp>
        <p:nvSpPr>
          <p:cNvPr id="16" name="object 16"/>
          <p:cNvSpPr txBox="1"/>
          <p:nvPr/>
        </p:nvSpPr>
        <p:spPr>
          <a:xfrm>
            <a:off x="1207327" y="3973515"/>
            <a:ext cx="1325880" cy="325120"/>
          </a:xfrm>
          <a:prstGeom prst="rect">
            <a:avLst/>
          </a:prstGeom>
        </p:spPr>
        <p:txBody>
          <a:bodyPr vert="horz" wrap="square" lIns="0" tIns="11430" rIns="0" bIns="0" rtlCol="0">
            <a:spAutoFit/>
          </a:bodyPr>
          <a:lstStyle/>
          <a:p>
            <a:pPr marL="246379" marR="5080" indent="-234315">
              <a:lnSpc>
                <a:spcPct val="103400"/>
              </a:lnSpc>
              <a:spcBef>
                <a:spcPts val="90"/>
              </a:spcBef>
            </a:pPr>
            <a:r>
              <a:rPr sz="950" b="1" spc="-70" dirty="0">
                <a:latin typeface="Arial"/>
                <a:cs typeface="Arial"/>
              </a:rPr>
              <a:t>Setup </a:t>
            </a:r>
            <a:r>
              <a:rPr sz="950" b="1" spc="-85" dirty="0">
                <a:latin typeface="Arial"/>
                <a:cs typeface="Arial"/>
              </a:rPr>
              <a:t>Campaign </a:t>
            </a:r>
            <a:r>
              <a:rPr sz="950" b="1" spc="-50" dirty="0">
                <a:latin typeface="Arial"/>
                <a:cs typeface="Arial"/>
              </a:rPr>
              <a:t>in </a:t>
            </a:r>
            <a:r>
              <a:rPr sz="950" b="1" spc="-35" dirty="0">
                <a:latin typeface="Arial"/>
                <a:cs typeface="Arial"/>
              </a:rPr>
              <a:t>Mailer  </a:t>
            </a:r>
            <a:r>
              <a:rPr sz="950" b="1" spc="-85" dirty="0">
                <a:latin typeface="Arial"/>
                <a:cs typeface="Arial"/>
              </a:rPr>
              <a:t>Campaign</a:t>
            </a:r>
            <a:r>
              <a:rPr sz="950" b="1" spc="-70" dirty="0">
                <a:latin typeface="Arial"/>
                <a:cs typeface="Arial"/>
              </a:rPr>
              <a:t> </a:t>
            </a:r>
            <a:r>
              <a:rPr sz="950" b="1" spc="-45" dirty="0">
                <a:latin typeface="Arial"/>
                <a:cs typeface="Arial"/>
              </a:rPr>
              <a:t>Portal</a:t>
            </a:r>
            <a:endParaRPr sz="950">
              <a:latin typeface="Arial"/>
              <a:cs typeface="Arial"/>
            </a:endParaRPr>
          </a:p>
        </p:txBody>
      </p:sp>
      <p:sp>
        <p:nvSpPr>
          <p:cNvPr id="17" name="object 17"/>
          <p:cNvSpPr/>
          <p:nvPr/>
        </p:nvSpPr>
        <p:spPr>
          <a:xfrm>
            <a:off x="1003533" y="5201013"/>
            <a:ext cx="1736089" cy="419100"/>
          </a:xfrm>
          <a:custGeom>
            <a:avLst/>
            <a:gdLst/>
            <a:ahLst/>
            <a:cxnLst/>
            <a:rect l="l" t="t" r="r" b="b"/>
            <a:pathLst>
              <a:path w="1736089" h="419100">
                <a:moveTo>
                  <a:pt x="868006" y="0"/>
                </a:moveTo>
                <a:lnTo>
                  <a:pt x="796816" y="693"/>
                </a:lnTo>
                <a:lnTo>
                  <a:pt x="727212" y="2739"/>
                </a:lnTo>
                <a:lnTo>
                  <a:pt x="659415" y="6083"/>
                </a:lnTo>
                <a:lnTo>
                  <a:pt x="593650" y="10671"/>
                </a:lnTo>
                <a:lnTo>
                  <a:pt x="530140" y="16449"/>
                </a:lnTo>
                <a:lnTo>
                  <a:pt x="469109" y="23363"/>
                </a:lnTo>
                <a:lnTo>
                  <a:pt x="410779" y="31360"/>
                </a:lnTo>
                <a:lnTo>
                  <a:pt x="355374" y="40385"/>
                </a:lnTo>
                <a:lnTo>
                  <a:pt x="303118" y="50386"/>
                </a:lnTo>
                <a:lnTo>
                  <a:pt x="254234" y="61307"/>
                </a:lnTo>
                <a:lnTo>
                  <a:pt x="208945" y="73095"/>
                </a:lnTo>
                <a:lnTo>
                  <a:pt x="167475" y="85696"/>
                </a:lnTo>
                <a:lnTo>
                  <a:pt x="130048" y="99056"/>
                </a:lnTo>
                <a:lnTo>
                  <a:pt x="68212" y="127839"/>
                </a:lnTo>
                <a:lnTo>
                  <a:pt x="25226" y="159013"/>
                </a:lnTo>
                <a:lnTo>
                  <a:pt x="2877" y="192146"/>
                </a:lnTo>
                <a:lnTo>
                  <a:pt x="0" y="209312"/>
                </a:lnTo>
                <a:lnTo>
                  <a:pt x="2877" y="226479"/>
                </a:lnTo>
                <a:lnTo>
                  <a:pt x="25226" y="259611"/>
                </a:lnTo>
                <a:lnTo>
                  <a:pt x="68212" y="290783"/>
                </a:lnTo>
                <a:lnTo>
                  <a:pt x="130048" y="319565"/>
                </a:lnTo>
                <a:lnTo>
                  <a:pt x="167475" y="332925"/>
                </a:lnTo>
                <a:lnTo>
                  <a:pt x="208945" y="345525"/>
                </a:lnTo>
                <a:lnTo>
                  <a:pt x="254234" y="357312"/>
                </a:lnTo>
                <a:lnTo>
                  <a:pt x="303118" y="368233"/>
                </a:lnTo>
                <a:lnTo>
                  <a:pt x="355374" y="378232"/>
                </a:lnTo>
                <a:lnTo>
                  <a:pt x="410779" y="387257"/>
                </a:lnTo>
                <a:lnTo>
                  <a:pt x="469109" y="395253"/>
                </a:lnTo>
                <a:lnTo>
                  <a:pt x="530140" y="402167"/>
                </a:lnTo>
                <a:lnTo>
                  <a:pt x="593650" y="407944"/>
                </a:lnTo>
                <a:lnTo>
                  <a:pt x="659415" y="412532"/>
                </a:lnTo>
                <a:lnTo>
                  <a:pt x="727212" y="415875"/>
                </a:lnTo>
                <a:lnTo>
                  <a:pt x="796816" y="417921"/>
                </a:lnTo>
                <a:lnTo>
                  <a:pt x="868006" y="418614"/>
                </a:lnTo>
                <a:lnTo>
                  <a:pt x="939202" y="417921"/>
                </a:lnTo>
                <a:lnTo>
                  <a:pt x="1008811" y="415875"/>
                </a:lnTo>
                <a:lnTo>
                  <a:pt x="1076610" y="412532"/>
                </a:lnTo>
                <a:lnTo>
                  <a:pt x="1142376" y="407944"/>
                </a:lnTo>
                <a:lnTo>
                  <a:pt x="1205885" y="402167"/>
                </a:lnTo>
                <a:lnTo>
                  <a:pt x="1266915" y="395253"/>
                </a:lnTo>
                <a:lnTo>
                  <a:pt x="1325241" y="387257"/>
                </a:lnTo>
                <a:lnTo>
                  <a:pt x="1380642" y="378232"/>
                </a:lnTo>
                <a:lnTo>
                  <a:pt x="1432893" y="368233"/>
                </a:lnTo>
                <a:lnTo>
                  <a:pt x="1481772" y="357312"/>
                </a:lnTo>
                <a:lnTo>
                  <a:pt x="1527055" y="345525"/>
                </a:lnTo>
                <a:lnTo>
                  <a:pt x="1568518" y="332925"/>
                </a:lnTo>
                <a:lnTo>
                  <a:pt x="1605940" y="319565"/>
                </a:lnTo>
                <a:lnTo>
                  <a:pt x="1667764" y="290783"/>
                </a:lnTo>
                <a:lnTo>
                  <a:pt x="1710741" y="259611"/>
                </a:lnTo>
                <a:lnTo>
                  <a:pt x="1733085" y="226479"/>
                </a:lnTo>
                <a:lnTo>
                  <a:pt x="1735962" y="209312"/>
                </a:lnTo>
                <a:lnTo>
                  <a:pt x="1733085" y="192146"/>
                </a:lnTo>
                <a:lnTo>
                  <a:pt x="1710741" y="159013"/>
                </a:lnTo>
                <a:lnTo>
                  <a:pt x="1667764" y="127839"/>
                </a:lnTo>
                <a:lnTo>
                  <a:pt x="1605940" y="99056"/>
                </a:lnTo>
                <a:lnTo>
                  <a:pt x="1568518" y="85696"/>
                </a:lnTo>
                <a:lnTo>
                  <a:pt x="1527055" y="73095"/>
                </a:lnTo>
                <a:lnTo>
                  <a:pt x="1481772" y="61307"/>
                </a:lnTo>
                <a:lnTo>
                  <a:pt x="1432893" y="50386"/>
                </a:lnTo>
                <a:lnTo>
                  <a:pt x="1380642" y="40385"/>
                </a:lnTo>
                <a:lnTo>
                  <a:pt x="1325241" y="31360"/>
                </a:lnTo>
                <a:lnTo>
                  <a:pt x="1266915" y="23363"/>
                </a:lnTo>
                <a:lnTo>
                  <a:pt x="1205885" y="16449"/>
                </a:lnTo>
                <a:lnTo>
                  <a:pt x="1142376" y="10671"/>
                </a:lnTo>
                <a:lnTo>
                  <a:pt x="1076610" y="6083"/>
                </a:lnTo>
                <a:lnTo>
                  <a:pt x="1008811" y="2739"/>
                </a:lnTo>
                <a:lnTo>
                  <a:pt x="939202" y="693"/>
                </a:lnTo>
                <a:lnTo>
                  <a:pt x="868006" y="0"/>
                </a:lnTo>
                <a:close/>
              </a:path>
            </a:pathLst>
          </a:custGeom>
          <a:solidFill>
            <a:srgbClr val="FFFFFF"/>
          </a:solidFill>
        </p:spPr>
        <p:txBody>
          <a:bodyPr wrap="square" lIns="0" tIns="0" rIns="0" bIns="0" rtlCol="0"/>
          <a:lstStyle/>
          <a:p>
            <a:endParaRPr/>
          </a:p>
        </p:txBody>
      </p:sp>
      <p:sp>
        <p:nvSpPr>
          <p:cNvPr id="18" name="object 18"/>
          <p:cNvSpPr/>
          <p:nvPr/>
        </p:nvSpPr>
        <p:spPr>
          <a:xfrm>
            <a:off x="1003533" y="5201013"/>
            <a:ext cx="1736089" cy="419100"/>
          </a:xfrm>
          <a:custGeom>
            <a:avLst/>
            <a:gdLst/>
            <a:ahLst/>
            <a:cxnLst/>
            <a:rect l="l" t="t" r="r" b="b"/>
            <a:pathLst>
              <a:path w="1736089" h="419100">
                <a:moveTo>
                  <a:pt x="1735962" y="209312"/>
                </a:moveTo>
                <a:lnTo>
                  <a:pt x="1710741" y="159013"/>
                </a:lnTo>
                <a:lnTo>
                  <a:pt x="1667764" y="127839"/>
                </a:lnTo>
                <a:lnTo>
                  <a:pt x="1605940" y="99056"/>
                </a:lnTo>
                <a:lnTo>
                  <a:pt x="1568518" y="85696"/>
                </a:lnTo>
                <a:lnTo>
                  <a:pt x="1527054" y="73095"/>
                </a:lnTo>
                <a:lnTo>
                  <a:pt x="1481772" y="61307"/>
                </a:lnTo>
                <a:lnTo>
                  <a:pt x="1432893" y="50386"/>
                </a:lnTo>
                <a:lnTo>
                  <a:pt x="1380642" y="40385"/>
                </a:lnTo>
                <a:lnTo>
                  <a:pt x="1325241" y="31360"/>
                </a:lnTo>
                <a:lnTo>
                  <a:pt x="1266915" y="23363"/>
                </a:lnTo>
                <a:lnTo>
                  <a:pt x="1205885" y="16449"/>
                </a:lnTo>
                <a:lnTo>
                  <a:pt x="1142376" y="10671"/>
                </a:lnTo>
                <a:lnTo>
                  <a:pt x="1076610" y="6083"/>
                </a:lnTo>
                <a:lnTo>
                  <a:pt x="1008811" y="2739"/>
                </a:lnTo>
                <a:lnTo>
                  <a:pt x="939202" y="693"/>
                </a:lnTo>
                <a:lnTo>
                  <a:pt x="868006" y="0"/>
                </a:lnTo>
                <a:lnTo>
                  <a:pt x="796816" y="693"/>
                </a:lnTo>
                <a:lnTo>
                  <a:pt x="727212" y="2739"/>
                </a:lnTo>
                <a:lnTo>
                  <a:pt x="659415" y="6083"/>
                </a:lnTo>
                <a:lnTo>
                  <a:pt x="593650" y="10671"/>
                </a:lnTo>
                <a:lnTo>
                  <a:pt x="530140" y="16449"/>
                </a:lnTo>
                <a:lnTo>
                  <a:pt x="469109" y="23363"/>
                </a:lnTo>
                <a:lnTo>
                  <a:pt x="410779" y="31360"/>
                </a:lnTo>
                <a:lnTo>
                  <a:pt x="355374" y="40385"/>
                </a:lnTo>
                <a:lnTo>
                  <a:pt x="303118" y="50386"/>
                </a:lnTo>
                <a:lnTo>
                  <a:pt x="254234" y="61307"/>
                </a:lnTo>
                <a:lnTo>
                  <a:pt x="208945" y="73095"/>
                </a:lnTo>
                <a:lnTo>
                  <a:pt x="167475" y="85696"/>
                </a:lnTo>
                <a:lnTo>
                  <a:pt x="130048" y="99056"/>
                </a:lnTo>
                <a:lnTo>
                  <a:pt x="68212" y="127839"/>
                </a:lnTo>
                <a:lnTo>
                  <a:pt x="25226" y="159013"/>
                </a:lnTo>
                <a:lnTo>
                  <a:pt x="2877" y="192146"/>
                </a:lnTo>
                <a:lnTo>
                  <a:pt x="0" y="209312"/>
                </a:lnTo>
                <a:lnTo>
                  <a:pt x="2877" y="226479"/>
                </a:lnTo>
                <a:lnTo>
                  <a:pt x="25226" y="259611"/>
                </a:lnTo>
                <a:lnTo>
                  <a:pt x="68212" y="290783"/>
                </a:lnTo>
                <a:lnTo>
                  <a:pt x="130048" y="319565"/>
                </a:lnTo>
                <a:lnTo>
                  <a:pt x="167475" y="332925"/>
                </a:lnTo>
                <a:lnTo>
                  <a:pt x="208945" y="345525"/>
                </a:lnTo>
                <a:lnTo>
                  <a:pt x="254234" y="357312"/>
                </a:lnTo>
                <a:lnTo>
                  <a:pt x="303118" y="368233"/>
                </a:lnTo>
                <a:lnTo>
                  <a:pt x="355374" y="378232"/>
                </a:lnTo>
                <a:lnTo>
                  <a:pt x="410779" y="387257"/>
                </a:lnTo>
                <a:lnTo>
                  <a:pt x="469109" y="395253"/>
                </a:lnTo>
                <a:lnTo>
                  <a:pt x="530140" y="402167"/>
                </a:lnTo>
                <a:lnTo>
                  <a:pt x="593650" y="407944"/>
                </a:lnTo>
                <a:lnTo>
                  <a:pt x="659415" y="412532"/>
                </a:lnTo>
                <a:lnTo>
                  <a:pt x="727212" y="415875"/>
                </a:lnTo>
                <a:lnTo>
                  <a:pt x="796816" y="417921"/>
                </a:lnTo>
                <a:lnTo>
                  <a:pt x="868006" y="418614"/>
                </a:lnTo>
                <a:lnTo>
                  <a:pt x="939202" y="417921"/>
                </a:lnTo>
                <a:lnTo>
                  <a:pt x="1008811" y="415875"/>
                </a:lnTo>
                <a:lnTo>
                  <a:pt x="1076610" y="412532"/>
                </a:lnTo>
                <a:lnTo>
                  <a:pt x="1142376" y="407944"/>
                </a:lnTo>
                <a:lnTo>
                  <a:pt x="1205885" y="402167"/>
                </a:lnTo>
                <a:lnTo>
                  <a:pt x="1266915" y="395253"/>
                </a:lnTo>
                <a:lnTo>
                  <a:pt x="1325241" y="387257"/>
                </a:lnTo>
                <a:lnTo>
                  <a:pt x="1380642" y="378232"/>
                </a:lnTo>
                <a:lnTo>
                  <a:pt x="1432893" y="368233"/>
                </a:lnTo>
                <a:lnTo>
                  <a:pt x="1481772" y="357312"/>
                </a:lnTo>
                <a:lnTo>
                  <a:pt x="1527054" y="345525"/>
                </a:lnTo>
                <a:lnTo>
                  <a:pt x="1568518" y="332925"/>
                </a:lnTo>
                <a:lnTo>
                  <a:pt x="1605940" y="319565"/>
                </a:lnTo>
                <a:lnTo>
                  <a:pt x="1667764" y="290783"/>
                </a:lnTo>
                <a:lnTo>
                  <a:pt x="1710741" y="259611"/>
                </a:lnTo>
                <a:lnTo>
                  <a:pt x="1733085" y="226479"/>
                </a:lnTo>
                <a:lnTo>
                  <a:pt x="1735962" y="209312"/>
                </a:lnTo>
                <a:close/>
              </a:path>
            </a:pathLst>
          </a:custGeom>
          <a:ln w="23318">
            <a:solidFill>
              <a:srgbClr val="FFC000"/>
            </a:solidFill>
          </a:ln>
        </p:spPr>
        <p:txBody>
          <a:bodyPr wrap="square" lIns="0" tIns="0" rIns="0" bIns="0" rtlCol="0"/>
          <a:lstStyle/>
          <a:p>
            <a:endParaRPr/>
          </a:p>
        </p:txBody>
      </p:sp>
      <p:sp>
        <p:nvSpPr>
          <p:cNvPr id="19" name="object 19"/>
          <p:cNvSpPr txBox="1"/>
          <p:nvPr/>
        </p:nvSpPr>
        <p:spPr>
          <a:xfrm>
            <a:off x="1138039" y="5246937"/>
            <a:ext cx="1463675" cy="299720"/>
          </a:xfrm>
          <a:prstGeom prst="rect">
            <a:avLst/>
          </a:prstGeom>
        </p:spPr>
        <p:txBody>
          <a:bodyPr vert="horz" wrap="square" lIns="0" tIns="12065" rIns="0" bIns="0" rtlCol="0">
            <a:spAutoFit/>
          </a:bodyPr>
          <a:lstStyle/>
          <a:p>
            <a:pPr marL="325120" marR="5080" indent="-313055">
              <a:lnSpc>
                <a:spcPct val="100000"/>
              </a:lnSpc>
              <a:spcBef>
                <a:spcPts val="95"/>
              </a:spcBef>
            </a:pPr>
            <a:r>
              <a:rPr sz="900" b="1" spc="-70" dirty="0">
                <a:latin typeface="Arial"/>
                <a:cs typeface="Arial"/>
              </a:rPr>
              <a:t>Create </a:t>
            </a:r>
            <a:r>
              <a:rPr sz="900" b="1" spc="-95" dirty="0">
                <a:latin typeface="Arial"/>
                <a:cs typeface="Arial"/>
              </a:rPr>
              <a:t>Campaign </a:t>
            </a:r>
            <a:r>
              <a:rPr sz="900" b="1" spc="-45" dirty="0">
                <a:latin typeface="Arial"/>
                <a:cs typeface="Arial"/>
              </a:rPr>
              <a:t>with </a:t>
            </a:r>
            <a:r>
              <a:rPr sz="900" b="1" spc="-40" dirty="0">
                <a:latin typeface="Arial"/>
                <a:cs typeface="Arial"/>
              </a:rPr>
              <a:t>Mail.dat  </a:t>
            </a:r>
            <a:r>
              <a:rPr sz="900" b="1" spc="-100" dirty="0">
                <a:latin typeface="Arial"/>
                <a:cs typeface="Arial"/>
              </a:rPr>
              <a:t>RMR </a:t>
            </a:r>
            <a:r>
              <a:rPr sz="900" b="1" spc="-55" dirty="0">
                <a:latin typeface="Arial"/>
                <a:cs typeface="Arial"/>
              </a:rPr>
              <a:t>or</a:t>
            </a:r>
            <a:r>
              <a:rPr sz="900" b="1" spc="-25" dirty="0">
                <a:latin typeface="Arial"/>
                <a:cs typeface="Arial"/>
              </a:rPr>
              <a:t> </a:t>
            </a:r>
            <a:r>
              <a:rPr sz="900" b="1" spc="-60" dirty="0">
                <a:latin typeface="Arial"/>
                <a:cs typeface="Arial"/>
              </a:rPr>
              <a:t>Mail.XML</a:t>
            </a:r>
            <a:endParaRPr sz="900">
              <a:latin typeface="Arial"/>
              <a:cs typeface="Arial"/>
            </a:endParaRPr>
          </a:p>
        </p:txBody>
      </p:sp>
      <p:sp>
        <p:nvSpPr>
          <p:cNvPr id="20" name="object 20"/>
          <p:cNvSpPr txBox="1"/>
          <p:nvPr/>
        </p:nvSpPr>
        <p:spPr>
          <a:xfrm>
            <a:off x="3428317" y="4592416"/>
            <a:ext cx="1363980" cy="1026160"/>
          </a:xfrm>
          <a:prstGeom prst="rect">
            <a:avLst/>
          </a:prstGeom>
          <a:solidFill>
            <a:srgbClr val="006FC0"/>
          </a:solidFill>
          <a:ln w="7722">
            <a:solidFill>
              <a:srgbClr val="000000"/>
            </a:solidFill>
          </a:ln>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spcBef>
                <a:spcPts val="40"/>
              </a:spcBef>
            </a:pPr>
            <a:endParaRPr sz="1400">
              <a:latin typeface="Times New Roman"/>
              <a:cs typeface="Times New Roman"/>
            </a:endParaRPr>
          </a:p>
          <a:p>
            <a:pPr marL="310515">
              <a:lnSpc>
                <a:spcPct val="100000"/>
              </a:lnSpc>
            </a:pPr>
            <a:r>
              <a:rPr sz="1300" b="1" i="1" spc="-105" dirty="0">
                <a:latin typeface="Arial-BoldItalicMT"/>
                <a:cs typeface="Arial-BoldItalicMT"/>
              </a:rPr>
              <a:t>PostalOne!</a:t>
            </a:r>
            <a:endParaRPr sz="1300">
              <a:latin typeface="Arial-BoldItalicMT"/>
              <a:cs typeface="Arial-BoldItalicMT"/>
            </a:endParaRPr>
          </a:p>
        </p:txBody>
      </p:sp>
      <p:sp>
        <p:nvSpPr>
          <p:cNvPr id="21" name="object 21"/>
          <p:cNvSpPr/>
          <p:nvPr/>
        </p:nvSpPr>
        <p:spPr>
          <a:xfrm>
            <a:off x="5758229" y="4594024"/>
            <a:ext cx="1363980" cy="1026160"/>
          </a:xfrm>
          <a:custGeom>
            <a:avLst/>
            <a:gdLst/>
            <a:ahLst/>
            <a:cxnLst/>
            <a:rect l="l" t="t" r="r" b="b"/>
            <a:pathLst>
              <a:path w="1363979" h="1026160">
                <a:moveTo>
                  <a:pt x="0" y="1025603"/>
                </a:moveTo>
                <a:lnTo>
                  <a:pt x="1363531" y="1025603"/>
                </a:lnTo>
                <a:lnTo>
                  <a:pt x="1363531" y="0"/>
                </a:lnTo>
                <a:lnTo>
                  <a:pt x="0" y="0"/>
                </a:lnTo>
                <a:lnTo>
                  <a:pt x="0" y="1025603"/>
                </a:lnTo>
                <a:close/>
              </a:path>
            </a:pathLst>
          </a:custGeom>
          <a:solidFill>
            <a:srgbClr val="006FC0"/>
          </a:solidFill>
        </p:spPr>
        <p:txBody>
          <a:bodyPr wrap="square" lIns="0" tIns="0" rIns="0" bIns="0" rtlCol="0"/>
          <a:lstStyle/>
          <a:p>
            <a:endParaRPr/>
          </a:p>
        </p:txBody>
      </p:sp>
      <p:sp>
        <p:nvSpPr>
          <p:cNvPr id="22" name="object 22"/>
          <p:cNvSpPr/>
          <p:nvPr/>
        </p:nvSpPr>
        <p:spPr>
          <a:xfrm>
            <a:off x="5758229" y="4594024"/>
            <a:ext cx="1363980" cy="1026160"/>
          </a:xfrm>
          <a:custGeom>
            <a:avLst/>
            <a:gdLst/>
            <a:ahLst/>
            <a:cxnLst/>
            <a:rect l="l" t="t" r="r" b="b"/>
            <a:pathLst>
              <a:path w="1363979" h="1026160">
                <a:moveTo>
                  <a:pt x="0" y="1025603"/>
                </a:moveTo>
                <a:lnTo>
                  <a:pt x="1363531" y="1025603"/>
                </a:lnTo>
                <a:lnTo>
                  <a:pt x="1363531" y="0"/>
                </a:lnTo>
                <a:lnTo>
                  <a:pt x="0" y="0"/>
                </a:lnTo>
                <a:lnTo>
                  <a:pt x="0" y="1025603"/>
                </a:lnTo>
                <a:close/>
              </a:path>
            </a:pathLst>
          </a:custGeom>
          <a:ln w="7721">
            <a:solidFill>
              <a:srgbClr val="000000"/>
            </a:solidFill>
          </a:ln>
        </p:spPr>
        <p:txBody>
          <a:bodyPr wrap="square" lIns="0" tIns="0" rIns="0" bIns="0" rtlCol="0"/>
          <a:lstStyle/>
          <a:p>
            <a:endParaRPr/>
          </a:p>
        </p:txBody>
      </p:sp>
      <p:sp>
        <p:nvSpPr>
          <p:cNvPr id="23" name="object 23"/>
          <p:cNvSpPr txBox="1"/>
          <p:nvPr/>
        </p:nvSpPr>
        <p:spPr>
          <a:xfrm>
            <a:off x="6086447" y="4898525"/>
            <a:ext cx="643255" cy="424815"/>
          </a:xfrm>
          <a:prstGeom prst="rect">
            <a:avLst/>
          </a:prstGeom>
        </p:spPr>
        <p:txBody>
          <a:bodyPr vert="horz" wrap="square" lIns="0" tIns="12065" rIns="0" bIns="0" rtlCol="0">
            <a:spAutoFit/>
          </a:bodyPr>
          <a:lstStyle/>
          <a:p>
            <a:pPr marL="16510" marR="5080" indent="-17145">
              <a:lnSpc>
                <a:spcPct val="100699"/>
              </a:lnSpc>
              <a:spcBef>
                <a:spcPts val="95"/>
              </a:spcBef>
            </a:pPr>
            <a:r>
              <a:rPr sz="1300" b="1" spc="-5" dirty="0">
                <a:latin typeface="Arial"/>
                <a:cs typeface="Arial"/>
              </a:rPr>
              <a:t>I</a:t>
            </a:r>
            <a:r>
              <a:rPr sz="1300" b="1" spc="-120" dirty="0">
                <a:latin typeface="Arial"/>
                <a:cs typeface="Arial"/>
              </a:rPr>
              <a:t>n</a:t>
            </a:r>
            <a:r>
              <a:rPr sz="1300" b="1" spc="-40" dirty="0">
                <a:latin typeface="Arial"/>
                <a:cs typeface="Arial"/>
              </a:rPr>
              <a:t>f</a:t>
            </a:r>
            <a:r>
              <a:rPr sz="1300" b="1" spc="-120" dirty="0">
                <a:latin typeface="Arial"/>
                <a:cs typeface="Arial"/>
              </a:rPr>
              <a:t>o</a:t>
            </a:r>
            <a:r>
              <a:rPr sz="1300" b="1" spc="-75" dirty="0">
                <a:latin typeface="Arial"/>
                <a:cs typeface="Arial"/>
              </a:rPr>
              <a:t>r</a:t>
            </a:r>
            <a:r>
              <a:rPr sz="1300" b="1" spc="-125" dirty="0">
                <a:latin typeface="Arial"/>
                <a:cs typeface="Arial"/>
              </a:rPr>
              <a:t>m</a:t>
            </a:r>
            <a:r>
              <a:rPr sz="1300" b="1" spc="-45" dirty="0">
                <a:latin typeface="Arial"/>
                <a:cs typeface="Arial"/>
              </a:rPr>
              <a:t>e</a:t>
            </a:r>
            <a:r>
              <a:rPr sz="1300" b="1" spc="-70" dirty="0">
                <a:latin typeface="Arial"/>
                <a:cs typeface="Arial"/>
              </a:rPr>
              <a:t>d  </a:t>
            </a:r>
            <a:r>
              <a:rPr sz="1300" b="1" spc="-90" dirty="0">
                <a:latin typeface="Arial"/>
                <a:cs typeface="Arial"/>
              </a:rPr>
              <a:t>Delivery</a:t>
            </a:r>
            <a:endParaRPr sz="1300">
              <a:latin typeface="Arial"/>
              <a:cs typeface="Arial"/>
            </a:endParaRPr>
          </a:p>
        </p:txBody>
      </p:sp>
      <p:sp>
        <p:nvSpPr>
          <p:cNvPr id="24" name="object 24"/>
          <p:cNvSpPr txBox="1"/>
          <p:nvPr/>
        </p:nvSpPr>
        <p:spPr>
          <a:xfrm>
            <a:off x="7814034" y="4594024"/>
            <a:ext cx="1363980" cy="1026160"/>
          </a:xfrm>
          <a:prstGeom prst="rect">
            <a:avLst/>
          </a:prstGeom>
          <a:solidFill>
            <a:srgbClr val="006FC0"/>
          </a:solidFill>
          <a:ln w="7722">
            <a:solidFill>
              <a:srgbClr val="000000"/>
            </a:solidFill>
          </a:ln>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spcBef>
                <a:spcPts val="35"/>
              </a:spcBef>
            </a:pPr>
            <a:endParaRPr sz="1000">
              <a:latin typeface="Times New Roman"/>
              <a:cs typeface="Times New Roman"/>
            </a:endParaRPr>
          </a:p>
          <a:p>
            <a:pPr marL="274955" marR="262255" indent="120650">
              <a:lnSpc>
                <a:spcPct val="100699"/>
              </a:lnSpc>
            </a:pPr>
            <a:r>
              <a:rPr sz="1300" b="1" spc="-114" dirty="0">
                <a:latin typeface="Arial"/>
                <a:cs typeface="Arial"/>
              </a:rPr>
              <a:t>Program  </a:t>
            </a:r>
            <a:r>
              <a:rPr sz="1300" b="1" spc="-170" dirty="0">
                <a:latin typeface="Arial"/>
                <a:cs typeface="Arial"/>
              </a:rPr>
              <a:t>R</a:t>
            </a:r>
            <a:r>
              <a:rPr sz="1300" b="1" spc="-140" dirty="0">
                <a:latin typeface="Arial"/>
                <a:cs typeface="Arial"/>
              </a:rPr>
              <a:t>e</a:t>
            </a:r>
            <a:r>
              <a:rPr sz="1300" b="1" spc="-200" dirty="0">
                <a:latin typeface="Arial"/>
                <a:cs typeface="Arial"/>
              </a:rPr>
              <a:t>g</a:t>
            </a:r>
            <a:r>
              <a:rPr sz="1300" b="1" spc="-50" dirty="0">
                <a:latin typeface="Arial"/>
                <a:cs typeface="Arial"/>
              </a:rPr>
              <a:t>i</a:t>
            </a:r>
            <a:r>
              <a:rPr sz="1300" b="1" spc="-210" dirty="0">
                <a:latin typeface="Arial"/>
                <a:cs typeface="Arial"/>
              </a:rPr>
              <a:t>s</a:t>
            </a:r>
            <a:r>
              <a:rPr sz="1300" b="1" spc="5" dirty="0">
                <a:latin typeface="Arial"/>
                <a:cs typeface="Arial"/>
              </a:rPr>
              <a:t>t</a:t>
            </a:r>
            <a:r>
              <a:rPr sz="1300" b="1" spc="-75" dirty="0">
                <a:latin typeface="Arial"/>
                <a:cs typeface="Arial"/>
              </a:rPr>
              <a:t>r</a:t>
            </a:r>
            <a:r>
              <a:rPr sz="1300" b="1" spc="-90" dirty="0">
                <a:latin typeface="Arial"/>
                <a:cs typeface="Arial"/>
              </a:rPr>
              <a:t>a</a:t>
            </a:r>
            <a:r>
              <a:rPr sz="1300" b="1" spc="5" dirty="0">
                <a:latin typeface="Arial"/>
                <a:cs typeface="Arial"/>
              </a:rPr>
              <a:t>t</a:t>
            </a:r>
            <a:r>
              <a:rPr sz="1300" b="1" spc="-50" dirty="0">
                <a:latin typeface="Arial"/>
                <a:cs typeface="Arial"/>
              </a:rPr>
              <a:t>i</a:t>
            </a:r>
            <a:r>
              <a:rPr sz="1300" b="1" spc="-120" dirty="0">
                <a:latin typeface="Arial"/>
                <a:cs typeface="Arial"/>
              </a:rPr>
              <a:t>o</a:t>
            </a:r>
            <a:r>
              <a:rPr sz="1300" b="1" spc="-110" dirty="0">
                <a:latin typeface="Arial"/>
                <a:cs typeface="Arial"/>
              </a:rPr>
              <a:t>n</a:t>
            </a:r>
            <a:endParaRPr sz="1300">
              <a:latin typeface="Arial"/>
              <a:cs typeface="Arial"/>
            </a:endParaRPr>
          </a:p>
        </p:txBody>
      </p:sp>
      <p:sp>
        <p:nvSpPr>
          <p:cNvPr id="25" name="object 25"/>
          <p:cNvSpPr/>
          <p:nvPr/>
        </p:nvSpPr>
        <p:spPr>
          <a:xfrm>
            <a:off x="5635266" y="5106032"/>
            <a:ext cx="123189" cy="0"/>
          </a:xfrm>
          <a:custGeom>
            <a:avLst/>
            <a:gdLst/>
            <a:ahLst/>
            <a:cxnLst/>
            <a:rect l="l" t="t" r="r" b="b"/>
            <a:pathLst>
              <a:path w="123189">
                <a:moveTo>
                  <a:pt x="0" y="0"/>
                </a:moveTo>
                <a:lnTo>
                  <a:pt x="122962" y="0"/>
                </a:lnTo>
              </a:path>
            </a:pathLst>
          </a:custGeom>
          <a:ln w="7781">
            <a:solidFill>
              <a:srgbClr val="000000"/>
            </a:solidFill>
          </a:ln>
        </p:spPr>
        <p:txBody>
          <a:bodyPr wrap="square" lIns="0" tIns="0" rIns="0" bIns="0" rtlCol="0"/>
          <a:lstStyle/>
          <a:p>
            <a:endParaRPr/>
          </a:p>
        </p:txBody>
      </p:sp>
      <p:sp>
        <p:nvSpPr>
          <p:cNvPr id="26" name="object 26"/>
          <p:cNvSpPr/>
          <p:nvPr/>
        </p:nvSpPr>
        <p:spPr>
          <a:xfrm>
            <a:off x="4791848" y="5106032"/>
            <a:ext cx="123189" cy="0"/>
          </a:xfrm>
          <a:custGeom>
            <a:avLst/>
            <a:gdLst/>
            <a:ahLst/>
            <a:cxnLst/>
            <a:rect l="l" t="t" r="r" b="b"/>
            <a:pathLst>
              <a:path w="123189">
                <a:moveTo>
                  <a:pt x="0" y="0"/>
                </a:moveTo>
                <a:lnTo>
                  <a:pt x="122942" y="0"/>
                </a:lnTo>
              </a:path>
            </a:pathLst>
          </a:custGeom>
          <a:ln w="7781">
            <a:solidFill>
              <a:srgbClr val="000000"/>
            </a:solidFill>
          </a:ln>
        </p:spPr>
        <p:txBody>
          <a:bodyPr wrap="square" lIns="0" tIns="0" rIns="0" bIns="0" rtlCol="0"/>
          <a:lstStyle/>
          <a:p>
            <a:endParaRPr/>
          </a:p>
        </p:txBody>
      </p:sp>
      <p:sp>
        <p:nvSpPr>
          <p:cNvPr id="27" name="object 27"/>
          <p:cNvSpPr/>
          <p:nvPr/>
        </p:nvSpPr>
        <p:spPr>
          <a:xfrm>
            <a:off x="4914791" y="4981511"/>
            <a:ext cx="720725" cy="249554"/>
          </a:xfrm>
          <a:custGeom>
            <a:avLst/>
            <a:gdLst/>
            <a:ahLst/>
            <a:cxnLst/>
            <a:rect l="l" t="t" r="r" b="b"/>
            <a:pathLst>
              <a:path w="720725" h="249554">
                <a:moveTo>
                  <a:pt x="0" y="249021"/>
                </a:moveTo>
                <a:lnTo>
                  <a:pt x="720475" y="249021"/>
                </a:lnTo>
                <a:lnTo>
                  <a:pt x="720475" y="0"/>
                </a:lnTo>
                <a:lnTo>
                  <a:pt x="0" y="0"/>
                </a:lnTo>
                <a:lnTo>
                  <a:pt x="0" y="249021"/>
                </a:lnTo>
                <a:close/>
              </a:path>
            </a:pathLst>
          </a:custGeom>
          <a:solidFill>
            <a:srgbClr val="FFFFFF"/>
          </a:solidFill>
        </p:spPr>
        <p:txBody>
          <a:bodyPr wrap="square" lIns="0" tIns="0" rIns="0" bIns="0" rtlCol="0"/>
          <a:lstStyle/>
          <a:p>
            <a:endParaRPr/>
          </a:p>
        </p:txBody>
      </p:sp>
      <p:sp>
        <p:nvSpPr>
          <p:cNvPr id="28" name="object 28"/>
          <p:cNvSpPr txBox="1"/>
          <p:nvPr/>
        </p:nvSpPr>
        <p:spPr>
          <a:xfrm>
            <a:off x="4904223" y="4960054"/>
            <a:ext cx="743585" cy="150495"/>
          </a:xfrm>
          <a:prstGeom prst="rect">
            <a:avLst/>
          </a:prstGeom>
        </p:spPr>
        <p:txBody>
          <a:bodyPr vert="horz" wrap="square" lIns="0" tIns="15240" rIns="0" bIns="0" rtlCol="0">
            <a:spAutoFit/>
          </a:bodyPr>
          <a:lstStyle/>
          <a:p>
            <a:pPr marL="12700">
              <a:lnSpc>
                <a:spcPct val="100000"/>
              </a:lnSpc>
              <a:spcBef>
                <a:spcPts val="120"/>
              </a:spcBef>
            </a:pPr>
            <a:r>
              <a:rPr sz="800" spc="-15" dirty="0">
                <a:latin typeface="Arial"/>
                <a:cs typeface="Arial"/>
              </a:rPr>
              <a:t>Mailer</a:t>
            </a:r>
            <a:r>
              <a:rPr sz="800" spc="-100" dirty="0">
                <a:latin typeface="Arial"/>
                <a:cs typeface="Arial"/>
              </a:rPr>
              <a:t> </a:t>
            </a:r>
            <a:r>
              <a:rPr sz="800" spc="-30" dirty="0">
                <a:latin typeface="Arial"/>
                <a:cs typeface="Arial"/>
              </a:rPr>
              <a:t>Submitted</a:t>
            </a:r>
            <a:endParaRPr sz="800">
              <a:latin typeface="Arial"/>
              <a:cs typeface="Arial"/>
            </a:endParaRPr>
          </a:p>
        </p:txBody>
      </p:sp>
      <p:sp>
        <p:nvSpPr>
          <p:cNvPr id="29" name="object 29"/>
          <p:cNvSpPr txBox="1"/>
          <p:nvPr/>
        </p:nvSpPr>
        <p:spPr>
          <a:xfrm>
            <a:off x="5039550" y="5085073"/>
            <a:ext cx="476250" cy="150495"/>
          </a:xfrm>
          <a:prstGeom prst="rect">
            <a:avLst/>
          </a:prstGeom>
        </p:spPr>
        <p:txBody>
          <a:bodyPr vert="horz" wrap="square" lIns="0" tIns="14604" rIns="0" bIns="0" rtlCol="0">
            <a:spAutoFit/>
          </a:bodyPr>
          <a:lstStyle/>
          <a:p>
            <a:pPr marL="12700">
              <a:lnSpc>
                <a:spcPct val="100000"/>
              </a:lnSpc>
              <a:spcBef>
                <a:spcPts val="114"/>
              </a:spcBef>
            </a:pPr>
            <a:r>
              <a:rPr sz="800" spc="-60" dirty="0">
                <a:latin typeface="Arial"/>
                <a:cs typeface="Arial"/>
              </a:rPr>
              <a:t>Campaigns</a:t>
            </a:r>
            <a:endParaRPr sz="800">
              <a:latin typeface="Arial"/>
              <a:cs typeface="Arial"/>
            </a:endParaRPr>
          </a:p>
        </p:txBody>
      </p:sp>
      <p:sp>
        <p:nvSpPr>
          <p:cNvPr id="30" name="object 30"/>
          <p:cNvSpPr/>
          <p:nvPr/>
        </p:nvSpPr>
        <p:spPr>
          <a:xfrm>
            <a:off x="7692838" y="5106862"/>
            <a:ext cx="121285" cy="0"/>
          </a:xfrm>
          <a:custGeom>
            <a:avLst/>
            <a:gdLst/>
            <a:ahLst/>
            <a:cxnLst/>
            <a:rect l="l" t="t" r="r" b="b"/>
            <a:pathLst>
              <a:path w="121284">
                <a:moveTo>
                  <a:pt x="0" y="0"/>
                </a:moveTo>
                <a:lnTo>
                  <a:pt x="121195" y="0"/>
                </a:lnTo>
              </a:path>
            </a:pathLst>
          </a:custGeom>
          <a:ln w="7781">
            <a:solidFill>
              <a:srgbClr val="000000"/>
            </a:solidFill>
          </a:ln>
        </p:spPr>
        <p:txBody>
          <a:bodyPr wrap="square" lIns="0" tIns="0" rIns="0" bIns="0" rtlCol="0"/>
          <a:lstStyle/>
          <a:p>
            <a:endParaRPr/>
          </a:p>
        </p:txBody>
      </p:sp>
      <p:sp>
        <p:nvSpPr>
          <p:cNvPr id="31" name="object 31"/>
          <p:cNvSpPr/>
          <p:nvPr/>
        </p:nvSpPr>
        <p:spPr>
          <a:xfrm>
            <a:off x="7121760" y="5106862"/>
            <a:ext cx="121285" cy="0"/>
          </a:xfrm>
          <a:custGeom>
            <a:avLst/>
            <a:gdLst/>
            <a:ahLst/>
            <a:cxnLst/>
            <a:rect l="l" t="t" r="r" b="b"/>
            <a:pathLst>
              <a:path w="121284">
                <a:moveTo>
                  <a:pt x="0" y="0"/>
                </a:moveTo>
                <a:lnTo>
                  <a:pt x="121114" y="0"/>
                </a:lnTo>
              </a:path>
            </a:pathLst>
          </a:custGeom>
          <a:ln w="7781">
            <a:solidFill>
              <a:srgbClr val="000000"/>
            </a:solidFill>
          </a:ln>
        </p:spPr>
        <p:txBody>
          <a:bodyPr wrap="square" lIns="0" tIns="0" rIns="0" bIns="0" rtlCol="0"/>
          <a:lstStyle/>
          <a:p>
            <a:endParaRPr/>
          </a:p>
        </p:txBody>
      </p:sp>
      <p:sp>
        <p:nvSpPr>
          <p:cNvPr id="32" name="object 32"/>
          <p:cNvSpPr/>
          <p:nvPr/>
        </p:nvSpPr>
        <p:spPr>
          <a:xfrm>
            <a:off x="7242875" y="4982321"/>
            <a:ext cx="450215" cy="249554"/>
          </a:xfrm>
          <a:custGeom>
            <a:avLst/>
            <a:gdLst/>
            <a:ahLst/>
            <a:cxnLst/>
            <a:rect l="l" t="t" r="r" b="b"/>
            <a:pathLst>
              <a:path w="450215" h="249554">
                <a:moveTo>
                  <a:pt x="0" y="249021"/>
                </a:moveTo>
                <a:lnTo>
                  <a:pt x="449962" y="249021"/>
                </a:lnTo>
                <a:lnTo>
                  <a:pt x="449962" y="0"/>
                </a:lnTo>
                <a:lnTo>
                  <a:pt x="0" y="0"/>
                </a:lnTo>
                <a:lnTo>
                  <a:pt x="0" y="249021"/>
                </a:lnTo>
                <a:close/>
              </a:path>
            </a:pathLst>
          </a:custGeom>
          <a:solidFill>
            <a:srgbClr val="FFFFFF"/>
          </a:solidFill>
        </p:spPr>
        <p:txBody>
          <a:bodyPr wrap="square" lIns="0" tIns="0" rIns="0" bIns="0" rtlCol="0"/>
          <a:lstStyle/>
          <a:p>
            <a:endParaRPr/>
          </a:p>
        </p:txBody>
      </p:sp>
      <p:sp>
        <p:nvSpPr>
          <p:cNvPr id="33" name="object 33"/>
          <p:cNvSpPr txBox="1"/>
          <p:nvPr/>
        </p:nvSpPr>
        <p:spPr>
          <a:xfrm>
            <a:off x="7256470" y="4960780"/>
            <a:ext cx="429259" cy="150495"/>
          </a:xfrm>
          <a:prstGeom prst="rect">
            <a:avLst/>
          </a:prstGeom>
        </p:spPr>
        <p:txBody>
          <a:bodyPr vert="horz" wrap="square" lIns="0" tIns="15240" rIns="0" bIns="0" rtlCol="0">
            <a:spAutoFit/>
          </a:bodyPr>
          <a:lstStyle/>
          <a:p>
            <a:pPr marL="12700">
              <a:lnSpc>
                <a:spcPct val="100000"/>
              </a:lnSpc>
              <a:spcBef>
                <a:spcPts val="120"/>
              </a:spcBef>
            </a:pPr>
            <a:r>
              <a:rPr sz="800" spc="-55" dirty="0">
                <a:latin typeface="Arial"/>
                <a:cs typeface="Arial"/>
              </a:rPr>
              <a:t>A</a:t>
            </a:r>
            <a:r>
              <a:rPr sz="800" spc="-50" dirty="0">
                <a:latin typeface="Arial"/>
                <a:cs typeface="Arial"/>
              </a:rPr>
              <a:t>p</a:t>
            </a:r>
            <a:r>
              <a:rPr sz="800" spc="-10" dirty="0">
                <a:latin typeface="Arial"/>
                <a:cs typeface="Arial"/>
              </a:rPr>
              <a:t>p</a:t>
            </a:r>
            <a:r>
              <a:rPr sz="800" spc="-5" dirty="0">
                <a:latin typeface="Arial"/>
                <a:cs typeface="Arial"/>
              </a:rPr>
              <a:t>r</a:t>
            </a:r>
            <a:r>
              <a:rPr sz="800" spc="-35" dirty="0">
                <a:latin typeface="Arial"/>
                <a:cs typeface="Arial"/>
              </a:rPr>
              <a:t>o</a:t>
            </a:r>
            <a:r>
              <a:rPr sz="800" spc="-45" dirty="0">
                <a:latin typeface="Arial"/>
                <a:cs typeface="Arial"/>
              </a:rPr>
              <a:t>v</a:t>
            </a:r>
            <a:r>
              <a:rPr sz="800" spc="-35" dirty="0">
                <a:latin typeface="Arial"/>
                <a:cs typeface="Arial"/>
              </a:rPr>
              <a:t>ed</a:t>
            </a:r>
            <a:endParaRPr sz="800">
              <a:latin typeface="Arial"/>
              <a:cs typeface="Arial"/>
            </a:endParaRPr>
          </a:p>
        </p:txBody>
      </p:sp>
      <p:sp>
        <p:nvSpPr>
          <p:cNvPr id="34" name="object 34"/>
          <p:cNvSpPr txBox="1"/>
          <p:nvPr/>
        </p:nvSpPr>
        <p:spPr>
          <a:xfrm>
            <a:off x="7233424" y="5085851"/>
            <a:ext cx="476250" cy="150495"/>
          </a:xfrm>
          <a:prstGeom prst="rect">
            <a:avLst/>
          </a:prstGeom>
        </p:spPr>
        <p:txBody>
          <a:bodyPr vert="horz" wrap="square" lIns="0" tIns="14604" rIns="0" bIns="0" rtlCol="0">
            <a:spAutoFit/>
          </a:bodyPr>
          <a:lstStyle/>
          <a:p>
            <a:pPr marL="12700">
              <a:lnSpc>
                <a:spcPct val="100000"/>
              </a:lnSpc>
              <a:spcBef>
                <a:spcPts val="114"/>
              </a:spcBef>
            </a:pPr>
            <a:r>
              <a:rPr sz="800" spc="-60" dirty="0">
                <a:latin typeface="Arial"/>
                <a:cs typeface="Arial"/>
              </a:rPr>
              <a:t>Campaigns</a:t>
            </a:r>
            <a:endParaRPr sz="800">
              <a:latin typeface="Arial"/>
              <a:cs typeface="Arial"/>
            </a:endParaRPr>
          </a:p>
        </p:txBody>
      </p:sp>
      <p:sp>
        <p:nvSpPr>
          <p:cNvPr id="35" name="object 35"/>
          <p:cNvSpPr txBox="1"/>
          <p:nvPr/>
        </p:nvSpPr>
        <p:spPr>
          <a:xfrm>
            <a:off x="9915523" y="4594024"/>
            <a:ext cx="1363980" cy="1026160"/>
          </a:xfrm>
          <a:prstGeom prst="rect">
            <a:avLst/>
          </a:prstGeom>
          <a:solidFill>
            <a:srgbClr val="006FC0"/>
          </a:solidFill>
          <a:ln w="7722">
            <a:solidFill>
              <a:srgbClr val="000000"/>
            </a:solidFill>
          </a:ln>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spcBef>
                <a:spcPts val="5"/>
              </a:spcBef>
            </a:pPr>
            <a:endParaRPr sz="1400">
              <a:latin typeface="Times New Roman"/>
              <a:cs typeface="Times New Roman"/>
            </a:endParaRPr>
          </a:p>
          <a:p>
            <a:pPr marL="368300">
              <a:lnSpc>
                <a:spcPct val="100000"/>
              </a:lnSpc>
              <a:spcBef>
                <a:spcPts val="5"/>
              </a:spcBef>
            </a:pPr>
            <a:r>
              <a:rPr sz="1300" b="1" i="1" spc="-105" dirty="0">
                <a:latin typeface="Arial-BoldItalicMT"/>
                <a:cs typeface="Arial-BoldItalicMT"/>
              </a:rPr>
              <a:t>PostalOne!</a:t>
            </a:r>
            <a:endParaRPr sz="1300">
              <a:latin typeface="Arial-BoldItalicMT"/>
              <a:cs typeface="Arial-BoldItalicMT"/>
            </a:endParaRPr>
          </a:p>
        </p:txBody>
      </p:sp>
      <p:sp>
        <p:nvSpPr>
          <p:cNvPr id="36" name="object 36"/>
          <p:cNvSpPr/>
          <p:nvPr/>
        </p:nvSpPr>
        <p:spPr>
          <a:xfrm>
            <a:off x="6759837" y="4499043"/>
            <a:ext cx="640080" cy="302260"/>
          </a:xfrm>
          <a:custGeom>
            <a:avLst/>
            <a:gdLst/>
            <a:ahLst/>
            <a:cxnLst/>
            <a:rect l="l" t="t" r="r" b="b"/>
            <a:pathLst>
              <a:path w="640079" h="302260">
                <a:moveTo>
                  <a:pt x="319791" y="0"/>
                </a:moveTo>
                <a:lnTo>
                  <a:pt x="255333" y="3065"/>
                </a:lnTo>
                <a:lnTo>
                  <a:pt x="195301" y="11856"/>
                </a:lnTo>
                <a:lnTo>
                  <a:pt x="140979" y="25766"/>
                </a:lnTo>
                <a:lnTo>
                  <a:pt x="93653" y="44188"/>
                </a:lnTo>
                <a:lnTo>
                  <a:pt x="54607" y="66516"/>
                </a:lnTo>
                <a:lnTo>
                  <a:pt x="25126" y="92142"/>
                </a:lnTo>
                <a:lnTo>
                  <a:pt x="0" y="150865"/>
                </a:lnTo>
                <a:lnTo>
                  <a:pt x="6495" y="181269"/>
                </a:lnTo>
                <a:lnTo>
                  <a:pt x="54607" y="235214"/>
                </a:lnTo>
                <a:lnTo>
                  <a:pt x="93653" y="257542"/>
                </a:lnTo>
                <a:lnTo>
                  <a:pt x="140979" y="275964"/>
                </a:lnTo>
                <a:lnTo>
                  <a:pt x="195301" y="289874"/>
                </a:lnTo>
                <a:lnTo>
                  <a:pt x="255333" y="298665"/>
                </a:lnTo>
                <a:lnTo>
                  <a:pt x="319791" y="301730"/>
                </a:lnTo>
                <a:lnTo>
                  <a:pt x="384220" y="298665"/>
                </a:lnTo>
                <a:lnTo>
                  <a:pt x="444239" y="289874"/>
                </a:lnTo>
                <a:lnTo>
                  <a:pt x="498559" y="275964"/>
                </a:lnTo>
                <a:lnTo>
                  <a:pt x="545892" y="257542"/>
                </a:lnTo>
                <a:lnTo>
                  <a:pt x="584949" y="235214"/>
                </a:lnTo>
                <a:lnTo>
                  <a:pt x="614442" y="209587"/>
                </a:lnTo>
                <a:lnTo>
                  <a:pt x="639583" y="150865"/>
                </a:lnTo>
                <a:lnTo>
                  <a:pt x="633083" y="120461"/>
                </a:lnTo>
                <a:lnTo>
                  <a:pt x="584949" y="66516"/>
                </a:lnTo>
                <a:lnTo>
                  <a:pt x="545892" y="44188"/>
                </a:lnTo>
                <a:lnTo>
                  <a:pt x="498559" y="25766"/>
                </a:lnTo>
                <a:lnTo>
                  <a:pt x="444239" y="11856"/>
                </a:lnTo>
                <a:lnTo>
                  <a:pt x="384220" y="3065"/>
                </a:lnTo>
                <a:lnTo>
                  <a:pt x="319791" y="0"/>
                </a:lnTo>
                <a:close/>
              </a:path>
            </a:pathLst>
          </a:custGeom>
          <a:solidFill>
            <a:srgbClr val="FFFFFF"/>
          </a:solidFill>
        </p:spPr>
        <p:txBody>
          <a:bodyPr wrap="square" lIns="0" tIns="0" rIns="0" bIns="0" rtlCol="0"/>
          <a:lstStyle/>
          <a:p>
            <a:endParaRPr/>
          </a:p>
        </p:txBody>
      </p:sp>
      <p:sp>
        <p:nvSpPr>
          <p:cNvPr id="37" name="object 37"/>
          <p:cNvSpPr/>
          <p:nvPr/>
        </p:nvSpPr>
        <p:spPr>
          <a:xfrm>
            <a:off x="6759837" y="4499043"/>
            <a:ext cx="640080" cy="302260"/>
          </a:xfrm>
          <a:custGeom>
            <a:avLst/>
            <a:gdLst/>
            <a:ahLst/>
            <a:cxnLst/>
            <a:rect l="l" t="t" r="r" b="b"/>
            <a:pathLst>
              <a:path w="640079" h="302260">
                <a:moveTo>
                  <a:pt x="639583" y="150865"/>
                </a:moveTo>
                <a:lnTo>
                  <a:pt x="614442" y="92142"/>
                </a:lnTo>
                <a:lnTo>
                  <a:pt x="584949" y="66516"/>
                </a:lnTo>
                <a:lnTo>
                  <a:pt x="545892" y="44188"/>
                </a:lnTo>
                <a:lnTo>
                  <a:pt x="498559" y="25766"/>
                </a:lnTo>
                <a:lnTo>
                  <a:pt x="444239" y="11856"/>
                </a:lnTo>
                <a:lnTo>
                  <a:pt x="384220" y="3065"/>
                </a:lnTo>
                <a:lnTo>
                  <a:pt x="319791" y="0"/>
                </a:lnTo>
                <a:lnTo>
                  <a:pt x="255333" y="3065"/>
                </a:lnTo>
                <a:lnTo>
                  <a:pt x="195301" y="11856"/>
                </a:lnTo>
                <a:lnTo>
                  <a:pt x="140979" y="25766"/>
                </a:lnTo>
                <a:lnTo>
                  <a:pt x="93653" y="44188"/>
                </a:lnTo>
                <a:lnTo>
                  <a:pt x="54607" y="66516"/>
                </a:lnTo>
                <a:lnTo>
                  <a:pt x="25126" y="92142"/>
                </a:lnTo>
                <a:lnTo>
                  <a:pt x="0" y="150865"/>
                </a:lnTo>
                <a:lnTo>
                  <a:pt x="6495" y="181269"/>
                </a:lnTo>
                <a:lnTo>
                  <a:pt x="54607" y="235214"/>
                </a:lnTo>
                <a:lnTo>
                  <a:pt x="93653" y="257542"/>
                </a:lnTo>
                <a:lnTo>
                  <a:pt x="140979" y="275964"/>
                </a:lnTo>
                <a:lnTo>
                  <a:pt x="195301" y="289874"/>
                </a:lnTo>
                <a:lnTo>
                  <a:pt x="255333" y="298665"/>
                </a:lnTo>
                <a:lnTo>
                  <a:pt x="319791" y="301730"/>
                </a:lnTo>
                <a:lnTo>
                  <a:pt x="384220" y="298665"/>
                </a:lnTo>
                <a:lnTo>
                  <a:pt x="444239" y="289874"/>
                </a:lnTo>
                <a:lnTo>
                  <a:pt x="498559" y="275964"/>
                </a:lnTo>
                <a:lnTo>
                  <a:pt x="545892" y="257542"/>
                </a:lnTo>
                <a:lnTo>
                  <a:pt x="584949" y="235214"/>
                </a:lnTo>
                <a:lnTo>
                  <a:pt x="614442" y="209587"/>
                </a:lnTo>
                <a:lnTo>
                  <a:pt x="639583" y="150865"/>
                </a:lnTo>
                <a:close/>
              </a:path>
            </a:pathLst>
          </a:custGeom>
          <a:ln w="7751">
            <a:solidFill>
              <a:srgbClr val="000000"/>
            </a:solidFill>
          </a:ln>
        </p:spPr>
        <p:txBody>
          <a:bodyPr wrap="square" lIns="0" tIns="0" rIns="0" bIns="0" rtlCol="0"/>
          <a:lstStyle/>
          <a:p>
            <a:endParaRPr/>
          </a:p>
        </p:txBody>
      </p:sp>
      <p:sp>
        <p:nvSpPr>
          <p:cNvPr id="38" name="object 38"/>
          <p:cNvSpPr txBox="1"/>
          <p:nvPr/>
        </p:nvSpPr>
        <p:spPr>
          <a:xfrm>
            <a:off x="6916587" y="4550933"/>
            <a:ext cx="344170" cy="175260"/>
          </a:xfrm>
          <a:prstGeom prst="rect">
            <a:avLst/>
          </a:prstGeom>
        </p:spPr>
        <p:txBody>
          <a:bodyPr vert="horz" wrap="square" lIns="0" tIns="16510" rIns="0" bIns="0" rtlCol="0">
            <a:spAutoFit/>
          </a:bodyPr>
          <a:lstStyle/>
          <a:p>
            <a:pPr>
              <a:lnSpc>
                <a:spcPct val="100000"/>
              </a:lnSpc>
              <a:spcBef>
                <a:spcPts val="130"/>
              </a:spcBef>
            </a:pPr>
            <a:r>
              <a:rPr sz="950" spc="-130" dirty="0">
                <a:latin typeface="Arial"/>
                <a:cs typeface="Arial"/>
              </a:rPr>
              <a:t>@</a:t>
            </a:r>
            <a:r>
              <a:rPr sz="950" spc="-15" dirty="0">
                <a:latin typeface="Arial"/>
                <a:cs typeface="Arial"/>
              </a:rPr>
              <a:t>2</a:t>
            </a:r>
            <a:r>
              <a:rPr sz="950" spc="-55" dirty="0">
                <a:latin typeface="Arial"/>
                <a:cs typeface="Arial"/>
              </a:rPr>
              <a:t>p</a:t>
            </a:r>
            <a:r>
              <a:rPr sz="950" spc="-25" dirty="0">
                <a:latin typeface="Arial"/>
                <a:cs typeface="Arial"/>
              </a:rPr>
              <a:t>m</a:t>
            </a:r>
            <a:endParaRPr sz="950">
              <a:latin typeface="Arial"/>
              <a:cs typeface="Arial"/>
            </a:endParaRPr>
          </a:p>
        </p:txBody>
      </p:sp>
      <p:sp>
        <p:nvSpPr>
          <p:cNvPr id="39" name="object 39"/>
          <p:cNvSpPr/>
          <p:nvPr/>
        </p:nvSpPr>
        <p:spPr>
          <a:xfrm>
            <a:off x="2739495" y="4102996"/>
            <a:ext cx="3700779" cy="491490"/>
          </a:xfrm>
          <a:custGeom>
            <a:avLst/>
            <a:gdLst/>
            <a:ahLst/>
            <a:cxnLst/>
            <a:rect l="l" t="t" r="r" b="b"/>
            <a:pathLst>
              <a:path w="3700779" h="491489">
                <a:moveTo>
                  <a:pt x="0" y="0"/>
                </a:moveTo>
                <a:lnTo>
                  <a:pt x="3700550" y="0"/>
                </a:lnTo>
                <a:lnTo>
                  <a:pt x="3700550" y="490986"/>
                </a:lnTo>
              </a:path>
            </a:pathLst>
          </a:custGeom>
          <a:ln w="7779">
            <a:solidFill>
              <a:srgbClr val="000000"/>
            </a:solidFill>
          </a:ln>
        </p:spPr>
        <p:txBody>
          <a:bodyPr wrap="square" lIns="0" tIns="0" rIns="0" bIns="0" rtlCol="0"/>
          <a:lstStyle/>
          <a:p>
            <a:endParaRPr/>
          </a:p>
        </p:txBody>
      </p:sp>
      <p:sp>
        <p:nvSpPr>
          <p:cNvPr id="40" name="object 40"/>
          <p:cNvSpPr/>
          <p:nvPr/>
        </p:nvSpPr>
        <p:spPr>
          <a:xfrm>
            <a:off x="9771485" y="5106862"/>
            <a:ext cx="144145" cy="0"/>
          </a:xfrm>
          <a:custGeom>
            <a:avLst/>
            <a:gdLst/>
            <a:ahLst/>
            <a:cxnLst/>
            <a:rect l="l" t="t" r="r" b="b"/>
            <a:pathLst>
              <a:path w="144145">
                <a:moveTo>
                  <a:pt x="0" y="0"/>
                </a:moveTo>
                <a:lnTo>
                  <a:pt x="144038" y="0"/>
                </a:lnTo>
              </a:path>
            </a:pathLst>
          </a:custGeom>
          <a:ln w="7781">
            <a:solidFill>
              <a:srgbClr val="000000"/>
            </a:solidFill>
          </a:ln>
        </p:spPr>
        <p:txBody>
          <a:bodyPr wrap="square" lIns="0" tIns="0" rIns="0" bIns="0" rtlCol="0"/>
          <a:lstStyle/>
          <a:p>
            <a:endParaRPr/>
          </a:p>
        </p:txBody>
      </p:sp>
      <p:sp>
        <p:nvSpPr>
          <p:cNvPr id="41" name="object 41"/>
          <p:cNvSpPr/>
          <p:nvPr/>
        </p:nvSpPr>
        <p:spPr>
          <a:xfrm>
            <a:off x="9177566" y="5106862"/>
            <a:ext cx="144145" cy="0"/>
          </a:xfrm>
          <a:custGeom>
            <a:avLst/>
            <a:gdLst/>
            <a:ahLst/>
            <a:cxnLst/>
            <a:rect l="l" t="t" r="r" b="b"/>
            <a:pathLst>
              <a:path w="144145">
                <a:moveTo>
                  <a:pt x="0" y="0"/>
                </a:moveTo>
                <a:lnTo>
                  <a:pt x="143957" y="0"/>
                </a:lnTo>
              </a:path>
            </a:pathLst>
          </a:custGeom>
          <a:ln w="7781">
            <a:solidFill>
              <a:srgbClr val="000000"/>
            </a:solidFill>
          </a:ln>
        </p:spPr>
        <p:txBody>
          <a:bodyPr wrap="square" lIns="0" tIns="0" rIns="0" bIns="0" rtlCol="0"/>
          <a:lstStyle/>
          <a:p>
            <a:endParaRPr/>
          </a:p>
        </p:txBody>
      </p:sp>
      <p:sp>
        <p:nvSpPr>
          <p:cNvPr id="42" name="object 42"/>
          <p:cNvSpPr/>
          <p:nvPr/>
        </p:nvSpPr>
        <p:spPr>
          <a:xfrm>
            <a:off x="9321523" y="4920065"/>
            <a:ext cx="450215" cy="374015"/>
          </a:xfrm>
          <a:custGeom>
            <a:avLst/>
            <a:gdLst/>
            <a:ahLst/>
            <a:cxnLst/>
            <a:rect l="l" t="t" r="r" b="b"/>
            <a:pathLst>
              <a:path w="450215" h="374014">
                <a:moveTo>
                  <a:pt x="0" y="373531"/>
                </a:moveTo>
                <a:lnTo>
                  <a:pt x="449962" y="373531"/>
                </a:lnTo>
                <a:lnTo>
                  <a:pt x="449962" y="0"/>
                </a:lnTo>
                <a:lnTo>
                  <a:pt x="0" y="0"/>
                </a:lnTo>
                <a:lnTo>
                  <a:pt x="0" y="373531"/>
                </a:lnTo>
                <a:close/>
              </a:path>
            </a:pathLst>
          </a:custGeom>
          <a:solidFill>
            <a:srgbClr val="FFFFFF"/>
          </a:solidFill>
        </p:spPr>
        <p:txBody>
          <a:bodyPr wrap="square" lIns="0" tIns="0" rIns="0" bIns="0" rtlCol="0"/>
          <a:lstStyle/>
          <a:p>
            <a:endParaRPr/>
          </a:p>
        </p:txBody>
      </p:sp>
      <p:sp>
        <p:nvSpPr>
          <p:cNvPr id="43" name="object 43"/>
          <p:cNvSpPr txBox="1"/>
          <p:nvPr/>
        </p:nvSpPr>
        <p:spPr>
          <a:xfrm>
            <a:off x="9336132" y="5023077"/>
            <a:ext cx="429259" cy="150495"/>
          </a:xfrm>
          <a:prstGeom prst="rect">
            <a:avLst/>
          </a:prstGeom>
        </p:spPr>
        <p:txBody>
          <a:bodyPr vert="horz" wrap="square" lIns="0" tIns="15240" rIns="0" bIns="0" rtlCol="0">
            <a:spAutoFit/>
          </a:bodyPr>
          <a:lstStyle/>
          <a:p>
            <a:pPr marL="12700">
              <a:lnSpc>
                <a:spcPct val="100000"/>
              </a:lnSpc>
              <a:spcBef>
                <a:spcPts val="120"/>
              </a:spcBef>
            </a:pPr>
            <a:r>
              <a:rPr sz="800" spc="-55" dirty="0">
                <a:latin typeface="Arial"/>
                <a:cs typeface="Arial"/>
              </a:rPr>
              <a:t>A</a:t>
            </a:r>
            <a:r>
              <a:rPr sz="800" spc="-50" dirty="0">
                <a:latin typeface="Arial"/>
                <a:cs typeface="Arial"/>
              </a:rPr>
              <a:t>p</a:t>
            </a:r>
            <a:r>
              <a:rPr sz="800" spc="-10" dirty="0">
                <a:latin typeface="Arial"/>
                <a:cs typeface="Arial"/>
              </a:rPr>
              <a:t>p</a:t>
            </a:r>
            <a:r>
              <a:rPr sz="800" spc="-5" dirty="0">
                <a:latin typeface="Arial"/>
                <a:cs typeface="Arial"/>
              </a:rPr>
              <a:t>r</a:t>
            </a:r>
            <a:r>
              <a:rPr sz="800" spc="-35" dirty="0">
                <a:latin typeface="Arial"/>
                <a:cs typeface="Arial"/>
              </a:rPr>
              <a:t>o</a:t>
            </a:r>
            <a:r>
              <a:rPr sz="800" spc="-45" dirty="0">
                <a:latin typeface="Arial"/>
                <a:cs typeface="Arial"/>
              </a:rPr>
              <a:t>v</a:t>
            </a:r>
            <a:r>
              <a:rPr sz="800" spc="-35" dirty="0">
                <a:latin typeface="Arial"/>
                <a:cs typeface="Arial"/>
              </a:rPr>
              <a:t>ed</a:t>
            </a:r>
            <a:endParaRPr sz="800">
              <a:latin typeface="Arial"/>
              <a:cs typeface="Arial"/>
            </a:endParaRPr>
          </a:p>
        </p:txBody>
      </p:sp>
      <p:sp>
        <p:nvSpPr>
          <p:cNvPr id="44" name="object 44"/>
          <p:cNvSpPr txBox="1"/>
          <p:nvPr/>
        </p:nvSpPr>
        <p:spPr>
          <a:xfrm>
            <a:off x="9313087" y="5147847"/>
            <a:ext cx="476250" cy="150495"/>
          </a:xfrm>
          <a:prstGeom prst="rect">
            <a:avLst/>
          </a:prstGeom>
        </p:spPr>
        <p:txBody>
          <a:bodyPr vert="horz" wrap="square" lIns="0" tIns="15240" rIns="0" bIns="0" rtlCol="0">
            <a:spAutoFit/>
          </a:bodyPr>
          <a:lstStyle/>
          <a:p>
            <a:pPr marL="12700">
              <a:lnSpc>
                <a:spcPct val="100000"/>
              </a:lnSpc>
              <a:spcBef>
                <a:spcPts val="120"/>
              </a:spcBef>
            </a:pPr>
            <a:r>
              <a:rPr sz="800" spc="-60" dirty="0">
                <a:latin typeface="Arial"/>
                <a:cs typeface="Arial"/>
              </a:rPr>
              <a:t>Campaigns</a:t>
            </a:r>
            <a:endParaRPr sz="800">
              <a:latin typeface="Arial"/>
              <a:cs typeface="Arial"/>
            </a:endParaRPr>
          </a:p>
        </p:txBody>
      </p:sp>
      <p:sp>
        <p:nvSpPr>
          <p:cNvPr id="45" name="object 45"/>
          <p:cNvSpPr/>
          <p:nvPr/>
        </p:nvSpPr>
        <p:spPr>
          <a:xfrm>
            <a:off x="5942591" y="5619628"/>
            <a:ext cx="497840" cy="545465"/>
          </a:xfrm>
          <a:custGeom>
            <a:avLst/>
            <a:gdLst/>
            <a:ahLst/>
            <a:cxnLst/>
            <a:rect l="l" t="t" r="r" b="b"/>
            <a:pathLst>
              <a:path w="497839" h="545464">
                <a:moveTo>
                  <a:pt x="0" y="0"/>
                </a:moveTo>
                <a:lnTo>
                  <a:pt x="497454" y="0"/>
                </a:lnTo>
                <a:lnTo>
                  <a:pt x="497454" y="544951"/>
                </a:lnTo>
              </a:path>
            </a:pathLst>
          </a:custGeom>
          <a:ln w="7690">
            <a:solidFill>
              <a:srgbClr val="000000"/>
            </a:solidFill>
          </a:ln>
        </p:spPr>
        <p:txBody>
          <a:bodyPr wrap="square" lIns="0" tIns="0" rIns="0" bIns="0" rtlCol="0"/>
          <a:lstStyle/>
          <a:p>
            <a:endParaRPr/>
          </a:p>
        </p:txBody>
      </p:sp>
      <p:sp>
        <p:nvSpPr>
          <p:cNvPr id="46" name="object 46"/>
          <p:cNvSpPr/>
          <p:nvPr/>
        </p:nvSpPr>
        <p:spPr>
          <a:xfrm>
            <a:off x="2739495" y="5409516"/>
            <a:ext cx="688975" cy="0"/>
          </a:xfrm>
          <a:custGeom>
            <a:avLst/>
            <a:gdLst/>
            <a:ahLst/>
            <a:cxnLst/>
            <a:rect l="l" t="t" r="r" b="b"/>
            <a:pathLst>
              <a:path w="688975">
                <a:moveTo>
                  <a:pt x="0" y="0"/>
                </a:moveTo>
                <a:lnTo>
                  <a:pt x="688821" y="0"/>
                </a:lnTo>
              </a:path>
            </a:pathLst>
          </a:custGeom>
          <a:ln w="7781">
            <a:solidFill>
              <a:srgbClr val="000000"/>
            </a:solidFill>
          </a:ln>
        </p:spPr>
        <p:txBody>
          <a:bodyPr wrap="square" lIns="0" tIns="0" rIns="0" bIns="0" rtlCol="0"/>
          <a:lstStyle/>
          <a:p>
            <a:endParaRPr/>
          </a:p>
        </p:txBody>
      </p:sp>
      <p:sp>
        <p:nvSpPr>
          <p:cNvPr id="47" name="object 47"/>
          <p:cNvSpPr txBox="1"/>
          <p:nvPr/>
        </p:nvSpPr>
        <p:spPr>
          <a:xfrm>
            <a:off x="1070273" y="5607239"/>
            <a:ext cx="2240915" cy="150495"/>
          </a:xfrm>
          <a:prstGeom prst="rect">
            <a:avLst/>
          </a:prstGeom>
        </p:spPr>
        <p:txBody>
          <a:bodyPr vert="horz" wrap="square" lIns="0" tIns="14604" rIns="0" bIns="0" rtlCol="0">
            <a:spAutoFit/>
          </a:bodyPr>
          <a:lstStyle/>
          <a:p>
            <a:pPr marL="12700">
              <a:lnSpc>
                <a:spcPct val="100000"/>
              </a:lnSpc>
              <a:spcBef>
                <a:spcPts val="114"/>
              </a:spcBef>
            </a:pPr>
            <a:r>
              <a:rPr sz="800" spc="-25" dirty="0">
                <a:latin typeface="Arial"/>
                <a:cs typeface="Arial"/>
              </a:rPr>
              <a:t>Promotion </a:t>
            </a:r>
            <a:r>
              <a:rPr sz="800" spc="-20" dirty="0">
                <a:latin typeface="Arial"/>
                <a:cs typeface="Arial"/>
              </a:rPr>
              <a:t>immediately </a:t>
            </a:r>
            <a:r>
              <a:rPr sz="800" spc="-30" dirty="0">
                <a:latin typeface="Arial"/>
                <a:cs typeface="Arial"/>
              </a:rPr>
              <a:t>applied </a:t>
            </a:r>
            <a:r>
              <a:rPr sz="800" spc="15" dirty="0">
                <a:latin typeface="Arial"/>
                <a:cs typeface="Arial"/>
              </a:rPr>
              <a:t>to </a:t>
            </a:r>
            <a:r>
              <a:rPr sz="800" spc="-45" dirty="0">
                <a:latin typeface="Arial"/>
                <a:cs typeface="Arial"/>
              </a:rPr>
              <a:t>postage</a:t>
            </a:r>
            <a:r>
              <a:rPr sz="800" spc="-155" dirty="0">
                <a:latin typeface="Arial"/>
                <a:cs typeface="Arial"/>
              </a:rPr>
              <a:t> </a:t>
            </a:r>
            <a:r>
              <a:rPr sz="800" spc="-25" dirty="0">
                <a:latin typeface="Arial"/>
                <a:cs typeface="Arial"/>
              </a:rPr>
              <a:t>statement</a:t>
            </a:r>
            <a:endParaRPr sz="800" dirty="0">
              <a:latin typeface="Arial"/>
              <a:cs typeface="Arial"/>
            </a:endParaRPr>
          </a:p>
        </p:txBody>
      </p:sp>
      <p:sp>
        <p:nvSpPr>
          <p:cNvPr id="48" name="object 48"/>
          <p:cNvSpPr/>
          <p:nvPr/>
        </p:nvSpPr>
        <p:spPr>
          <a:xfrm>
            <a:off x="1003533" y="4592426"/>
            <a:ext cx="1736089" cy="419100"/>
          </a:xfrm>
          <a:custGeom>
            <a:avLst/>
            <a:gdLst/>
            <a:ahLst/>
            <a:cxnLst/>
            <a:rect l="l" t="t" r="r" b="b"/>
            <a:pathLst>
              <a:path w="1736089" h="419100">
                <a:moveTo>
                  <a:pt x="868006" y="0"/>
                </a:moveTo>
                <a:lnTo>
                  <a:pt x="796816" y="693"/>
                </a:lnTo>
                <a:lnTo>
                  <a:pt x="727212" y="2739"/>
                </a:lnTo>
                <a:lnTo>
                  <a:pt x="659415" y="6082"/>
                </a:lnTo>
                <a:lnTo>
                  <a:pt x="593650" y="10668"/>
                </a:lnTo>
                <a:lnTo>
                  <a:pt x="530140" y="16445"/>
                </a:lnTo>
                <a:lnTo>
                  <a:pt x="469109" y="23358"/>
                </a:lnTo>
                <a:lnTo>
                  <a:pt x="410779" y="31354"/>
                </a:lnTo>
                <a:lnTo>
                  <a:pt x="355374" y="40377"/>
                </a:lnTo>
                <a:lnTo>
                  <a:pt x="303118" y="50376"/>
                </a:lnTo>
                <a:lnTo>
                  <a:pt x="254234" y="61295"/>
                </a:lnTo>
                <a:lnTo>
                  <a:pt x="208945" y="73081"/>
                </a:lnTo>
                <a:lnTo>
                  <a:pt x="167475" y="85680"/>
                </a:lnTo>
                <a:lnTo>
                  <a:pt x="130048" y="99039"/>
                </a:lnTo>
                <a:lnTo>
                  <a:pt x="68212" y="127817"/>
                </a:lnTo>
                <a:lnTo>
                  <a:pt x="25226" y="158987"/>
                </a:lnTo>
                <a:lnTo>
                  <a:pt x="2877" y="192116"/>
                </a:lnTo>
                <a:lnTo>
                  <a:pt x="0" y="209281"/>
                </a:lnTo>
                <a:lnTo>
                  <a:pt x="2877" y="226446"/>
                </a:lnTo>
                <a:lnTo>
                  <a:pt x="25226" y="259575"/>
                </a:lnTo>
                <a:lnTo>
                  <a:pt x="68212" y="290745"/>
                </a:lnTo>
                <a:lnTo>
                  <a:pt x="130048" y="319523"/>
                </a:lnTo>
                <a:lnTo>
                  <a:pt x="167475" y="332882"/>
                </a:lnTo>
                <a:lnTo>
                  <a:pt x="208945" y="345481"/>
                </a:lnTo>
                <a:lnTo>
                  <a:pt x="254234" y="357267"/>
                </a:lnTo>
                <a:lnTo>
                  <a:pt x="303118" y="368186"/>
                </a:lnTo>
                <a:lnTo>
                  <a:pt x="355374" y="378185"/>
                </a:lnTo>
                <a:lnTo>
                  <a:pt x="410779" y="387208"/>
                </a:lnTo>
                <a:lnTo>
                  <a:pt x="469109" y="395204"/>
                </a:lnTo>
                <a:lnTo>
                  <a:pt x="530140" y="402117"/>
                </a:lnTo>
                <a:lnTo>
                  <a:pt x="593650" y="407894"/>
                </a:lnTo>
                <a:lnTo>
                  <a:pt x="659415" y="412480"/>
                </a:lnTo>
                <a:lnTo>
                  <a:pt x="727212" y="415823"/>
                </a:lnTo>
                <a:lnTo>
                  <a:pt x="796816" y="417869"/>
                </a:lnTo>
                <a:lnTo>
                  <a:pt x="868006" y="418563"/>
                </a:lnTo>
                <a:lnTo>
                  <a:pt x="939202" y="417869"/>
                </a:lnTo>
                <a:lnTo>
                  <a:pt x="1008811" y="415823"/>
                </a:lnTo>
                <a:lnTo>
                  <a:pt x="1076610" y="412480"/>
                </a:lnTo>
                <a:lnTo>
                  <a:pt x="1142376" y="407894"/>
                </a:lnTo>
                <a:lnTo>
                  <a:pt x="1205885" y="402117"/>
                </a:lnTo>
                <a:lnTo>
                  <a:pt x="1266915" y="395204"/>
                </a:lnTo>
                <a:lnTo>
                  <a:pt x="1325241" y="387208"/>
                </a:lnTo>
                <a:lnTo>
                  <a:pt x="1380642" y="378185"/>
                </a:lnTo>
                <a:lnTo>
                  <a:pt x="1432893" y="368186"/>
                </a:lnTo>
                <a:lnTo>
                  <a:pt x="1481772" y="357267"/>
                </a:lnTo>
                <a:lnTo>
                  <a:pt x="1527055" y="345481"/>
                </a:lnTo>
                <a:lnTo>
                  <a:pt x="1568518" y="332882"/>
                </a:lnTo>
                <a:lnTo>
                  <a:pt x="1605940" y="319523"/>
                </a:lnTo>
                <a:lnTo>
                  <a:pt x="1667764" y="290745"/>
                </a:lnTo>
                <a:lnTo>
                  <a:pt x="1710741" y="259575"/>
                </a:lnTo>
                <a:lnTo>
                  <a:pt x="1733085" y="226446"/>
                </a:lnTo>
                <a:lnTo>
                  <a:pt x="1735962" y="209281"/>
                </a:lnTo>
                <a:lnTo>
                  <a:pt x="1733085" y="192116"/>
                </a:lnTo>
                <a:lnTo>
                  <a:pt x="1710741" y="158987"/>
                </a:lnTo>
                <a:lnTo>
                  <a:pt x="1667764" y="127817"/>
                </a:lnTo>
                <a:lnTo>
                  <a:pt x="1605940" y="99039"/>
                </a:lnTo>
                <a:lnTo>
                  <a:pt x="1568518" y="85680"/>
                </a:lnTo>
                <a:lnTo>
                  <a:pt x="1527055" y="73081"/>
                </a:lnTo>
                <a:lnTo>
                  <a:pt x="1481772" y="61295"/>
                </a:lnTo>
                <a:lnTo>
                  <a:pt x="1432893" y="50376"/>
                </a:lnTo>
                <a:lnTo>
                  <a:pt x="1380642" y="40377"/>
                </a:lnTo>
                <a:lnTo>
                  <a:pt x="1325241" y="31354"/>
                </a:lnTo>
                <a:lnTo>
                  <a:pt x="1266915" y="23358"/>
                </a:lnTo>
                <a:lnTo>
                  <a:pt x="1205885" y="16445"/>
                </a:lnTo>
                <a:lnTo>
                  <a:pt x="1142376" y="10668"/>
                </a:lnTo>
                <a:lnTo>
                  <a:pt x="1076610" y="6082"/>
                </a:lnTo>
                <a:lnTo>
                  <a:pt x="1008811" y="2739"/>
                </a:lnTo>
                <a:lnTo>
                  <a:pt x="939202" y="693"/>
                </a:lnTo>
                <a:lnTo>
                  <a:pt x="868006" y="0"/>
                </a:lnTo>
                <a:close/>
              </a:path>
            </a:pathLst>
          </a:custGeom>
          <a:solidFill>
            <a:srgbClr val="FFFFFF"/>
          </a:solidFill>
        </p:spPr>
        <p:txBody>
          <a:bodyPr wrap="square" lIns="0" tIns="0" rIns="0" bIns="0" rtlCol="0"/>
          <a:lstStyle/>
          <a:p>
            <a:endParaRPr/>
          </a:p>
        </p:txBody>
      </p:sp>
      <p:sp>
        <p:nvSpPr>
          <p:cNvPr id="49" name="object 49"/>
          <p:cNvSpPr/>
          <p:nvPr/>
        </p:nvSpPr>
        <p:spPr>
          <a:xfrm>
            <a:off x="1003533" y="4592426"/>
            <a:ext cx="1736089" cy="419100"/>
          </a:xfrm>
          <a:custGeom>
            <a:avLst/>
            <a:gdLst/>
            <a:ahLst/>
            <a:cxnLst/>
            <a:rect l="l" t="t" r="r" b="b"/>
            <a:pathLst>
              <a:path w="1736089" h="419100">
                <a:moveTo>
                  <a:pt x="1735962" y="209281"/>
                </a:moveTo>
                <a:lnTo>
                  <a:pt x="1710741" y="158987"/>
                </a:lnTo>
                <a:lnTo>
                  <a:pt x="1667764" y="127817"/>
                </a:lnTo>
                <a:lnTo>
                  <a:pt x="1605940" y="99039"/>
                </a:lnTo>
                <a:lnTo>
                  <a:pt x="1568518" y="85680"/>
                </a:lnTo>
                <a:lnTo>
                  <a:pt x="1527054" y="73081"/>
                </a:lnTo>
                <a:lnTo>
                  <a:pt x="1481772" y="61295"/>
                </a:lnTo>
                <a:lnTo>
                  <a:pt x="1432893" y="50376"/>
                </a:lnTo>
                <a:lnTo>
                  <a:pt x="1380642" y="40377"/>
                </a:lnTo>
                <a:lnTo>
                  <a:pt x="1325241" y="31354"/>
                </a:lnTo>
                <a:lnTo>
                  <a:pt x="1266915" y="23358"/>
                </a:lnTo>
                <a:lnTo>
                  <a:pt x="1205885" y="16445"/>
                </a:lnTo>
                <a:lnTo>
                  <a:pt x="1142376" y="10668"/>
                </a:lnTo>
                <a:lnTo>
                  <a:pt x="1076610" y="6082"/>
                </a:lnTo>
                <a:lnTo>
                  <a:pt x="1008811" y="2739"/>
                </a:lnTo>
                <a:lnTo>
                  <a:pt x="939202" y="693"/>
                </a:lnTo>
                <a:lnTo>
                  <a:pt x="868006" y="0"/>
                </a:lnTo>
                <a:lnTo>
                  <a:pt x="796816" y="693"/>
                </a:lnTo>
                <a:lnTo>
                  <a:pt x="727212" y="2739"/>
                </a:lnTo>
                <a:lnTo>
                  <a:pt x="659415" y="6082"/>
                </a:lnTo>
                <a:lnTo>
                  <a:pt x="593650" y="10668"/>
                </a:lnTo>
                <a:lnTo>
                  <a:pt x="530140" y="16445"/>
                </a:lnTo>
                <a:lnTo>
                  <a:pt x="469109" y="23358"/>
                </a:lnTo>
                <a:lnTo>
                  <a:pt x="410779" y="31354"/>
                </a:lnTo>
                <a:lnTo>
                  <a:pt x="355374" y="40377"/>
                </a:lnTo>
                <a:lnTo>
                  <a:pt x="303118" y="50376"/>
                </a:lnTo>
                <a:lnTo>
                  <a:pt x="254234" y="61295"/>
                </a:lnTo>
                <a:lnTo>
                  <a:pt x="208945" y="73081"/>
                </a:lnTo>
                <a:lnTo>
                  <a:pt x="167475" y="85680"/>
                </a:lnTo>
                <a:lnTo>
                  <a:pt x="130048" y="99039"/>
                </a:lnTo>
                <a:lnTo>
                  <a:pt x="68212" y="127817"/>
                </a:lnTo>
                <a:lnTo>
                  <a:pt x="25226" y="158987"/>
                </a:lnTo>
                <a:lnTo>
                  <a:pt x="2877" y="192116"/>
                </a:lnTo>
                <a:lnTo>
                  <a:pt x="0" y="209281"/>
                </a:lnTo>
                <a:lnTo>
                  <a:pt x="2877" y="226446"/>
                </a:lnTo>
                <a:lnTo>
                  <a:pt x="25226" y="259575"/>
                </a:lnTo>
                <a:lnTo>
                  <a:pt x="68212" y="290745"/>
                </a:lnTo>
                <a:lnTo>
                  <a:pt x="130048" y="319523"/>
                </a:lnTo>
                <a:lnTo>
                  <a:pt x="167475" y="332882"/>
                </a:lnTo>
                <a:lnTo>
                  <a:pt x="208945" y="345481"/>
                </a:lnTo>
                <a:lnTo>
                  <a:pt x="254234" y="357267"/>
                </a:lnTo>
                <a:lnTo>
                  <a:pt x="303118" y="368186"/>
                </a:lnTo>
                <a:lnTo>
                  <a:pt x="355374" y="378185"/>
                </a:lnTo>
                <a:lnTo>
                  <a:pt x="410779" y="387208"/>
                </a:lnTo>
                <a:lnTo>
                  <a:pt x="469109" y="395204"/>
                </a:lnTo>
                <a:lnTo>
                  <a:pt x="530140" y="402117"/>
                </a:lnTo>
                <a:lnTo>
                  <a:pt x="593650" y="407894"/>
                </a:lnTo>
                <a:lnTo>
                  <a:pt x="659415" y="412480"/>
                </a:lnTo>
                <a:lnTo>
                  <a:pt x="727212" y="415823"/>
                </a:lnTo>
                <a:lnTo>
                  <a:pt x="796816" y="417869"/>
                </a:lnTo>
                <a:lnTo>
                  <a:pt x="868006" y="418562"/>
                </a:lnTo>
                <a:lnTo>
                  <a:pt x="939202" y="417869"/>
                </a:lnTo>
                <a:lnTo>
                  <a:pt x="1008811" y="415823"/>
                </a:lnTo>
                <a:lnTo>
                  <a:pt x="1076610" y="412480"/>
                </a:lnTo>
                <a:lnTo>
                  <a:pt x="1142376" y="407894"/>
                </a:lnTo>
                <a:lnTo>
                  <a:pt x="1205885" y="402117"/>
                </a:lnTo>
                <a:lnTo>
                  <a:pt x="1266915" y="395204"/>
                </a:lnTo>
                <a:lnTo>
                  <a:pt x="1325241" y="387208"/>
                </a:lnTo>
                <a:lnTo>
                  <a:pt x="1380642" y="378185"/>
                </a:lnTo>
                <a:lnTo>
                  <a:pt x="1432893" y="368186"/>
                </a:lnTo>
                <a:lnTo>
                  <a:pt x="1481772" y="357267"/>
                </a:lnTo>
                <a:lnTo>
                  <a:pt x="1527054" y="345481"/>
                </a:lnTo>
                <a:lnTo>
                  <a:pt x="1568518" y="332882"/>
                </a:lnTo>
                <a:lnTo>
                  <a:pt x="1605940" y="319523"/>
                </a:lnTo>
                <a:lnTo>
                  <a:pt x="1667764" y="290745"/>
                </a:lnTo>
                <a:lnTo>
                  <a:pt x="1710741" y="259575"/>
                </a:lnTo>
                <a:lnTo>
                  <a:pt x="1733085" y="226446"/>
                </a:lnTo>
                <a:lnTo>
                  <a:pt x="1735962" y="209281"/>
                </a:lnTo>
                <a:close/>
              </a:path>
            </a:pathLst>
          </a:custGeom>
          <a:ln w="23318">
            <a:solidFill>
              <a:srgbClr val="FFC000"/>
            </a:solidFill>
          </a:ln>
        </p:spPr>
        <p:txBody>
          <a:bodyPr wrap="square" lIns="0" tIns="0" rIns="0" bIns="0" rtlCol="0"/>
          <a:lstStyle/>
          <a:p>
            <a:endParaRPr/>
          </a:p>
        </p:txBody>
      </p:sp>
      <p:sp>
        <p:nvSpPr>
          <p:cNvPr id="50" name="object 50"/>
          <p:cNvSpPr txBox="1"/>
          <p:nvPr/>
        </p:nvSpPr>
        <p:spPr>
          <a:xfrm>
            <a:off x="1138039" y="4637313"/>
            <a:ext cx="1463675" cy="299720"/>
          </a:xfrm>
          <a:prstGeom prst="rect">
            <a:avLst/>
          </a:prstGeom>
        </p:spPr>
        <p:txBody>
          <a:bodyPr vert="horz" wrap="square" lIns="0" tIns="12065" rIns="0" bIns="0" rtlCol="0">
            <a:spAutoFit/>
          </a:bodyPr>
          <a:lstStyle/>
          <a:p>
            <a:pPr marL="622300" marR="5080" indent="-610235">
              <a:lnSpc>
                <a:spcPct val="100000"/>
              </a:lnSpc>
              <a:spcBef>
                <a:spcPts val="95"/>
              </a:spcBef>
            </a:pPr>
            <a:r>
              <a:rPr sz="900" b="1" spc="-70" dirty="0">
                <a:latin typeface="Arial"/>
                <a:cs typeface="Arial"/>
              </a:rPr>
              <a:t>Create </a:t>
            </a:r>
            <a:r>
              <a:rPr sz="900" b="1" spc="-95" dirty="0">
                <a:latin typeface="Arial"/>
                <a:cs typeface="Arial"/>
              </a:rPr>
              <a:t>Campaign </a:t>
            </a:r>
            <a:r>
              <a:rPr sz="900" b="1" spc="-45" dirty="0">
                <a:latin typeface="Arial"/>
                <a:cs typeface="Arial"/>
              </a:rPr>
              <a:t>with </a:t>
            </a:r>
            <a:r>
              <a:rPr sz="900" b="1" spc="-40" dirty="0">
                <a:latin typeface="Arial"/>
                <a:cs typeface="Arial"/>
              </a:rPr>
              <a:t>Mail.dat  </a:t>
            </a:r>
            <a:r>
              <a:rPr sz="900" b="1" spc="-100" dirty="0">
                <a:latin typeface="Arial"/>
                <a:cs typeface="Arial"/>
              </a:rPr>
              <a:t>RMB</a:t>
            </a:r>
            <a:endParaRPr sz="900">
              <a:latin typeface="Arial"/>
              <a:cs typeface="Arial"/>
            </a:endParaRPr>
          </a:p>
        </p:txBody>
      </p:sp>
      <p:sp>
        <p:nvSpPr>
          <p:cNvPr id="51" name="object 51"/>
          <p:cNvSpPr/>
          <p:nvPr/>
        </p:nvSpPr>
        <p:spPr>
          <a:xfrm>
            <a:off x="2691272" y="4732916"/>
            <a:ext cx="737235" cy="0"/>
          </a:xfrm>
          <a:custGeom>
            <a:avLst/>
            <a:gdLst/>
            <a:ahLst/>
            <a:cxnLst/>
            <a:rect l="l" t="t" r="r" b="b"/>
            <a:pathLst>
              <a:path w="737235">
                <a:moveTo>
                  <a:pt x="0" y="0"/>
                </a:moveTo>
                <a:lnTo>
                  <a:pt x="737044" y="0"/>
                </a:lnTo>
              </a:path>
            </a:pathLst>
          </a:custGeom>
          <a:ln w="7781">
            <a:solidFill>
              <a:srgbClr val="000000"/>
            </a:solidFill>
          </a:ln>
        </p:spPr>
        <p:txBody>
          <a:bodyPr wrap="square" lIns="0" tIns="0" rIns="0" bIns="0" rtlCol="0"/>
          <a:lstStyle/>
          <a:p>
            <a:endParaRPr/>
          </a:p>
        </p:txBody>
      </p:sp>
      <p:sp>
        <p:nvSpPr>
          <p:cNvPr id="52" name="object 52"/>
          <p:cNvSpPr/>
          <p:nvPr/>
        </p:nvSpPr>
        <p:spPr>
          <a:xfrm>
            <a:off x="4842293" y="5703888"/>
            <a:ext cx="198820" cy="202502"/>
          </a:xfrm>
          <a:prstGeom prst="rect">
            <a:avLst/>
          </a:prstGeom>
          <a:blipFill>
            <a:blip r:embed="rId4" cstate="print"/>
            <a:stretch>
              <a:fillRect/>
            </a:stretch>
          </a:blipFill>
        </p:spPr>
        <p:txBody>
          <a:bodyPr wrap="square" lIns="0" tIns="0" rIns="0" bIns="0" rtlCol="0"/>
          <a:lstStyle/>
          <a:p>
            <a:endParaRPr/>
          </a:p>
        </p:txBody>
      </p:sp>
      <p:sp>
        <p:nvSpPr>
          <p:cNvPr id="53" name="object 53"/>
          <p:cNvSpPr/>
          <p:nvPr/>
        </p:nvSpPr>
        <p:spPr>
          <a:xfrm>
            <a:off x="4857339" y="5718230"/>
            <a:ext cx="170180" cy="173355"/>
          </a:xfrm>
          <a:custGeom>
            <a:avLst/>
            <a:gdLst/>
            <a:ahLst/>
            <a:cxnLst/>
            <a:rect l="l" t="t" r="r" b="b"/>
            <a:pathLst>
              <a:path w="170179" h="173354">
                <a:moveTo>
                  <a:pt x="84998" y="0"/>
                </a:moveTo>
                <a:lnTo>
                  <a:pt x="51913" y="6803"/>
                </a:lnTo>
                <a:lnTo>
                  <a:pt x="24895" y="25356"/>
                </a:lnTo>
                <a:lnTo>
                  <a:pt x="6679" y="52874"/>
                </a:lnTo>
                <a:lnTo>
                  <a:pt x="0" y="86570"/>
                </a:lnTo>
                <a:lnTo>
                  <a:pt x="6679" y="120267"/>
                </a:lnTo>
                <a:lnTo>
                  <a:pt x="24895" y="147786"/>
                </a:lnTo>
                <a:lnTo>
                  <a:pt x="51913" y="166339"/>
                </a:lnTo>
                <a:lnTo>
                  <a:pt x="84998" y="173143"/>
                </a:lnTo>
                <a:lnTo>
                  <a:pt x="95259" y="171033"/>
                </a:lnTo>
                <a:lnTo>
                  <a:pt x="87255" y="171033"/>
                </a:lnTo>
                <a:lnTo>
                  <a:pt x="61009" y="166610"/>
                </a:lnTo>
                <a:lnTo>
                  <a:pt x="38317" y="154315"/>
                </a:lnTo>
                <a:lnTo>
                  <a:pt x="20605" y="135608"/>
                </a:lnTo>
                <a:lnTo>
                  <a:pt x="9540" y="112461"/>
                </a:lnTo>
                <a:lnTo>
                  <a:pt x="8892" y="112461"/>
                </a:lnTo>
                <a:lnTo>
                  <a:pt x="8013" y="108254"/>
                </a:lnTo>
                <a:lnTo>
                  <a:pt x="7189" y="103117"/>
                </a:lnTo>
                <a:lnTo>
                  <a:pt x="6705" y="100476"/>
                </a:lnTo>
                <a:lnTo>
                  <a:pt x="6335" y="97794"/>
                </a:lnTo>
                <a:lnTo>
                  <a:pt x="6102" y="95075"/>
                </a:lnTo>
                <a:lnTo>
                  <a:pt x="5896" y="93050"/>
                </a:lnTo>
                <a:lnTo>
                  <a:pt x="5760" y="91126"/>
                </a:lnTo>
                <a:lnTo>
                  <a:pt x="5760" y="87602"/>
                </a:lnTo>
                <a:lnTo>
                  <a:pt x="12164" y="55128"/>
                </a:lnTo>
                <a:lnTo>
                  <a:pt x="29629" y="28609"/>
                </a:lnTo>
                <a:lnTo>
                  <a:pt x="55534" y="10729"/>
                </a:lnTo>
                <a:lnTo>
                  <a:pt x="87255" y="4172"/>
                </a:lnTo>
                <a:lnTo>
                  <a:pt x="105291" y="4172"/>
                </a:lnTo>
                <a:lnTo>
                  <a:pt x="84998" y="0"/>
                </a:lnTo>
                <a:close/>
              </a:path>
              <a:path w="170179" h="173354">
                <a:moveTo>
                  <a:pt x="168600" y="79553"/>
                </a:moveTo>
                <a:lnTo>
                  <a:pt x="162346" y="120076"/>
                </a:lnTo>
                <a:lnTo>
                  <a:pt x="118977" y="164476"/>
                </a:lnTo>
                <a:lnTo>
                  <a:pt x="87255" y="171033"/>
                </a:lnTo>
                <a:lnTo>
                  <a:pt x="95259" y="171033"/>
                </a:lnTo>
                <a:lnTo>
                  <a:pt x="118080" y="166339"/>
                </a:lnTo>
                <a:lnTo>
                  <a:pt x="145096" y="147786"/>
                </a:lnTo>
                <a:lnTo>
                  <a:pt x="163312" y="120267"/>
                </a:lnTo>
                <a:lnTo>
                  <a:pt x="169991" y="86570"/>
                </a:lnTo>
                <a:lnTo>
                  <a:pt x="168600" y="79553"/>
                </a:lnTo>
                <a:close/>
              </a:path>
              <a:path w="170179" h="173354">
                <a:moveTo>
                  <a:pt x="9296" y="111950"/>
                </a:moveTo>
                <a:lnTo>
                  <a:pt x="8892" y="112461"/>
                </a:lnTo>
                <a:lnTo>
                  <a:pt x="9540" y="112461"/>
                </a:lnTo>
                <a:lnTo>
                  <a:pt x="9296" y="111950"/>
                </a:lnTo>
                <a:close/>
              </a:path>
              <a:path w="170179" h="173354">
                <a:moveTo>
                  <a:pt x="164649" y="59620"/>
                </a:moveTo>
                <a:lnTo>
                  <a:pt x="168600" y="79553"/>
                </a:lnTo>
                <a:lnTo>
                  <a:pt x="167930" y="74129"/>
                </a:lnTo>
                <a:lnTo>
                  <a:pt x="166418" y="67768"/>
                </a:lnTo>
                <a:lnTo>
                  <a:pt x="167195" y="67768"/>
                </a:lnTo>
                <a:lnTo>
                  <a:pt x="165233" y="61029"/>
                </a:lnTo>
                <a:lnTo>
                  <a:pt x="164649" y="59620"/>
                </a:lnTo>
                <a:close/>
              </a:path>
              <a:path w="170179" h="173354">
                <a:moveTo>
                  <a:pt x="167195" y="67768"/>
                </a:moveTo>
                <a:lnTo>
                  <a:pt x="166418" y="67768"/>
                </a:lnTo>
                <a:lnTo>
                  <a:pt x="167205" y="67806"/>
                </a:lnTo>
                <a:close/>
              </a:path>
              <a:path w="170179" h="173354">
                <a:moveTo>
                  <a:pt x="105291" y="4172"/>
                </a:moveTo>
                <a:lnTo>
                  <a:pt x="87255" y="4172"/>
                </a:lnTo>
                <a:lnTo>
                  <a:pt x="109828" y="7417"/>
                </a:lnTo>
                <a:lnTo>
                  <a:pt x="129966" y="16544"/>
                </a:lnTo>
                <a:lnTo>
                  <a:pt x="146787" y="30648"/>
                </a:lnTo>
                <a:lnTo>
                  <a:pt x="159410" y="48821"/>
                </a:lnTo>
                <a:lnTo>
                  <a:pt x="162606" y="54688"/>
                </a:lnTo>
                <a:lnTo>
                  <a:pt x="164649" y="59620"/>
                </a:lnTo>
                <a:lnTo>
                  <a:pt x="163312" y="52874"/>
                </a:lnTo>
                <a:lnTo>
                  <a:pt x="145098" y="25356"/>
                </a:lnTo>
                <a:lnTo>
                  <a:pt x="118082" y="6803"/>
                </a:lnTo>
                <a:lnTo>
                  <a:pt x="105291" y="4172"/>
                </a:lnTo>
                <a:close/>
              </a:path>
            </a:pathLst>
          </a:custGeom>
          <a:solidFill>
            <a:srgbClr val="8FAEBB"/>
          </a:solidFill>
        </p:spPr>
        <p:txBody>
          <a:bodyPr wrap="square" lIns="0" tIns="0" rIns="0" bIns="0" rtlCol="0"/>
          <a:lstStyle/>
          <a:p>
            <a:endParaRPr/>
          </a:p>
        </p:txBody>
      </p:sp>
      <p:sp>
        <p:nvSpPr>
          <p:cNvPr id="54" name="object 54"/>
          <p:cNvSpPr/>
          <p:nvPr/>
        </p:nvSpPr>
        <p:spPr>
          <a:xfrm>
            <a:off x="4863442" y="5813309"/>
            <a:ext cx="1270" cy="8255"/>
          </a:xfrm>
          <a:custGeom>
            <a:avLst/>
            <a:gdLst/>
            <a:ahLst/>
            <a:cxnLst/>
            <a:rect l="l" t="t" r="r" b="b"/>
            <a:pathLst>
              <a:path w="1270" h="8254">
                <a:moveTo>
                  <a:pt x="0" y="0"/>
                </a:moveTo>
                <a:lnTo>
                  <a:pt x="233" y="2718"/>
                </a:lnTo>
                <a:lnTo>
                  <a:pt x="613" y="5451"/>
                </a:lnTo>
                <a:lnTo>
                  <a:pt x="1086" y="8041"/>
                </a:lnTo>
                <a:lnTo>
                  <a:pt x="662" y="5397"/>
                </a:lnTo>
                <a:lnTo>
                  <a:pt x="270" y="2644"/>
                </a:lnTo>
                <a:lnTo>
                  <a:pt x="0" y="0"/>
                </a:lnTo>
                <a:close/>
              </a:path>
            </a:pathLst>
          </a:custGeom>
          <a:solidFill>
            <a:srgbClr val="8FAEBB"/>
          </a:solidFill>
        </p:spPr>
        <p:txBody>
          <a:bodyPr wrap="square" lIns="0" tIns="0" rIns="0" bIns="0" rtlCol="0"/>
          <a:lstStyle/>
          <a:p>
            <a:endParaRPr/>
          </a:p>
        </p:txBody>
      </p:sp>
      <p:sp>
        <p:nvSpPr>
          <p:cNvPr id="55" name="object 55"/>
          <p:cNvSpPr/>
          <p:nvPr/>
        </p:nvSpPr>
        <p:spPr>
          <a:xfrm>
            <a:off x="4863443" y="5813309"/>
            <a:ext cx="1086" cy="8041"/>
          </a:xfrm>
          <a:prstGeom prst="rect">
            <a:avLst/>
          </a:prstGeom>
          <a:blipFill>
            <a:blip r:embed="rId5" cstate="print"/>
            <a:stretch>
              <a:fillRect/>
            </a:stretch>
          </a:blipFill>
        </p:spPr>
        <p:txBody>
          <a:bodyPr wrap="square" lIns="0" tIns="0" rIns="0" bIns="0" rtlCol="0"/>
          <a:lstStyle/>
          <a:p>
            <a:endParaRPr/>
          </a:p>
        </p:txBody>
      </p:sp>
      <p:sp>
        <p:nvSpPr>
          <p:cNvPr id="56" name="object 56"/>
          <p:cNvSpPr/>
          <p:nvPr/>
        </p:nvSpPr>
        <p:spPr>
          <a:xfrm>
            <a:off x="4863100" y="5722403"/>
            <a:ext cx="153670" cy="84455"/>
          </a:xfrm>
          <a:custGeom>
            <a:avLst/>
            <a:gdLst/>
            <a:ahLst/>
            <a:cxnLst/>
            <a:rect l="l" t="t" r="r" b="b"/>
            <a:pathLst>
              <a:path w="153670" h="84454">
                <a:moveTo>
                  <a:pt x="81495" y="0"/>
                </a:moveTo>
                <a:lnTo>
                  <a:pt x="49774" y="6556"/>
                </a:lnTo>
                <a:lnTo>
                  <a:pt x="23869" y="24436"/>
                </a:lnTo>
                <a:lnTo>
                  <a:pt x="6404" y="50955"/>
                </a:lnTo>
                <a:lnTo>
                  <a:pt x="0" y="83429"/>
                </a:lnTo>
                <a:lnTo>
                  <a:pt x="24" y="84383"/>
                </a:lnTo>
                <a:lnTo>
                  <a:pt x="6728" y="52159"/>
                </a:lnTo>
                <a:lnTo>
                  <a:pt x="24367" y="25879"/>
                </a:lnTo>
                <a:lnTo>
                  <a:pt x="50359" y="8177"/>
                </a:lnTo>
                <a:lnTo>
                  <a:pt x="82117" y="1690"/>
                </a:lnTo>
                <a:lnTo>
                  <a:pt x="93262" y="1690"/>
                </a:lnTo>
                <a:lnTo>
                  <a:pt x="81495" y="0"/>
                </a:lnTo>
                <a:close/>
              </a:path>
              <a:path w="153670" h="84454">
                <a:moveTo>
                  <a:pt x="93262" y="1690"/>
                </a:moveTo>
                <a:lnTo>
                  <a:pt x="82117" y="1690"/>
                </a:lnTo>
                <a:lnTo>
                  <a:pt x="104379" y="4693"/>
                </a:lnTo>
                <a:lnTo>
                  <a:pt x="124141" y="13276"/>
                </a:lnTo>
                <a:lnTo>
                  <a:pt x="140774" y="26806"/>
                </a:lnTo>
                <a:lnTo>
                  <a:pt x="153649" y="44648"/>
                </a:lnTo>
                <a:lnTo>
                  <a:pt x="141027" y="26474"/>
                </a:lnTo>
                <a:lnTo>
                  <a:pt x="124206" y="12370"/>
                </a:lnTo>
                <a:lnTo>
                  <a:pt x="104068" y="3243"/>
                </a:lnTo>
                <a:lnTo>
                  <a:pt x="93262" y="1690"/>
                </a:lnTo>
                <a:close/>
              </a:path>
            </a:pathLst>
          </a:custGeom>
          <a:solidFill>
            <a:srgbClr val="8FAEBB"/>
          </a:solidFill>
        </p:spPr>
        <p:txBody>
          <a:bodyPr wrap="square" lIns="0" tIns="0" rIns="0" bIns="0" rtlCol="0"/>
          <a:lstStyle/>
          <a:p>
            <a:endParaRPr/>
          </a:p>
        </p:txBody>
      </p:sp>
      <p:sp>
        <p:nvSpPr>
          <p:cNvPr id="57" name="object 57"/>
          <p:cNvSpPr/>
          <p:nvPr/>
        </p:nvSpPr>
        <p:spPr>
          <a:xfrm>
            <a:off x="4863100" y="5722403"/>
            <a:ext cx="153649" cy="84383"/>
          </a:xfrm>
          <a:prstGeom prst="rect">
            <a:avLst/>
          </a:prstGeom>
          <a:blipFill>
            <a:blip r:embed="rId6" cstate="print"/>
            <a:stretch>
              <a:fillRect/>
            </a:stretch>
          </a:blipFill>
        </p:spPr>
        <p:txBody>
          <a:bodyPr wrap="square" lIns="0" tIns="0" rIns="0" bIns="0" rtlCol="0"/>
          <a:lstStyle/>
          <a:p>
            <a:endParaRPr/>
          </a:p>
        </p:txBody>
      </p:sp>
      <p:sp>
        <p:nvSpPr>
          <p:cNvPr id="58" name="object 58"/>
          <p:cNvSpPr/>
          <p:nvPr/>
        </p:nvSpPr>
        <p:spPr>
          <a:xfrm>
            <a:off x="4866638" y="5785681"/>
            <a:ext cx="160020" cy="104139"/>
          </a:xfrm>
          <a:custGeom>
            <a:avLst/>
            <a:gdLst/>
            <a:ahLst/>
            <a:cxnLst/>
            <a:rect l="l" t="t" r="r" b="b"/>
            <a:pathLst>
              <a:path w="160020" h="104139">
                <a:moveTo>
                  <a:pt x="70892" y="8284"/>
                </a:moveTo>
                <a:lnTo>
                  <a:pt x="39294" y="18599"/>
                </a:lnTo>
                <a:lnTo>
                  <a:pt x="17909" y="29665"/>
                </a:lnTo>
                <a:lnTo>
                  <a:pt x="5292" y="39094"/>
                </a:lnTo>
                <a:lnTo>
                  <a:pt x="0" y="44499"/>
                </a:lnTo>
                <a:lnTo>
                  <a:pt x="11307" y="68157"/>
                </a:lnTo>
                <a:lnTo>
                  <a:pt x="29018" y="86864"/>
                </a:lnTo>
                <a:lnTo>
                  <a:pt x="51710" y="99159"/>
                </a:lnTo>
                <a:lnTo>
                  <a:pt x="77956" y="103582"/>
                </a:lnTo>
                <a:lnTo>
                  <a:pt x="109679" y="97025"/>
                </a:lnTo>
                <a:lnTo>
                  <a:pt x="135583" y="79145"/>
                </a:lnTo>
                <a:lnTo>
                  <a:pt x="153048" y="52625"/>
                </a:lnTo>
                <a:lnTo>
                  <a:pt x="157884" y="28101"/>
                </a:lnTo>
                <a:lnTo>
                  <a:pt x="73595" y="28101"/>
                </a:lnTo>
                <a:lnTo>
                  <a:pt x="71871" y="26775"/>
                </a:lnTo>
                <a:lnTo>
                  <a:pt x="71136" y="24885"/>
                </a:lnTo>
                <a:lnTo>
                  <a:pt x="69680" y="23979"/>
                </a:lnTo>
                <a:lnTo>
                  <a:pt x="68694" y="22295"/>
                </a:lnTo>
                <a:lnTo>
                  <a:pt x="68694" y="18507"/>
                </a:lnTo>
                <a:lnTo>
                  <a:pt x="69571" y="16901"/>
                </a:lnTo>
                <a:lnTo>
                  <a:pt x="70892" y="15961"/>
                </a:lnTo>
                <a:lnTo>
                  <a:pt x="70892" y="8284"/>
                </a:lnTo>
                <a:close/>
              </a:path>
              <a:path w="160020" h="104139">
                <a:moveTo>
                  <a:pt x="147885" y="0"/>
                </a:moveTo>
                <a:lnTo>
                  <a:pt x="129983" y="206"/>
                </a:lnTo>
                <a:lnTo>
                  <a:pt x="105703" y="2081"/>
                </a:lnTo>
                <a:lnTo>
                  <a:pt x="77341" y="6769"/>
                </a:lnTo>
                <a:lnTo>
                  <a:pt x="77341" y="17121"/>
                </a:lnTo>
                <a:lnTo>
                  <a:pt x="77622" y="17540"/>
                </a:lnTo>
                <a:lnTo>
                  <a:pt x="77741" y="17767"/>
                </a:lnTo>
                <a:lnTo>
                  <a:pt x="137973" y="17767"/>
                </a:lnTo>
                <a:lnTo>
                  <a:pt x="137973" y="20262"/>
                </a:lnTo>
                <a:lnTo>
                  <a:pt x="140971" y="20262"/>
                </a:lnTo>
                <a:lnTo>
                  <a:pt x="140971" y="25646"/>
                </a:lnTo>
                <a:lnTo>
                  <a:pt x="79703" y="25646"/>
                </a:lnTo>
                <a:lnTo>
                  <a:pt x="78840" y="27117"/>
                </a:lnTo>
                <a:lnTo>
                  <a:pt x="77334" y="28101"/>
                </a:lnTo>
                <a:lnTo>
                  <a:pt x="157884" y="28101"/>
                </a:lnTo>
                <a:lnTo>
                  <a:pt x="159430" y="20262"/>
                </a:lnTo>
                <a:lnTo>
                  <a:pt x="159452" y="13313"/>
                </a:lnTo>
                <a:lnTo>
                  <a:pt x="158631" y="6678"/>
                </a:lnTo>
                <a:lnTo>
                  <a:pt x="157115" y="317"/>
                </a:lnTo>
                <a:lnTo>
                  <a:pt x="147885" y="0"/>
                </a:lnTo>
                <a:close/>
              </a:path>
            </a:pathLst>
          </a:custGeom>
          <a:solidFill>
            <a:srgbClr val="8FAEBB"/>
          </a:solidFill>
        </p:spPr>
        <p:txBody>
          <a:bodyPr wrap="square" lIns="0" tIns="0" rIns="0" bIns="0" rtlCol="0"/>
          <a:lstStyle/>
          <a:p>
            <a:endParaRPr/>
          </a:p>
        </p:txBody>
      </p:sp>
      <p:sp>
        <p:nvSpPr>
          <p:cNvPr id="59" name="object 59"/>
          <p:cNvSpPr/>
          <p:nvPr/>
        </p:nvSpPr>
        <p:spPr>
          <a:xfrm>
            <a:off x="4866639" y="5785681"/>
            <a:ext cx="159452" cy="103582"/>
          </a:xfrm>
          <a:prstGeom prst="rect">
            <a:avLst/>
          </a:prstGeom>
          <a:blipFill>
            <a:blip r:embed="rId7" cstate="print"/>
            <a:stretch>
              <a:fillRect/>
            </a:stretch>
          </a:blipFill>
        </p:spPr>
        <p:txBody>
          <a:bodyPr wrap="square" lIns="0" tIns="0" rIns="0" bIns="0" rtlCol="0"/>
          <a:lstStyle/>
          <a:p>
            <a:endParaRPr/>
          </a:p>
        </p:txBody>
      </p:sp>
      <p:sp>
        <p:nvSpPr>
          <p:cNvPr id="60" name="object 60"/>
          <p:cNvSpPr/>
          <p:nvPr/>
        </p:nvSpPr>
        <p:spPr>
          <a:xfrm>
            <a:off x="4864529" y="5821350"/>
            <a:ext cx="2540" cy="9525"/>
          </a:xfrm>
          <a:custGeom>
            <a:avLst/>
            <a:gdLst/>
            <a:ahLst/>
            <a:cxnLst/>
            <a:rect l="l" t="t" r="r" b="b"/>
            <a:pathLst>
              <a:path w="2539" h="9525">
                <a:moveTo>
                  <a:pt x="0" y="0"/>
                </a:moveTo>
                <a:lnTo>
                  <a:pt x="823" y="5133"/>
                </a:lnTo>
                <a:lnTo>
                  <a:pt x="1702" y="9340"/>
                </a:lnTo>
                <a:lnTo>
                  <a:pt x="2107" y="8829"/>
                </a:lnTo>
                <a:lnTo>
                  <a:pt x="1248" y="5948"/>
                </a:lnTo>
                <a:lnTo>
                  <a:pt x="553" y="2999"/>
                </a:lnTo>
                <a:lnTo>
                  <a:pt x="0" y="0"/>
                </a:lnTo>
                <a:close/>
              </a:path>
            </a:pathLst>
          </a:custGeom>
          <a:solidFill>
            <a:srgbClr val="8FAEBB"/>
          </a:solidFill>
        </p:spPr>
        <p:txBody>
          <a:bodyPr wrap="square" lIns="0" tIns="0" rIns="0" bIns="0" rtlCol="0"/>
          <a:lstStyle/>
          <a:p>
            <a:endParaRPr/>
          </a:p>
        </p:txBody>
      </p:sp>
      <p:sp>
        <p:nvSpPr>
          <p:cNvPr id="61" name="object 61"/>
          <p:cNvSpPr/>
          <p:nvPr/>
        </p:nvSpPr>
        <p:spPr>
          <a:xfrm>
            <a:off x="4863100" y="5806786"/>
            <a:ext cx="3536" cy="23905"/>
          </a:xfrm>
          <a:prstGeom prst="rect">
            <a:avLst/>
          </a:prstGeom>
          <a:blipFill>
            <a:blip r:embed="rId8" cstate="print"/>
            <a:stretch>
              <a:fillRect/>
            </a:stretch>
          </a:blipFill>
        </p:spPr>
        <p:txBody>
          <a:bodyPr wrap="square" lIns="0" tIns="0" rIns="0" bIns="0" rtlCol="0"/>
          <a:lstStyle/>
          <a:p>
            <a:endParaRPr/>
          </a:p>
        </p:txBody>
      </p:sp>
      <p:sp>
        <p:nvSpPr>
          <p:cNvPr id="62" name="object 62"/>
          <p:cNvSpPr/>
          <p:nvPr/>
        </p:nvSpPr>
        <p:spPr>
          <a:xfrm>
            <a:off x="5016749" y="5767047"/>
            <a:ext cx="8255" cy="19050"/>
          </a:xfrm>
          <a:custGeom>
            <a:avLst/>
            <a:gdLst/>
            <a:ahLst/>
            <a:cxnLst/>
            <a:rect l="l" t="t" r="r" b="b"/>
            <a:pathLst>
              <a:path w="8254" h="19050">
                <a:moveTo>
                  <a:pt x="0" y="0"/>
                </a:moveTo>
                <a:lnTo>
                  <a:pt x="3047" y="5934"/>
                </a:lnTo>
                <a:lnTo>
                  <a:pt x="5416" y="12282"/>
                </a:lnTo>
                <a:lnTo>
                  <a:pt x="7004" y="18950"/>
                </a:lnTo>
                <a:lnTo>
                  <a:pt x="7795" y="18984"/>
                </a:lnTo>
                <a:lnTo>
                  <a:pt x="5823" y="12211"/>
                </a:lnTo>
                <a:lnTo>
                  <a:pt x="3196" y="5867"/>
                </a:lnTo>
                <a:lnTo>
                  <a:pt x="0" y="0"/>
                </a:lnTo>
                <a:close/>
              </a:path>
            </a:pathLst>
          </a:custGeom>
          <a:solidFill>
            <a:srgbClr val="8FAEBB"/>
          </a:solidFill>
        </p:spPr>
        <p:txBody>
          <a:bodyPr wrap="square" lIns="0" tIns="0" rIns="0" bIns="0" rtlCol="0"/>
          <a:lstStyle/>
          <a:p>
            <a:endParaRPr/>
          </a:p>
        </p:txBody>
      </p:sp>
      <p:sp>
        <p:nvSpPr>
          <p:cNvPr id="63" name="object 63"/>
          <p:cNvSpPr/>
          <p:nvPr/>
        </p:nvSpPr>
        <p:spPr>
          <a:xfrm>
            <a:off x="5016750" y="5767047"/>
            <a:ext cx="7792" cy="18984"/>
          </a:xfrm>
          <a:prstGeom prst="rect">
            <a:avLst/>
          </a:prstGeom>
          <a:blipFill>
            <a:blip r:embed="rId9" cstate="print"/>
            <a:stretch>
              <a:fillRect/>
            </a:stretch>
          </a:blipFill>
        </p:spPr>
        <p:txBody>
          <a:bodyPr wrap="square" lIns="0" tIns="0" rIns="0" bIns="0" rtlCol="0"/>
          <a:lstStyle/>
          <a:p>
            <a:endParaRPr/>
          </a:p>
        </p:txBody>
      </p:sp>
      <p:sp>
        <p:nvSpPr>
          <p:cNvPr id="64" name="object 64"/>
          <p:cNvSpPr/>
          <p:nvPr/>
        </p:nvSpPr>
        <p:spPr>
          <a:xfrm>
            <a:off x="4863125" y="5724090"/>
            <a:ext cx="160655" cy="106680"/>
          </a:xfrm>
          <a:custGeom>
            <a:avLst/>
            <a:gdLst/>
            <a:ahLst/>
            <a:cxnLst/>
            <a:rect l="l" t="t" r="r" b="b"/>
            <a:pathLst>
              <a:path w="160654" h="106679">
                <a:moveTo>
                  <a:pt x="82092" y="0"/>
                </a:moveTo>
                <a:lnTo>
                  <a:pt x="50334" y="6488"/>
                </a:lnTo>
                <a:lnTo>
                  <a:pt x="24343" y="24191"/>
                </a:lnTo>
                <a:lnTo>
                  <a:pt x="6703" y="50472"/>
                </a:lnTo>
                <a:lnTo>
                  <a:pt x="0" y="82695"/>
                </a:lnTo>
                <a:lnTo>
                  <a:pt x="24" y="84890"/>
                </a:lnTo>
                <a:lnTo>
                  <a:pt x="3511" y="106086"/>
                </a:lnTo>
                <a:lnTo>
                  <a:pt x="8804" y="100683"/>
                </a:lnTo>
                <a:lnTo>
                  <a:pt x="21420" y="91255"/>
                </a:lnTo>
                <a:lnTo>
                  <a:pt x="42805" y="80190"/>
                </a:lnTo>
                <a:lnTo>
                  <a:pt x="74402" y="69875"/>
                </a:lnTo>
                <a:lnTo>
                  <a:pt x="74402" y="5444"/>
                </a:lnTo>
                <a:lnTo>
                  <a:pt x="109975" y="5444"/>
                </a:lnTo>
                <a:lnTo>
                  <a:pt x="104354" y="3002"/>
                </a:lnTo>
                <a:lnTo>
                  <a:pt x="82092" y="0"/>
                </a:lnTo>
                <a:close/>
              </a:path>
              <a:path w="160654" h="106679">
                <a:moveTo>
                  <a:pt x="109975" y="5444"/>
                </a:moveTo>
                <a:lnTo>
                  <a:pt x="78793" y="5444"/>
                </a:lnTo>
                <a:lnTo>
                  <a:pt x="78800" y="7940"/>
                </a:lnTo>
                <a:lnTo>
                  <a:pt x="80858" y="7940"/>
                </a:lnTo>
                <a:lnTo>
                  <a:pt x="80858" y="68360"/>
                </a:lnTo>
                <a:lnTo>
                  <a:pt x="109220" y="63670"/>
                </a:lnTo>
                <a:lnTo>
                  <a:pt x="133499" y="61795"/>
                </a:lnTo>
                <a:lnTo>
                  <a:pt x="151401" y="61588"/>
                </a:lnTo>
                <a:lnTo>
                  <a:pt x="160557" y="61588"/>
                </a:lnTo>
                <a:lnTo>
                  <a:pt x="159041" y="55236"/>
                </a:lnTo>
                <a:lnTo>
                  <a:pt x="156672" y="48888"/>
                </a:lnTo>
                <a:lnTo>
                  <a:pt x="153625" y="42957"/>
                </a:lnTo>
                <a:lnTo>
                  <a:pt x="140749" y="25117"/>
                </a:lnTo>
                <a:lnTo>
                  <a:pt x="124116" y="11587"/>
                </a:lnTo>
                <a:lnTo>
                  <a:pt x="109975" y="5444"/>
                </a:lnTo>
                <a:close/>
              </a:path>
              <a:path w="160654" h="106679">
                <a:moveTo>
                  <a:pt x="160557" y="61588"/>
                </a:moveTo>
                <a:lnTo>
                  <a:pt x="151401" y="61588"/>
                </a:lnTo>
                <a:lnTo>
                  <a:pt x="160633" y="61905"/>
                </a:lnTo>
                <a:lnTo>
                  <a:pt x="160557" y="61588"/>
                </a:lnTo>
                <a:close/>
              </a:path>
            </a:pathLst>
          </a:custGeom>
          <a:solidFill>
            <a:srgbClr val="8FAEBB"/>
          </a:solidFill>
        </p:spPr>
        <p:txBody>
          <a:bodyPr wrap="square" lIns="0" tIns="0" rIns="0" bIns="0" rtlCol="0"/>
          <a:lstStyle/>
          <a:p>
            <a:endParaRPr/>
          </a:p>
        </p:txBody>
      </p:sp>
      <p:sp>
        <p:nvSpPr>
          <p:cNvPr id="65" name="object 65"/>
          <p:cNvSpPr/>
          <p:nvPr/>
        </p:nvSpPr>
        <p:spPr>
          <a:xfrm>
            <a:off x="4863125" y="5723285"/>
            <a:ext cx="160633" cy="106891"/>
          </a:xfrm>
          <a:prstGeom prst="rect">
            <a:avLst/>
          </a:prstGeom>
          <a:blipFill>
            <a:blip r:embed="rId10" cstate="print"/>
            <a:stretch>
              <a:fillRect/>
            </a:stretch>
          </a:blipFill>
        </p:spPr>
        <p:txBody>
          <a:bodyPr wrap="square" lIns="0" tIns="0" rIns="0" bIns="0" rtlCol="0"/>
          <a:lstStyle/>
          <a:p>
            <a:endParaRPr/>
          </a:p>
        </p:txBody>
      </p:sp>
      <p:sp>
        <p:nvSpPr>
          <p:cNvPr id="66" name="object 66"/>
          <p:cNvSpPr/>
          <p:nvPr/>
        </p:nvSpPr>
        <p:spPr>
          <a:xfrm>
            <a:off x="4937776" y="5808832"/>
            <a:ext cx="8890" cy="5080"/>
          </a:xfrm>
          <a:custGeom>
            <a:avLst/>
            <a:gdLst/>
            <a:ahLst/>
            <a:cxnLst/>
            <a:rect l="l" t="t" r="r" b="b"/>
            <a:pathLst>
              <a:path w="8889" h="5079">
                <a:moveTo>
                  <a:pt x="0" y="1738"/>
                </a:moveTo>
                <a:lnTo>
                  <a:pt x="734" y="3625"/>
                </a:lnTo>
                <a:lnTo>
                  <a:pt x="2458" y="4954"/>
                </a:lnTo>
                <a:lnTo>
                  <a:pt x="6197" y="4954"/>
                </a:lnTo>
                <a:lnTo>
                  <a:pt x="7706" y="3970"/>
                </a:lnTo>
                <a:lnTo>
                  <a:pt x="8566" y="2499"/>
                </a:lnTo>
                <a:lnTo>
                  <a:pt x="7719" y="2499"/>
                </a:lnTo>
                <a:lnTo>
                  <a:pt x="1528" y="2455"/>
                </a:lnTo>
                <a:lnTo>
                  <a:pt x="711" y="2184"/>
                </a:lnTo>
                <a:lnTo>
                  <a:pt x="0" y="1738"/>
                </a:lnTo>
                <a:close/>
              </a:path>
              <a:path w="8889" h="5079">
                <a:moveTo>
                  <a:pt x="7719" y="0"/>
                </a:moveTo>
                <a:lnTo>
                  <a:pt x="6498" y="0"/>
                </a:lnTo>
                <a:lnTo>
                  <a:pt x="5638" y="1471"/>
                </a:lnTo>
                <a:lnTo>
                  <a:pt x="4132" y="2455"/>
                </a:lnTo>
                <a:lnTo>
                  <a:pt x="7719" y="2455"/>
                </a:lnTo>
                <a:lnTo>
                  <a:pt x="7719" y="0"/>
                </a:lnTo>
                <a:close/>
              </a:path>
            </a:pathLst>
          </a:custGeom>
          <a:solidFill>
            <a:srgbClr val="9BBBCE"/>
          </a:solidFill>
        </p:spPr>
        <p:txBody>
          <a:bodyPr wrap="square" lIns="0" tIns="0" rIns="0" bIns="0" rtlCol="0"/>
          <a:lstStyle/>
          <a:p>
            <a:endParaRPr/>
          </a:p>
        </p:txBody>
      </p:sp>
      <p:sp>
        <p:nvSpPr>
          <p:cNvPr id="67" name="object 67"/>
          <p:cNvSpPr/>
          <p:nvPr/>
        </p:nvSpPr>
        <p:spPr>
          <a:xfrm>
            <a:off x="4945495" y="5808832"/>
            <a:ext cx="1905" cy="2540"/>
          </a:xfrm>
          <a:custGeom>
            <a:avLst/>
            <a:gdLst/>
            <a:ahLst/>
            <a:cxnLst/>
            <a:rect l="l" t="t" r="r" b="b"/>
            <a:pathLst>
              <a:path w="1904" h="2539">
                <a:moveTo>
                  <a:pt x="1578" y="0"/>
                </a:moveTo>
                <a:lnTo>
                  <a:pt x="0" y="0"/>
                </a:lnTo>
                <a:lnTo>
                  <a:pt x="0" y="2495"/>
                </a:lnTo>
                <a:lnTo>
                  <a:pt x="847" y="2495"/>
                </a:lnTo>
                <a:lnTo>
                  <a:pt x="1273" y="1765"/>
                </a:lnTo>
                <a:lnTo>
                  <a:pt x="1532" y="913"/>
                </a:lnTo>
                <a:lnTo>
                  <a:pt x="1578" y="0"/>
                </a:lnTo>
                <a:close/>
              </a:path>
            </a:pathLst>
          </a:custGeom>
          <a:solidFill>
            <a:srgbClr val="9BBBCE"/>
          </a:solidFill>
        </p:spPr>
        <p:txBody>
          <a:bodyPr wrap="square" lIns="0" tIns="0" rIns="0" bIns="0" rtlCol="0"/>
          <a:lstStyle/>
          <a:p>
            <a:endParaRPr/>
          </a:p>
        </p:txBody>
      </p:sp>
      <p:sp>
        <p:nvSpPr>
          <p:cNvPr id="68" name="object 68"/>
          <p:cNvSpPr/>
          <p:nvPr/>
        </p:nvSpPr>
        <p:spPr>
          <a:xfrm>
            <a:off x="4941918" y="5792451"/>
            <a:ext cx="2540" cy="10795"/>
          </a:xfrm>
          <a:custGeom>
            <a:avLst/>
            <a:gdLst/>
            <a:ahLst/>
            <a:cxnLst/>
            <a:rect l="l" t="t" r="r" b="b"/>
            <a:pathLst>
              <a:path w="2539" h="10795">
                <a:moveTo>
                  <a:pt x="2064" y="0"/>
                </a:moveTo>
                <a:lnTo>
                  <a:pt x="0" y="473"/>
                </a:lnTo>
                <a:lnTo>
                  <a:pt x="0" y="8694"/>
                </a:lnTo>
                <a:lnTo>
                  <a:pt x="823" y="9035"/>
                </a:lnTo>
                <a:lnTo>
                  <a:pt x="1525" y="9614"/>
                </a:lnTo>
                <a:lnTo>
                  <a:pt x="2064" y="10351"/>
                </a:lnTo>
                <a:lnTo>
                  <a:pt x="2064" y="0"/>
                </a:lnTo>
                <a:close/>
              </a:path>
            </a:pathLst>
          </a:custGeom>
          <a:solidFill>
            <a:srgbClr val="9BBBCE"/>
          </a:solidFill>
        </p:spPr>
        <p:txBody>
          <a:bodyPr wrap="square" lIns="0" tIns="0" rIns="0" bIns="0" rtlCol="0"/>
          <a:lstStyle/>
          <a:p>
            <a:endParaRPr/>
          </a:p>
        </p:txBody>
      </p:sp>
      <p:sp>
        <p:nvSpPr>
          <p:cNvPr id="69" name="object 69"/>
          <p:cNvSpPr/>
          <p:nvPr/>
        </p:nvSpPr>
        <p:spPr>
          <a:xfrm>
            <a:off x="4935330" y="5801642"/>
            <a:ext cx="4445" cy="9525"/>
          </a:xfrm>
          <a:custGeom>
            <a:avLst/>
            <a:gdLst/>
            <a:ahLst/>
            <a:cxnLst/>
            <a:rect l="l" t="t" r="r" b="b"/>
            <a:pathLst>
              <a:path w="4445" h="9525">
                <a:moveTo>
                  <a:pt x="2197" y="0"/>
                </a:moveTo>
                <a:lnTo>
                  <a:pt x="876" y="940"/>
                </a:lnTo>
                <a:lnTo>
                  <a:pt x="29" y="2495"/>
                </a:lnTo>
                <a:lnTo>
                  <a:pt x="0" y="6337"/>
                </a:lnTo>
                <a:lnTo>
                  <a:pt x="986" y="8017"/>
                </a:lnTo>
                <a:lnTo>
                  <a:pt x="2441" y="8924"/>
                </a:lnTo>
                <a:lnTo>
                  <a:pt x="2197" y="8298"/>
                </a:lnTo>
                <a:lnTo>
                  <a:pt x="2143" y="8017"/>
                </a:lnTo>
                <a:lnTo>
                  <a:pt x="2064" y="5045"/>
                </a:lnTo>
                <a:lnTo>
                  <a:pt x="2941" y="3432"/>
                </a:lnTo>
                <a:lnTo>
                  <a:pt x="4188" y="2549"/>
                </a:lnTo>
                <a:lnTo>
                  <a:pt x="4265" y="618"/>
                </a:lnTo>
                <a:lnTo>
                  <a:pt x="2197" y="618"/>
                </a:lnTo>
                <a:lnTo>
                  <a:pt x="2197" y="0"/>
                </a:lnTo>
                <a:close/>
              </a:path>
            </a:pathLst>
          </a:custGeom>
          <a:solidFill>
            <a:srgbClr val="453C3C"/>
          </a:solidFill>
        </p:spPr>
        <p:txBody>
          <a:bodyPr wrap="square" lIns="0" tIns="0" rIns="0" bIns="0" rtlCol="0"/>
          <a:lstStyle/>
          <a:p>
            <a:endParaRPr/>
          </a:p>
        </p:txBody>
      </p:sp>
      <p:sp>
        <p:nvSpPr>
          <p:cNvPr id="70" name="object 70"/>
          <p:cNvSpPr/>
          <p:nvPr/>
        </p:nvSpPr>
        <p:spPr>
          <a:xfrm>
            <a:off x="4937127" y="5803756"/>
            <a:ext cx="7620" cy="7620"/>
          </a:xfrm>
          <a:custGeom>
            <a:avLst/>
            <a:gdLst/>
            <a:ahLst/>
            <a:cxnLst/>
            <a:rect l="l" t="t" r="r" b="b"/>
            <a:pathLst>
              <a:path w="7620" h="7620">
                <a:moveTo>
                  <a:pt x="2458" y="0"/>
                </a:moveTo>
                <a:lnTo>
                  <a:pt x="1134" y="940"/>
                </a:lnTo>
                <a:lnTo>
                  <a:pt x="52" y="2877"/>
                </a:lnTo>
                <a:lnTo>
                  <a:pt x="0" y="5951"/>
                </a:lnTo>
                <a:lnTo>
                  <a:pt x="248" y="6577"/>
                </a:lnTo>
                <a:lnTo>
                  <a:pt x="956" y="7023"/>
                </a:lnTo>
                <a:lnTo>
                  <a:pt x="2170" y="7527"/>
                </a:lnTo>
                <a:lnTo>
                  <a:pt x="4786" y="7527"/>
                </a:lnTo>
                <a:lnTo>
                  <a:pt x="6286" y="6546"/>
                </a:lnTo>
                <a:lnTo>
                  <a:pt x="7147" y="5075"/>
                </a:lnTo>
                <a:lnTo>
                  <a:pt x="6607" y="4876"/>
                </a:lnTo>
                <a:lnTo>
                  <a:pt x="6533" y="872"/>
                </a:lnTo>
                <a:lnTo>
                  <a:pt x="2458" y="872"/>
                </a:lnTo>
                <a:lnTo>
                  <a:pt x="2458" y="0"/>
                </a:lnTo>
                <a:close/>
              </a:path>
              <a:path w="7620" h="7620">
                <a:moveTo>
                  <a:pt x="6531" y="794"/>
                </a:moveTo>
                <a:lnTo>
                  <a:pt x="2458" y="872"/>
                </a:lnTo>
                <a:lnTo>
                  <a:pt x="6533" y="872"/>
                </a:lnTo>
                <a:close/>
              </a:path>
            </a:pathLst>
          </a:custGeom>
          <a:solidFill>
            <a:srgbClr val="453C3C"/>
          </a:solidFill>
        </p:spPr>
        <p:txBody>
          <a:bodyPr wrap="square" lIns="0" tIns="0" rIns="0" bIns="0" rtlCol="0"/>
          <a:lstStyle/>
          <a:p>
            <a:endParaRPr/>
          </a:p>
        </p:txBody>
      </p:sp>
      <p:sp>
        <p:nvSpPr>
          <p:cNvPr id="71" name="object 71"/>
          <p:cNvSpPr/>
          <p:nvPr/>
        </p:nvSpPr>
        <p:spPr>
          <a:xfrm>
            <a:off x="4939314" y="5801145"/>
            <a:ext cx="5080" cy="3175"/>
          </a:xfrm>
          <a:custGeom>
            <a:avLst/>
            <a:gdLst/>
            <a:ahLst/>
            <a:cxnLst/>
            <a:rect l="l" t="t" r="r" b="b"/>
            <a:pathLst>
              <a:path w="5079" h="3175">
                <a:moveTo>
                  <a:pt x="0" y="1065"/>
                </a:moveTo>
                <a:lnTo>
                  <a:pt x="115" y="3006"/>
                </a:lnTo>
                <a:lnTo>
                  <a:pt x="880" y="2465"/>
                </a:lnTo>
                <a:lnTo>
                  <a:pt x="1952" y="2130"/>
                </a:lnTo>
                <a:lnTo>
                  <a:pt x="4672" y="2130"/>
                </a:lnTo>
                <a:lnTo>
                  <a:pt x="4672" y="1657"/>
                </a:lnTo>
                <a:lnTo>
                  <a:pt x="4273" y="1115"/>
                </a:lnTo>
                <a:lnTo>
                  <a:pt x="2604" y="1115"/>
                </a:lnTo>
                <a:lnTo>
                  <a:pt x="0" y="1065"/>
                </a:lnTo>
                <a:close/>
              </a:path>
              <a:path w="5079" h="3175">
                <a:moveTo>
                  <a:pt x="4672" y="2130"/>
                </a:moveTo>
                <a:lnTo>
                  <a:pt x="3345" y="2130"/>
                </a:lnTo>
                <a:lnTo>
                  <a:pt x="3735" y="2201"/>
                </a:lnTo>
                <a:lnTo>
                  <a:pt x="4119" y="2306"/>
                </a:lnTo>
                <a:lnTo>
                  <a:pt x="4672" y="2302"/>
                </a:lnTo>
                <a:lnTo>
                  <a:pt x="4672" y="2130"/>
                </a:lnTo>
                <a:close/>
              </a:path>
              <a:path w="5079" h="3175">
                <a:moveTo>
                  <a:pt x="2604" y="0"/>
                </a:moveTo>
                <a:lnTo>
                  <a:pt x="2604" y="1115"/>
                </a:lnTo>
                <a:lnTo>
                  <a:pt x="4273" y="1115"/>
                </a:lnTo>
                <a:lnTo>
                  <a:pt x="4129" y="919"/>
                </a:lnTo>
                <a:lnTo>
                  <a:pt x="3428" y="338"/>
                </a:lnTo>
                <a:lnTo>
                  <a:pt x="2604" y="0"/>
                </a:lnTo>
                <a:close/>
              </a:path>
            </a:pathLst>
          </a:custGeom>
          <a:solidFill>
            <a:srgbClr val="453C3C"/>
          </a:solidFill>
        </p:spPr>
        <p:txBody>
          <a:bodyPr wrap="square" lIns="0" tIns="0" rIns="0" bIns="0" rtlCol="0"/>
          <a:lstStyle/>
          <a:p>
            <a:endParaRPr/>
          </a:p>
        </p:txBody>
      </p:sp>
      <p:sp>
        <p:nvSpPr>
          <p:cNvPr id="72" name="object 72"/>
          <p:cNvSpPr/>
          <p:nvPr/>
        </p:nvSpPr>
        <p:spPr>
          <a:xfrm>
            <a:off x="4939440" y="5803042"/>
            <a:ext cx="4445" cy="1905"/>
          </a:xfrm>
          <a:custGeom>
            <a:avLst/>
            <a:gdLst/>
            <a:ahLst/>
            <a:cxnLst/>
            <a:rect l="l" t="t" r="r" b="b"/>
            <a:pathLst>
              <a:path w="4445" h="1904">
                <a:moveTo>
                  <a:pt x="3232" y="0"/>
                </a:moveTo>
                <a:lnTo>
                  <a:pt x="1839" y="0"/>
                </a:lnTo>
                <a:lnTo>
                  <a:pt x="946" y="290"/>
                </a:lnTo>
                <a:lnTo>
                  <a:pt x="29" y="831"/>
                </a:lnTo>
                <a:lnTo>
                  <a:pt x="0" y="1714"/>
                </a:lnTo>
                <a:lnTo>
                  <a:pt x="3990" y="1714"/>
                </a:lnTo>
                <a:lnTo>
                  <a:pt x="4218" y="395"/>
                </a:lnTo>
                <a:lnTo>
                  <a:pt x="3838" y="290"/>
                </a:lnTo>
                <a:lnTo>
                  <a:pt x="3232" y="0"/>
                </a:lnTo>
                <a:close/>
              </a:path>
            </a:pathLst>
          </a:custGeom>
          <a:solidFill>
            <a:srgbClr val="453C3C"/>
          </a:solidFill>
        </p:spPr>
        <p:txBody>
          <a:bodyPr wrap="square" lIns="0" tIns="0" rIns="0" bIns="0" rtlCol="0"/>
          <a:lstStyle/>
          <a:p>
            <a:endParaRPr/>
          </a:p>
        </p:txBody>
      </p:sp>
      <p:sp>
        <p:nvSpPr>
          <p:cNvPr id="73" name="object 73"/>
          <p:cNvSpPr/>
          <p:nvPr/>
        </p:nvSpPr>
        <p:spPr>
          <a:xfrm>
            <a:off x="4944655" y="5803996"/>
            <a:ext cx="1270" cy="1270"/>
          </a:xfrm>
          <a:custGeom>
            <a:avLst/>
            <a:gdLst/>
            <a:ahLst/>
            <a:cxnLst/>
            <a:rect l="l" t="t" r="r" b="b"/>
            <a:pathLst>
              <a:path w="1270" h="1270">
                <a:moveTo>
                  <a:pt x="0" y="0"/>
                </a:moveTo>
                <a:lnTo>
                  <a:pt x="110" y="284"/>
                </a:lnTo>
                <a:lnTo>
                  <a:pt x="211" y="645"/>
                </a:lnTo>
                <a:lnTo>
                  <a:pt x="287" y="1071"/>
                </a:lnTo>
                <a:lnTo>
                  <a:pt x="1217" y="1071"/>
                </a:lnTo>
                <a:lnTo>
                  <a:pt x="866" y="645"/>
                </a:lnTo>
                <a:lnTo>
                  <a:pt x="456" y="284"/>
                </a:lnTo>
                <a:lnTo>
                  <a:pt x="0" y="0"/>
                </a:lnTo>
                <a:close/>
              </a:path>
            </a:pathLst>
          </a:custGeom>
          <a:solidFill>
            <a:srgbClr val="453C3C"/>
          </a:solidFill>
        </p:spPr>
        <p:txBody>
          <a:bodyPr wrap="square" lIns="0" tIns="0" rIns="0" bIns="0" rtlCol="0"/>
          <a:lstStyle/>
          <a:p>
            <a:endParaRPr/>
          </a:p>
        </p:txBody>
      </p:sp>
      <p:sp>
        <p:nvSpPr>
          <p:cNvPr id="74" name="object 74"/>
          <p:cNvSpPr/>
          <p:nvPr/>
        </p:nvSpPr>
        <p:spPr>
          <a:xfrm>
            <a:off x="4944271" y="5806099"/>
            <a:ext cx="1270" cy="3175"/>
          </a:xfrm>
          <a:custGeom>
            <a:avLst/>
            <a:gdLst/>
            <a:ahLst/>
            <a:cxnLst/>
            <a:rect l="l" t="t" r="r" b="b"/>
            <a:pathLst>
              <a:path w="1270" h="3175">
                <a:moveTo>
                  <a:pt x="1220" y="0"/>
                </a:moveTo>
                <a:lnTo>
                  <a:pt x="757" y="0"/>
                </a:lnTo>
                <a:lnTo>
                  <a:pt x="741" y="1004"/>
                </a:lnTo>
                <a:lnTo>
                  <a:pt x="466" y="1937"/>
                </a:lnTo>
                <a:lnTo>
                  <a:pt x="0" y="2732"/>
                </a:lnTo>
                <a:lnTo>
                  <a:pt x="1220" y="2732"/>
                </a:lnTo>
                <a:lnTo>
                  <a:pt x="1220" y="0"/>
                </a:lnTo>
                <a:close/>
              </a:path>
            </a:pathLst>
          </a:custGeom>
          <a:solidFill>
            <a:srgbClr val="453C3C"/>
          </a:solidFill>
        </p:spPr>
        <p:txBody>
          <a:bodyPr wrap="square" lIns="0" tIns="0" rIns="0" bIns="0" rtlCol="0"/>
          <a:lstStyle/>
          <a:p>
            <a:endParaRPr/>
          </a:p>
        </p:txBody>
      </p:sp>
      <p:sp>
        <p:nvSpPr>
          <p:cNvPr id="75" name="object 75"/>
          <p:cNvSpPr/>
          <p:nvPr/>
        </p:nvSpPr>
        <p:spPr>
          <a:xfrm>
            <a:off x="4945495" y="5806099"/>
            <a:ext cx="1905" cy="3175"/>
          </a:xfrm>
          <a:custGeom>
            <a:avLst/>
            <a:gdLst/>
            <a:ahLst/>
            <a:cxnLst/>
            <a:rect l="l" t="t" r="r" b="b"/>
            <a:pathLst>
              <a:path w="1904" h="3175">
                <a:moveTo>
                  <a:pt x="1032" y="0"/>
                </a:moveTo>
                <a:lnTo>
                  <a:pt x="0" y="0"/>
                </a:lnTo>
                <a:lnTo>
                  <a:pt x="0" y="2732"/>
                </a:lnTo>
                <a:lnTo>
                  <a:pt x="1578" y="2732"/>
                </a:lnTo>
                <a:lnTo>
                  <a:pt x="1608" y="1545"/>
                </a:lnTo>
                <a:lnTo>
                  <a:pt x="1389" y="727"/>
                </a:lnTo>
                <a:lnTo>
                  <a:pt x="1032" y="0"/>
                </a:lnTo>
                <a:close/>
              </a:path>
            </a:pathLst>
          </a:custGeom>
          <a:solidFill>
            <a:srgbClr val="453C3C"/>
          </a:solidFill>
        </p:spPr>
        <p:txBody>
          <a:bodyPr wrap="square" lIns="0" tIns="0" rIns="0" bIns="0" rtlCol="0"/>
          <a:lstStyle/>
          <a:p>
            <a:endParaRPr/>
          </a:p>
        </p:txBody>
      </p:sp>
      <p:sp>
        <p:nvSpPr>
          <p:cNvPr id="76" name="object 76"/>
          <p:cNvSpPr/>
          <p:nvPr/>
        </p:nvSpPr>
        <p:spPr>
          <a:xfrm>
            <a:off x="4943983" y="5803448"/>
            <a:ext cx="1270" cy="635"/>
          </a:xfrm>
          <a:custGeom>
            <a:avLst/>
            <a:gdLst/>
            <a:ahLst/>
            <a:cxnLst/>
            <a:rect l="l" t="t" r="r" b="b"/>
            <a:pathLst>
              <a:path w="1270" h="635">
                <a:moveTo>
                  <a:pt x="400" y="0"/>
                </a:moveTo>
                <a:lnTo>
                  <a:pt x="0" y="0"/>
                </a:lnTo>
                <a:lnTo>
                  <a:pt x="0" y="189"/>
                </a:lnTo>
                <a:lnTo>
                  <a:pt x="348" y="355"/>
                </a:lnTo>
                <a:lnTo>
                  <a:pt x="671" y="547"/>
                </a:lnTo>
                <a:lnTo>
                  <a:pt x="400" y="0"/>
                </a:lnTo>
                <a:close/>
              </a:path>
            </a:pathLst>
          </a:custGeom>
          <a:solidFill>
            <a:srgbClr val="453C3C"/>
          </a:solidFill>
        </p:spPr>
        <p:txBody>
          <a:bodyPr wrap="square" lIns="0" tIns="0" rIns="0" bIns="0" rtlCol="0"/>
          <a:lstStyle/>
          <a:p>
            <a:endParaRPr/>
          </a:p>
        </p:txBody>
      </p:sp>
      <p:sp>
        <p:nvSpPr>
          <p:cNvPr id="77" name="object 77"/>
          <p:cNvSpPr/>
          <p:nvPr/>
        </p:nvSpPr>
        <p:spPr>
          <a:xfrm>
            <a:off x="4943431" y="5803634"/>
            <a:ext cx="1905" cy="5715"/>
          </a:xfrm>
          <a:custGeom>
            <a:avLst/>
            <a:gdLst/>
            <a:ahLst/>
            <a:cxnLst/>
            <a:rect l="l" t="t" r="r" b="b"/>
            <a:pathLst>
              <a:path w="1904" h="5714">
                <a:moveTo>
                  <a:pt x="555" y="0"/>
                </a:moveTo>
                <a:lnTo>
                  <a:pt x="555" y="1122"/>
                </a:lnTo>
                <a:lnTo>
                  <a:pt x="0" y="1122"/>
                </a:lnTo>
                <a:lnTo>
                  <a:pt x="0" y="5194"/>
                </a:lnTo>
                <a:lnTo>
                  <a:pt x="843" y="5194"/>
                </a:lnTo>
                <a:lnTo>
                  <a:pt x="1310" y="4399"/>
                </a:lnTo>
                <a:lnTo>
                  <a:pt x="1584" y="3466"/>
                </a:lnTo>
                <a:lnTo>
                  <a:pt x="1598" y="2461"/>
                </a:lnTo>
                <a:lnTo>
                  <a:pt x="1336" y="2461"/>
                </a:lnTo>
                <a:lnTo>
                  <a:pt x="1336" y="1430"/>
                </a:lnTo>
                <a:lnTo>
                  <a:pt x="1515" y="1430"/>
                </a:lnTo>
                <a:lnTo>
                  <a:pt x="1452" y="1061"/>
                </a:lnTo>
                <a:lnTo>
                  <a:pt x="1359" y="700"/>
                </a:lnTo>
                <a:lnTo>
                  <a:pt x="1227" y="358"/>
                </a:lnTo>
                <a:lnTo>
                  <a:pt x="787" y="98"/>
                </a:lnTo>
                <a:lnTo>
                  <a:pt x="555" y="0"/>
                </a:lnTo>
                <a:close/>
              </a:path>
            </a:pathLst>
          </a:custGeom>
          <a:solidFill>
            <a:srgbClr val="453C3C"/>
          </a:solidFill>
        </p:spPr>
        <p:txBody>
          <a:bodyPr wrap="square" lIns="0" tIns="0" rIns="0" bIns="0" rtlCol="0"/>
          <a:lstStyle/>
          <a:p>
            <a:endParaRPr/>
          </a:p>
        </p:txBody>
      </p:sp>
      <p:sp>
        <p:nvSpPr>
          <p:cNvPr id="78" name="object 78"/>
          <p:cNvSpPr/>
          <p:nvPr/>
        </p:nvSpPr>
        <p:spPr>
          <a:xfrm>
            <a:off x="4943431" y="5803448"/>
            <a:ext cx="635" cy="635"/>
          </a:xfrm>
          <a:custGeom>
            <a:avLst/>
            <a:gdLst/>
            <a:ahLst/>
            <a:cxnLst/>
            <a:rect l="l" t="t" r="r" b="b"/>
            <a:pathLst>
              <a:path w="635" h="635">
                <a:moveTo>
                  <a:pt x="552" y="0"/>
                </a:moveTo>
                <a:lnTo>
                  <a:pt x="0" y="0"/>
                </a:lnTo>
                <a:lnTo>
                  <a:pt x="552" y="189"/>
                </a:lnTo>
                <a:lnTo>
                  <a:pt x="552" y="0"/>
                </a:lnTo>
                <a:close/>
              </a:path>
            </a:pathLst>
          </a:custGeom>
          <a:solidFill>
            <a:srgbClr val="453C3C"/>
          </a:solidFill>
        </p:spPr>
        <p:txBody>
          <a:bodyPr wrap="square" lIns="0" tIns="0" rIns="0" bIns="0" rtlCol="0"/>
          <a:lstStyle/>
          <a:p>
            <a:endParaRPr/>
          </a:p>
        </p:txBody>
      </p:sp>
      <p:sp>
        <p:nvSpPr>
          <p:cNvPr id="79" name="object 79"/>
          <p:cNvSpPr/>
          <p:nvPr/>
        </p:nvSpPr>
        <p:spPr>
          <a:xfrm>
            <a:off x="4943431" y="5803455"/>
            <a:ext cx="635" cy="1905"/>
          </a:xfrm>
          <a:custGeom>
            <a:avLst/>
            <a:gdLst/>
            <a:ahLst/>
            <a:cxnLst/>
            <a:rect l="l" t="t" r="r" b="b"/>
            <a:pathLst>
              <a:path w="635" h="1904">
                <a:moveTo>
                  <a:pt x="0" y="0"/>
                </a:moveTo>
                <a:lnTo>
                  <a:pt x="0" y="1305"/>
                </a:lnTo>
                <a:lnTo>
                  <a:pt x="552" y="1305"/>
                </a:lnTo>
                <a:lnTo>
                  <a:pt x="552" y="182"/>
                </a:lnTo>
                <a:lnTo>
                  <a:pt x="191" y="47"/>
                </a:lnTo>
                <a:lnTo>
                  <a:pt x="0" y="0"/>
                </a:lnTo>
                <a:close/>
              </a:path>
            </a:pathLst>
          </a:custGeom>
          <a:solidFill>
            <a:srgbClr val="453C3C"/>
          </a:solidFill>
        </p:spPr>
        <p:txBody>
          <a:bodyPr wrap="square" lIns="0" tIns="0" rIns="0" bIns="0" rtlCol="0"/>
          <a:lstStyle/>
          <a:p>
            <a:endParaRPr/>
          </a:p>
        </p:txBody>
      </p:sp>
      <p:sp>
        <p:nvSpPr>
          <p:cNvPr id="80" name="object 80"/>
          <p:cNvSpPr/>
          <p:nvPr/>
        </p:nvSpPr>
        <p:spPr>
          <a:xfrm>
            <a:off x="4937528" y="5793756"/>
            <a:ext cx="1905" cy="8255"/>
          </a:xfrm>
          <a:custGeom>
            <a:avLst/>
            <a:gdLst/>
            <a:ahLst/>
            <a:cxnLst/>
            <a:rect l="l" t="t" r="r" b="b"/>
            <a:pathLst>
              <a:path w="1904" h="8254">
                <a:moveTo>
                  <a:pt x="840" y="0"/>
                </a:moveTo>
                <a:lnTo>
                  <a:pt x="0" y="206"/>
                </a:lnTo>
                <a:lnTo>
                  <a:pt x="0" y="7886"/>
                </a:lnTo>
                <a:lnTo>
                  <a:pt x="493" y="7534"/>
                </a:lnTo>
                <a:lnTo>
                  <a:pt x="1048" y="7277"/>
                </a:lnTo>
                <a:lnTo>
                  <a:pt x="1630" y="7142"/>
                </a:lnTo>
                <a:lnTo>
                  <a:pt x="840" y="7142"/>
                </a:lnTo>
                <a:lnTo>
                  <a:pt x="840" y="0"/>
                </a:lnTo>
                <a:close/>
              </a:path>
            </a:pathLst>
          </a:custGeom>
          <a:solidFill>
            <a:srgbClr val="453C3C"/>
          </a:solidFill>
        </p:spPr>
        <p:txBody>
          <a:bodyPr wrap="square" lIns="0" tIns="0" rIns="0" bIns="0" rtlCol="0"/>
          <a:lstStyle/>
          <a:p>
            <a:endParaRPr/>
          </a:p>
        </p:txBody>
      </p:sp>
      <p:sp>
        <p:nvSpPr>
          <p:cNvPr id="81" name="object 81"/>
          <p:cNvSpPr/>
          <p:nvPr/>
        </p:nvSpPr>
        <p:spPr>
          <a:xfrm>
            <a:off x="4939390" y="5792924"/>
            <a:ext cx="2540" cy="8255"/>
          </a:xfrm>
          <a:custGeom>
            <a:avLst/>
            <a:gdLst/>
            <a:ahLst/>
            <a:cxnLst/>
            <a:rect l="l" t="t" r="r" b="b"/>
            <a:pathLst>
              <a:path w="2539" h="8254">
                <a:moveTo>
                  <a:pt x="2528" y="7855"/>
                </a:moveTo>
                <a:lnTo>
                  <a:pt x="1406" y="7855"/>
                </a:lnTo>
                <a:lnTo>
                  <a:pt x="1985" y="7994"/>
                </a:lnTo>
                <a:lnTo>
                  <a:pt x="2528" y="8220"/>
                </a:lnTo>
                <a:lnTo>
                  <a:pt x="2528" y="7855"/>
                </a:lnTo>
                <a:close/>
              </a:path>
              <a:path w="2539" h="8254">
                <a:moveTo>
                  <a:pt x="2528" y="0"/>
                </a:moveTo>
                <a:lnTo>
                  <a:pt x="367" y="490"/>
                </a:lnTo>
                <a:lnTo>
                  <a:pt x="0" y="527"/>
                </a:lnTo>
                <a:lnTo>
                  <a:pt x="39" y="7936"/>
                </a:lnTo>
                <a:lnTo>
                  <a:pt x="592" y="7855"/>
                </a:lnTo>
                <a:lnTo>
                  <a:pt x="2528" y="7855"/>
                </a:lnTo>
                <a:lnTo>
                  <a:pt x="2528" y="0"/>
                </a:lnTo>
                <a:close/>
              </a:path>
            </a:pathLst>
          </a:custGeom>
          <a:solidFill>
            <a:srgbClr val="453C3C"/>
          </a:solidFill>
        </p:spPr>
        <p:txBody>
          <a:bodyPr wrap="square" lIns="0" tIns="0" rIns="0" bIns="0" rtlCol="0"/>
          <a:lstStyle/>
          <a:p>
            <a:endParaRPr/>
          </a:p>
        </p:txBody>
      </p:sp>
      <p:sp>
        <p:nvSpPr>
          <p:cNvPr id="82" name="object 82"/>
          <p:cNvSpPr/>
          <p:nvPr/>
        </p:nvSpPr>
        <p:spPr>
          <a:xfrm>
            <a:off x="4937220" y="5800847"/>
            <a:ext cx="2540" cy="1905"/>
          </a:xfrm>
          <a:custGeom>
            <a:avLst/>
            <a:gdLst/>
            <a:ahLst/>
            <a:cxnLst/>
            <a:rect l="l" t="t" r="r" b="b"/>
            <a:pathLst>
              <a:path w="2539" h="1904">
                <a:moveTo>
                  <a:pt x="2375" y="0"/>
                </a:moveTo>
                <a:lnTo>
                  <a:pt x="2160" y="23"/>
                </a:lnTo>
                <a:lnTo>
                  <a:pt x="1952" y="54"/>
                </a:lnTo>
                <a:lnTo>
                  <a:pt x="1356" y="189"/>
                </a:lnTo>
                <a:lnTo>
                  <a:pt x="860" y="189"/>
                </a:lnTo>
                <a:lnTo>
                  <a:pt x="426" y="493"/>
                </a:lnTo>
                <a:lnTo>
                  <a:pt x="0" y="1761"/>
                </a:lnTo>
                <a:lnTo>
                  <a:pt x="2405" y="1761"/>
                </a:lnTo>
                <a:lnTo>
                  <a:pt x="2379" y="189"/>
                </a:lnTo>
                <a:lnTo>
                  <a:pt x="1356" y="189"/>
                </a:lnTo>
                <a:lnTo>
                  <a:pt x="923" y="145"/>
                </a:lnTo>
                <a:lnTo>
                  <a:pt x="2378" y="145"/>
                </a:lnTo>
                <a:lnTo>
                  <a:pt x="2375" y="0"/>
                </a:lnTo>
                <a:close/>
              </a:path>
            </a:pathLst>
          </a:custGeom>
          <a:solidFill>
            <a:srgbClr val="453C3C"/>
          </a:solidFill>
        </p:spPr>
        <p:txBody>
          <a:bodyPr wrap="square" lIns="0" tIns="0" rIns="0" bIns="0" rtlCol="0"/>
          <a:lstStyle/>
          <a:p>
            <a:endParaRPr/>
          </a:p>
        </p:txBody>
      </p:sp>
      <p:sp>
        <p:nvSpPr>
          <p:cNvPr id="83" name="object 83"/>
          <p:cNvSpPr/>
          <p:nvPr/>
        </p:nvSpPr>
        <p:spPr>
          <a:xfrm>
            <a:off x="4939198" y="5800665"/>
            <a:ext cx="3175" cy="2540"/>
          </a:xfrm>
          <a:custGeom>
            <a:avLst/>
            <a:gdLst/>
            <a:ahLst/>
            <a:cxnLst/>
            <a:rect l="l" t="t" r="r" b="b"/>
            <a:pathLst>
              <a:path w="3175" h="2539">
                <a:moveTo>
                  <a:pt x="1581" y="0"/>
                </a:moveTo>
                <a:lnTo>
                  <a:pt x="767" y="0"/>
                </a:lnTo>
                <a:lnTo>
                  <a:pt x="592" y="155"/>
                </a:lnTo>
                <a:lnTo>
                  <a:pt x="201" y="338"/>
                </a:lnTo>
                <a:lnTo>
                  <a:pt x="0" y="2218"/>
                </a:lnTo>
                <a:lnTo>
                  <a:pt x="2713" y="1941"/>
                </a:lnTo>
                <a:lnTo>
                  <a:pt x="2713" y="236"/>
                </a:lnTo>
                <a:lnTo>
                  <a:pt x="2173" y="13"/>
                </a:lnTo>
                <a:lnTo>
                  <a:pt x="1581" y="0"/>
                </a:lnTo>
                <a:close/>
              </a:path>
            </a:pathLst>
          </a:custGeom>
          <a:solidFill>
            <a:srgbClr val="453C3C"/>
          </a:solidFill>
        </p:spPr>
        <p:txBody>
          <a:bodyPr wrap="square" lIns="0" tIns="0" rIns="0" bIns="0" rtlCol="0"/>
          <a:lstStyle/>
          <a:p>
            <a:endParaRPr/>
          </a:p>
        </p:txBody>
      </p:sp>
      <p:sp>
        <p:nvSpPr>
          <p:cNvPr id="84" name="object 84"/>
          <p:cNvSpPr/>
          <p:nvPr/>
        </p:nvSpPr>
        <p:spPr>
          <a:xfrm>
            <a:off x="4944946" y="5805061"/>
            <a:ext cx="1905" cy="1270"/>
          </a:xfrm>
          <a:custGeom>
            <a:avLst/>
            <a:gdLst/>
            <a:ahLst/>
            <a:cxnLst/>
            <a:rect l="l" t="t" r="r" b="b"/>
            <a:pathLst>
              <a:path w="1904" h="1270">
                <a:moveTo>
                  <a:pt x="926" y="0"/>
                </a:moveTo>
                <a:lnTo>
                  <a:pt x="0" y="0"/>
                </a:lnTo>
                <a:lnTo>
                  <a:pt x="82" y="1034"/>
                </a:lnTo>
                <a:lnTo>
                  <a:pt x="549" y="1034"/>
                </a:lnTo>
                <a:lnTo>
                  <a:pt x="549" y="882"/>
                </a:lnTo>
                <a:lnTo>
                  <a:pt x="1505" y="882"/>
                </a:lnTo>
                <a:lnTo>
                  <a:pt x="1340" y="564"/>
                </a:lnTo>
                <a:lnTo>
                  <a:pt x="1144" y="273"/>
                </a:lnTo>
                <a:lnTo>
                  <a:pt x="926" y="0"/>
                </a:lnTo>
                <a:close/>
              </a:path>
            </a:pathLst>
          </a:custGeom>
          <a:solidFill>
            <a:srgbClr val="C0C0C0"/>
          </a:solidFill>
        </p:spPr>
        <p:txBody>
          <a:bodyPr wrap="square" lIns="0" tIns="0" rIns="0" bIns="0" rtlCol="0"/>
          <a:lstStyle/>
          <a:p>
            <a:endParaRPr/>
          </a:p>
        </p:txBody>
      </p:sp>
      <p:sp>
        <p:nvSpPr>
          <p:cNvPr id="85" name="object 85"/>
          <p:cNvSpPr/>
          <p:nvPr/>
        </p:nvSpPr>
        <p:spPr>
          <a:xfrm>
            <a:off x="4945495" y="5805944"/>
            <a:ext cx="1270" cy="635"/>
          </a:xfrm>
          <a:custGeom>
            <a:avLst/>
            <a:gdLst/>
            <a:ahLst/>
            <a:cxnLst/>
            <a:rect l="l" t="t" r="r" b="b"/>
            <a:pathLst>
              <a:path w="1270" h="635">
                <a:moveTo>
                  <a:pt x="0" y="0"/>
                </a:moveTo>
                <a:lnTo>
                  <a:pt x="0" y="155"/>
                </a:lnTo>
                <a:lnTo>
                  <a:pt x="1032" y="155"/>
                </a:lnTo>
                <a:lnTo>
                  <a:pt x="956" y="0"/>
                </a:lnTo>
                <a:lnTo>
                  <a:pt x="0" y="0"/>
                </a:lnTo>
                <a:close/>
              </a:path>
            </a:pathLst>
          </a:custGeom>
          <a:solidFill>
            <a:srgbClr val="C0C0C0"/>
          </a:solidFill>
        </p:spPr>
        <p:txBody>
          <a:bodyPr wrap="square" lIns="0" tIns="0" rIns="0" bIns="0" rtlCol="0"/>
          <a:lstStyle/>
          <a:p>
            <a:endParaRPr/>
          </a:p>
        </p:txBody>
      </p:sp>
      <p:sp>
        <p:nvSpPr>
          <p:cNvPr id="86" name="object 86"/>
          <p:cNvSpPr/>
          <p:nvPr/>
        </p:nvSpPr>
        <p:spPr>
          <a:xfrm>
            <a:off x="4938368" y="5793885"/>
            <a:ext cx="1270" cy="7620"/>
          </a:xfrm>
          <a:custGeom>
            <a:avLst/>
            <a:gdLst/>
            <a:ahLst/>
            <a:cxnLst/>
            <a:rect l="l" t="t" r="r" b="b"/>
            <a:pathLst>
              <a:path w="1270" h="7620">
                <a:moveTo>
                  <a:pt x="1012" y="0"/>
                </a:moveTo>
                <a:lnTo>
                  <a:pt x="0" y="0"/>
                </a:lnTo>
                <a:lnTo>
                  <a:pt x="0" y="7013"/>
                </a:lnTo>
                <a:lnTo>
                  <a:pt x="804" y="7013"/>
                </a:lnTo>
                <a:lnTo>
                  <a:pt x="1012" y="6983"/>
                </a:lnTo>
                <a:lnTo>
                  <a:pt x="1012" y="0"/>
                </a:lnTo>
                <a:close/>
              </a:path>
            </a:pathLst>
          </a:custGeom>
          <a:solidFill>
            <a:srgbClr val="C0C0C0"/>
          </a:solidFill>
        </p:spPr>
        <p:txBody>
          <a:bodyPr wrap="square" lIns="0" tIns="0" rIns="0" bIns="0" rtlCol="0"/>
          <a:lstStyle/>
          <a:p>
            <a:endParaRPr/>
          </a:p>
        </p:txBody>
      </p:sp>
      <p:sp>
        <p:nvSpPr>
          <p:cNvPr id="87" name="object 87"/>
          <p:cNvSpPr/>
          <p:nvPr/>
        </p:nvSpPr>
        <p:spPr>
          <a:xfrm>
            <a:off x="4939172" y="5800868"/>
            <a:ext cx="635" cy="635"/>
          </a:xfrm>
          <a:custGeom>
            <a:avLst/>
            <a:gdLst/>
            <a:ahLst/>
            <a:cxnLst/>
            <a:rect l="l" t="t" r="r" b="b"/>
            <a:pathLst>
              <a:path w="635" h="635">
                <a:moveTo>
                  <a:pt x="208" y="0"/>
                </a:moveTo>
                <a:lnTo>
                  <a:pt x="0" y="30"/>
                </a:lnTo>
                <a:lnTo>
                  <a:pt x="208" y="30"/>
                </a:lnTo>
                <a:close/>
              </a:path>
            </a:pathLst>
          </a:custGeom>
          <a:solidFill>
            <a:srgbClr val="C0C0C0"/>
          </a:solidFill>
        </p:spPr>
        <p:txBody>
          <a:bodyPr wrap="square" lIns="0" tIns="0" rIns="0" bIns="0" rtlCol="0"/>
          <a:lstStyle/>
          <a:p>
            <a:endParaRPr/>
          </a:p>
        </p:txBody>
      </p:sp>
      <p:sp>
        <p:nvSpPr>
          <p:cNvPr id="88" name="object 88"/>
          <p:cNvSpPr/>
          <p:nvPr/>
        </p:nvSpPr>
        <p:spPr>
          <a:xfrm>
            <a:off x="4937528" y="5729572"/>
            <a:ext cx="4445" cy="64769"/>
          </a:xfrm>
          <a:custGeom>
            <a:avLst/>
            <a:gdLst/>
            <a:ahLst/>
            <a:cxnLst/>
            <a:rect l="l" t="t" r="r" b="b"/>
            <a:pathLst>
              <a:path w="4445" h="64770">
                <a:moveTo>
                  <a:pt x="4384" y="0"/>
                </a:moveTo>
                <a:lnTo>
                  <a:pt x="43" y="0"/>
                </a:lnTo>
                <a:lnTo>
                  <a:pt x="0" y="64316"/>
                </a:lnTo>
                <a:lnTo>
                  <a:pt x="840" y="64116"/>
                </a:lnTo>
                <a:lnTo>
                  <a:pt x="840" y="825"/>
                </a:lnTo>
                <a:lnTo>
                  <a:pt x="4386" y="825"/>
                </a:lnTo>
                <a:lnTo>
                  <a:pt x="4384" y="0"/>
                </a:lnTo>
                <a:close/>
              </a:path>
              <a:path w="4445" h="64770">
                <a:moveTo>
                  <a:pt x="4386" y="825"/>
                </a:moveTo>
                <a:lnTo>
                  <a:pt x="1852" y="825"/>
                </a:lnTo>
                <a:lnTo>
                  <a:pt x="1852" y="63876"/>
                </a:lnTo>
                <a:lnTo>
                  <a:pt x="2068" y="63825"/>
                </a:lnTo>
                <a:lnTo>
                  <a:pt x="2068" y="2461"/>
                </a:lnTo>
                <a:lnTo>
                  <a:pt x="4390" y="2461"/>
                </a:lnTo>
                <a:lnTo>
                  <a:pt x="4386" y="825"/>
                </a:lnTo>
                <a:close/>
              </a:path>
            </a:pathLst>
          </a:custGeom>
          <a:solidFill>
            <a:srgbClr val="4B4B4B"/>
          </a:solidFill>
        </p:spPr>
        <p:txBody>
          <a:bodyPr wrap="square" lIns="0" tIns="0" rIns="0" bIns="0" rtlCol="0"/>
          <a:lstStyle/>
          <a:p>
            <a:endParaRPr/>
          </a:p>
        </p:txBody>
      </p:sp>
      <p:sp>
        <p:nvSpPr>
          <p:cNvPr id="89" name="object 89"/>
          <p:cNvSpPr/>
          <p:nvPr/>
        </p:nvSpPr>
        <p:spPr>
          <a:xfrm>
            <a:off x="4842293" y="5703888"/>
            <a:ext cx="199390" cy="202565"/>
          </a:xfrm>
          <a:custGeom>
            <a:avLst/>
            <a:gdLst/>
            <a:ahLst/>
            <a:cxnLst/>
            <a:rect l="l" t="t" r="r" b="b"/>
            <a:pathLst>
              <a:path w="199389" h="202564">
                <a:moveTo>
                  <a:pt x="99410" y="0"/>
                </a:moveTo>
                <a:lnTo>
                  <a:pt x="60715" y="7957"/>
                </a:lnTo>
                <a:lnTo>
                  <a:pt x="29116" y="29657"/>
                </a:lnTo>
                <a:lnTo>
                  <a:pt x="7812" y="61842"/>
                </a:lnTo>
                <a:lnTo>
                  <a:pt x="0" y="101254"/>
                </a:lnTo>
                <a:lnTo>
                  <a:pt x="7812" y="140665"/>
                </a:lnTo>
                <a:lnTo>
                  <a:pt x="29116" y="172848"/>
                </a:lnTo>
                <a:lnTo>
                  <a:pt x="60715" y="194546"/>
                </a:lnTo>
                <a:lnTo>
                  <a:pt x="99410" y="202502"/>
                </a:lnTo>
                <a:lnTo>
                  <a:pt x="138105" y="194546"/>
                </a:lnTo>
                <a:lnTo>
                  <a:pt x="169704" y="172848"/>
                </a:lnTo>
                <a:lnTo>
                  <a:pt x="191008" y="140665"/>
                </a:lnTo>
                <a:lnTo>
                  <a:pt x="198820" y="101254"/>
                </a:lnTo>
                <a:lnTo>
                  <a:pt x="191008" y="61842"/>
                </a:lnTo>
                <a:lnTo>
                  <a:pt x="169704" y="29657"/>
                </a:lnTo>
                <a:lnTo>
                  <a:pt x="138105" y="7957"/>
                </a:lnTo>
                <a:lnTo>
                  <a:pt x="99410" y="0"/>
                </a:lnTo>
                <a:close/>
              </a:path>
            </a:pathLst>
          </a:custGeom>
          <a:ln w="3175">
            <a:solidFill>
              <a:srgbClr val="555260"/>
            </a:solidFill>
          </a:ln>
        </p:spPr>
        <p:txBody>
          <a:bodyPr wrap="square" lIns="0" tIns="0" rIns="0" bIns="0" rtlCol="0"/>
          <a:lstStyle/>
          <a:p>
            <a:endParaRPr/>
          </a:p>
        </p:txBody>
      </p:sp>
      <p:sp>
        <p:nvSpPr>
          <p:cNvPr id="90" name="object 90"/>
          <p:cNvSpPr txBox="1"/>
          <p:nvPr/>
        </p:nvSpPr>
        <p:spPr>
          <a:xfrm>
            <a:off x="5136513" y="5721947"/>
            <a:ext cx="522605" cy="83820"/>
          </a:xfrm>
          <a:prstGeom prst="rect">
            <a:avLst/>
          </a:prstGeom>
        </p:spPr>
        <p:txBody>
          <a:bodyPr vert="horz" wrap="square" lIns="0" tIns="0" rIns="0" bIns="0" rtlCol="0">
            <a:spAutoFit/>
          </a:bodyPr>
          <a:lstStyle/>
          <a:p>
            <a:pPr>
              <a:lnSpc>
                <a:spcPts val="620"/>
              </a:lnSpc>
            </a:pPr>
            <a:r>
              <a:rPr sz="650" spc="-35" dirty="0">
                <a:latin typeface="Arial"/>
                <a:cs typeface="Arial"/>
              </a:rPr>
              <a:t>Under </a:t>
            </a:r>
            <a:r>
              <a:rPr sz="650" spc="-40" dirty="0">
                <a:latin typeface="Arial"/>
                <a:cs typeface="Arial"/>
              </a:rPr>
              <a:t>1</a:t>
            </a:r>
            <a:r>
              <a:rPr sz="650" spc="-110" dirty="0">
                <a:latin typeface="Arial"/>
                <a:cs typeface="Arial"/>
              </a:rPr>
              <a:t> </a:t>
            </a:r>
            <a:r>
              <a:rPr sz="650" spc="-15" dirty="0">
                <a:latin typeface="Arial"/>
                <a:cs typeface="Arial"/>
              </a:rPr>
              <a:t>Minute</a:t>
            </a:r>
            <a:endParaRPr sz="650">
              <a:latin typeface="Arial"/>
              <a:cs typeface="Arial"/>
            </a:endParaRPr>
          </a:p>
        </p:txBody>
      </p:sp>
      <p:sp>
        <p:nvSpPr>
          <p:cNvPr id="91" name="object 91"/>
          <p:cNvSpPr txBox="1"/>
          <p:nvPr/>
        </p:nvSpPr>
        <p:spPr>
          <a:xfrm>
            <a:off x="5211334" y="5822010"/>
            <a:ext cx="373380" cy="83185"/>
          </a:xfrm>
          <a:prstGeom prst="rect">
            <a:avLst/>
          </a:prstGeom>
        </p:spPr>
        <p:txBody>
          <a:bodyPr vert="horz" wrap="square" lIns="0" tIns="0" rIns="0" bIns="0" rtlCol="0">
            <a:spAutoFit/>
          </a:bodyPr>
          <a:lstStyle/>
          <a:p>
            <a:pPr>
              <a:lnSpc>
                <a:spcPts val="620"/>
              </a:lnSpc>
            </a:pPr>
            <a:r>
              <a:rPr sz="650" spc="-55" dirty="0">
                <a:latin typeface="Arial"/>
                <a:cs typeface="Arial"/>
              </a:rPr>
              <a:t>To</a:t>
            </a:r>
            <a:r>
              <a:rPr sz="650" spc="-105" dirty="0">
                <a:latin typeface="Arial"/>
                <a:cs typeface="Arial"/>
              </a:rPr>
              <a:t> </a:t>
            </a:r>
            <a:r>
              <a:rPr sz="650" spc="-40" dirty="0">
                <a:latin typeface="Arial"/>
                <a:cs typeface="Arial"/>
              </a:rPr>
              <a:t>Transfer</a:t>
            </a:r>
            <a:endParaRPr sz="650">
              <a:latin typeface="Arial"/>
              <a:cs typeface="Arial"/>
            </a:endParaRPr>
          </a:p>
        </p:txBody>
      </p:sp>
      <p:sp>
        <p:nvSpPr>
          <p:cNvPr id="92" name="object 92"/>
          <p:cNvSpPr/>
          <p:nvPr/>
        </p:nvSpPr>
        <p:spPr>
          <a:xfrm>
            <a:off x="7196876" y="5620881"/>
            <a:ext cx="198820" cy="202502"/>
          </a:xfrm>
          <a:prstGeom prst="rect">
            <a:avLst/>
          </a:prstGeom>
          <a:blipFill>
            <a:blip r:embed="rId11" cstate="print"/>
            <a:stretch>
              <a:fillRect/>
            </a:stretch>
          </a:blipFill>
        </p:spPr>
        <p:txBody>
          <a:bodyPr wrap="square" lIns="0" tIns="0" rIns="0" bIns="0" rtlCol="0"/>
          <a:lstStyle/>
          <a:p>
            <a:endParaRPr/>
          </a:p>
        </p:txBody>
      </p:sp>
      <p:sp>
        <p:nvSpPr>
          <p:cNvPr id="93" name="object 93"/>
          <p:cNvSpPr/>
          <p:nvPr/>
        </p:nvSpPr>
        <p:spPr>
          <a:xfrm>
            <a:off x="7211921" y="5635223"/>
            <a:ext cx="170180" cy="173355"/>
          </a:xfrm>
          <a:custGeom>
            <a:avLst/>
            <a:gdLst/>
            <a:ahLst/>
            <a:cxnLst/>
            <a:rect l="l" t="t" r="r" b="b"/>
            <a:pathLst>
              <a:path w="170179" h="173354">
                <a:moveTo>
                  <a:pt x="84998" y="0"/>
                </a:moveTo>
                <a:lnTo>
                  <a:pt x="51913" y="6803"/>
                </a:lnTo>
                <a:lnTo>
                  <a:pt x="24895" y="25356"/>
                </a:lnTo>
                <a:lnTo>
                  <a:pt x="6679" y="52874"/>
                </a:lnTo>
                <a:lnTo>
                  <a:pt x="0" y="86570"/>
                </a:lnTo>
                <a:lnTo>
                  <a:pt x="6679" y="120267"/>
                </a:lnTo>
                <a:lnTo>
                  <a:pt x="24895" y="147786"/>
                </a:lnTo>
                <a:lnTo>
                  <a:pt x="51913" y="166339"/>
                </a:lnTo>
                <a:lnTo>
                  <a:pt x="84998" y="173143"/>
                </a:lnTo>
                <a:lnTo>
                  <a:pt x="95259" y="171033"/>
                </a:lnTo>
                <a:lnTo>
                  <a:pt x="87255" y="171033"/>
                </a:lnTo>
                <a:lnTo>
                  <a:pt x="61009" y="166610"/>
                </a:lnTo>
                <a:lnTo>
                  <a:pt x="38317" y="154315"/>
                </a:lnTo>
                <a:lnTo>
                  <a:pt x="20605" y="135608"/>
                </a:lnTo>
                <a:lnTo>
                  <a:pt x="9540" y="112461"/>
                </a:lnTo>
                <a:lnTo>
                  <a:pt x="8892" y="112461"/>
                </a:lnTo>
                <a:lnTo>
                  <a:pt x="8013" y="108254"/>
                </a:lnTo>
                <a:lnTo>
                  <a:pt x="7189" y="103117"/>
                </a:lnTo>
                <a:lnTo>
                  <a:pt x="6705" y="100476"/>
                </a:lnTo>
                <a:lnTo>
                  <a:pt x="6335" y="97794"/>
                </a:lnTo>
                <a:lnTo>
                  <a:pt x="6102" y="95075"/>
                </a:lnTo>
                <a:lnTo>
                  <a:pt x="5896" y="93050"/>
                </a:lnTo>
                <a:lnTo>
                  <a:pt x="5760" y="91126"/>
                </a:lnTo>
                <a:lnTo>
                  <a:pt x="5760" y="87602"/>
                </a:lnTo>
                <a:lnTo>
                  <a:pt x="12164" y="55128"/>
                </a:lnTo>
                <a:lnTo>
                  <a:pt x="29629" y="28609"/>
                </a:lnTo>
                <a:lnTo>
                  <a:pt x="55534" y="10729"/>
                </a:lnTo>
                <a:lnTo>
                  <a:pt x="87255" y="4172"/>
                </a:lnTo>
                <a:lnTo>
                  <a:pt x="105291" y="4172"/>
                </a:lnTo>
                <a:lnTo>
                  <a:pt x="84998" y="0"/>
                </a:lnTo>
                <a:close/>
              </a:path>
              <a:path w="170179" h="173354">
                <a:moveTo>
                  <a:pt x="168600" y="79553"/>
                </a:moveTo>
                <a:lnTo>
                  <a:pt x="162346" y="120076"/>
                </a:lnTo>
                <a:lnTo>
                  <a:pt x="118977" y="164476"/>
                </a:lnTo>
                <a:lnTo>
                  <a:pt x="87255" y="171033"/>
                </a:lnTo>
                <a:lnTo>
                  <a:pt x="95259" y="171033"/>
                </a:lnTo>
                <a:lnTo>
                  <a:pt x="118080" y="166339"/>
                </a:lnTo>
                <a:lnTo>
                  <a:pt x="145096" y="147786"/>
                </a:lnTo>
                <a:lnTo>
                  <a:pt x="163312" y="120267"/>
                </a:lnTo>
                <a:lnTo>
                  <a:pt x="169991" y="86570"/>
                </a:lnTo>
                <a:lnTo>
                  <a:pt x="168600" y="79553"/>
                </a:lnTo>
                <a:close/>
              </a:path>
              <a:path w="170179" h="173354">
                <a:moveTo>
                  <a:pt x="9296" y="111950"/>
                </a:moveTo>
                <a:lnTo>
                  <a:pt x="8892" y="112461"/>
                </a:lnTo>
                <a:lnTo>
                  <a:pt x="9540" y="112461"/>
                </a:lnTo>
                <a:lnTo>
                  <a:pt x="9296" y="111950"/>
                </a:lnTo>
                <a:close/>
              </a:path>
              <a:path w="170179" h="173354">
                <a:moveTo>
                  <a:pt x="164649" y="59620"/>
                </a:moveTo>
                <a:lnTo>
                  <a:pt x="168600" y="79553"/>
                </a:lnTo>
                <a:lnTo>
                  <a:pt x="167930" y="74129"/>
                </a:lnTo>
                <a:lnTo>
                  <a:pt x="166418" y="67768"/>
                </a:lnTo>
                <a:lnTo>
                  <a:pt x="167195" y="67768"/>
                </a:lnTo>
                <a:lnTo>
                  <a:pt x="165233" y="61029"/>
                </a:lnTo>
                <a:lnTo>
                  <a:pt x="164649" y="59620"/>
                </a:lnTo>
                <a:close/>
              </a:path>
              <a:path w="170179" h="173354">
                <a:moveTo>
                  <a:pt x="167195" y="67768"/>
                </a:moveTo>
                <a:lnTo>
                  <a:pt x="166418" y="67768"/>
                </a:lnTo>
                <a:lnTo>
                  <a:pt x="167205" y="67806"/>
                </a:lnTo>
                <a:close/>
              </a:path>
              <a:path w="170179" h="173354">
                <a:moveTo>
                  <a:pt x="105291" y="4172"/>
                </a:moveTo>
                <a:lnTo>
                  <a:pt x="87255" y="4172"/>
                </a:lnTo>
                <a:lnTo>
                  <a:pt x="109828" y="7417"/>
                </a:lnTo>
                <a:lnTo>
                  <a:pt x="129966" y="16544"/>
                </a:lnTo>
                <a:lnTo>
                  <a:pt x="146787" y="30648"/>
                </a:lnTo>
                <a:lnTo>
                  <a:pt x="159410" y="48821"/>
                </a:lnTo>
                <a:lnTo>
                  <a:pt x="162606" y="54688"/>
                </a:lnTo>
                <a:lnTo>
                  <a:pt x="164649" y="59620"/>
                </a:lnTo>
                <a:lnTo>
                  <a:pt x="163312" y="52874"/>
                </a:lnTo>
                <a:lnTo>
                  <a:pt x="145098" y="25356"/>
                </a:lnTo>
                <a:lnTo>
                  <a:pt x="118082" y="6803"/>
                </a:lnTo>
                <a:lnTo>
                  <a:pt x="105291" y="4172"/>
                </a:lnTo>
                <a:close/>
              </a:path>
            </a:pathLst>
          </a:custGeom>
          <a:solidFill>
            <a:srgbClr val="8FAEBB"/>
          </a:solidFill>
        </p:spPr>
        <p:txBody>
          <a:bodyPr wrap="square" lIns="0" tIns="0" rIns="0" bIns="0" rtlCol="0"/>
          <a:lstStyle/>
          <a:p>
            <a:endParaRPr/>
          </a:p>
        </p:txBody>
      </p:sp>
      <p:sp>
        <p:nvSpPr>
          <p:cNvPr id="94" name="object 94"/>
          <p:cNvSpPr/>
          <p:nvPr/>
        </p:nvSpPr>
        <p:spPr>
          <a:xfrm>
            <a:off x="7218024" y="5730302"/>
            <a:ext cx="1270" cy="8255"/>
          </a:xfrm>
          <a:custGeom>
            <a:avLst/>
            <a:gdLst/>
            <a:ahLst/>
            <a:cxnLst/>
            <a:rect l="l" t="t" r="r" b="b"/>
            <a:pathLst>
              <a:path w="1270" h="8254">
                <a:moveTo>
                  <a:pt x="0" y="0"/>
                </a:moveTo>
                <a:lnTo>
                  <a:pt x="233" y="2718"/>
                </a:lnTo>
                <a:lnTo>
                  <a:pt x="613" y="5451"/>
                </a:lnTo>
                <a:lnTo>
                  <a:pt x="1086" y="8041"/>
                </a:lnTo>
                <a:lnTo>
                  <a:pt x="662" y="5397"/>
                </a:lnTo>
                <a:lnTo>
                  <a:pt x="270" y="2644"/>
                </a:lnTo>
                <a:lnTo>
                  <a:pt x="0" y="0"/>
                </a:lnTo>
                <a:close/>
              </a:path>
            </a:pathLst>
          </a:custGeom>
          <a:solidFill>
            <a:srgbClr val="8FAEBB"/>
          </a:solidFill>
        </p:spPr>
        <p:txBody>
          <a:bodyPr wrap="square" lIns="0" tIns="0" rIns="0" bIns="0" rtlCol="0"/>
          <a:lstStyle/>
          <a:p>
            <a:endParaRPr/>
          </a:p>
        </p:txBody>
      </p:sp>
      <p:sp>
        <p:nvSpPr>
          <p:cNvPr id="95" name="object 95"/>
          <p:cNvSpPr/>
          <p:nvPr/>
        </p:nvSpPr>
        <p:spPr>
          <a:xfrm>
            <a:off x="7218025" y="5730302"/>
            <a:ext cx="1086" cy="8041"/>
          </a:xfrm>
          <a:prstGeom prst="rect">
            <a:avLst/>
          </a:prstGeom>
          <a:blipFill>
            <a:blip r:embed="rId12" cstate="print"/>
            <a:stretch>
              <a:fillRect/>
            </a:stretch>
          </a:blipFill>
        </p:spPr>
        <p:txBody>
          <a:bodyPr wrap="square" lIns="0" tIns="0" rIns="0" bIns="0" rtlCol="0"/>
          <a:lstStyle/>
          <a:p>
            <a:endParaRPr/>
          </a:p>
        </p:txBody>
      </p:sp>
      <p:sp>
        <p:nvSpPr>
          <p:cNvPr id="96" name="object 96"/>
          <p:cNvSpPr/>
          <p:nvPr/>
        </p:nvSpPr>
        <p:spPr>
          <a:xfrm>
            <a:off x="7217681" y="5639396"/>
            <a:ext cx="153670" cy="84455"/>
          </a:xfrm>
          <a:custGeom>
            <a:avLst/>
            <a:gdLst/>
            <a:ahLst/>
            <a:cxnLst/>
            <a:rect l="l" t="t" r="r" b="b"/>
            <a:pathLst>
              <a:path w="153670" h="84454">
                <a:moveTo>
                  <a:pt x="81495" y="0"/>
                </a:moveTo>
                <a:lnTo>
                  <a:pt x="49774" y="6556"/>
                </a:lnTo>
                <a:lnTo>
                  <a:pt x="23869" y="24436"/>
                </a:lnTo>
                <a:lnTo>
                  <a:pt x="6404" y="50955"/>
                </a:lnTo>
                <a:lnTo>
                  <a:pt x="0" y="83429"/>
                </a:lnTo>
                <a:lnTo>
                  <a:pt x="24" y="84383"/>
                </a:lnTo>
                <a:lnTo>
                  <a:pt x="6728" y="52159"/>
                </a:lnTo>
                <a:lnTo>
                  <a:pt x="24367" y="25879"/>
                </a:lnTo>
                <a:lnTo>
                  <a:pt x="50359" y="8177"/>
                </a:lnTo>
                <a:lnTo>
                  <a:pt x="82117" y="1690"/>
                </a:lnTo>
                <a:lnTo>
                  <a:pt x="93262" y="1690"/>
                </a:lnTo>
                <a:lnTo>
                  <a:pt x="81495" y="0"/>
                </a:lnTo>
                <a:close/>
              </a:path>
              <a:path w="153670" h="84454">
                <a:moveTo>
                  <a:pt x="93262" y="1690"/>
                </a:moveTo>
                <a:lnTo>
                  <a:pt x="82117" y="1690"/>
                </a:lnTo>
                <a:lnTo>
                  <a:pt x="104379" y="4693"/>
                </a:lnTo>
                <a:lnTo>
                  <a:pt x="124141" y="13276"/>
                </a:lnTo>
                <a:lnTo>
                  <a:pt x="140774" y="26806"/>
                </a:lnTo>
                <a:lnTo>
                  <a:pt x="153649" y="44648"/>
                </a:lnTo>
                <a:lnTo>
                  <a:pt x="141027" y="26474"/>
                </a:lnTo>
                <a:lnTo>
                  <a:pt x="124206" y="12370"/>
                </a:lnTo>
                <a:lnTo>
                  <a:pt x="104068" y="3243"/>
                </a:lnTo>
                <a:lnTo>
                  <a:pt x="93262" y="1690"/>
                </a:lnTo>
                <a:close/>
              </a:path>
            </a:pathLst>
          </a:custGeom>
          <a:solidFill>
            <a:srgbClr val="8FAEBB"/>
          </a:solidFill>
        </p:spPr>
        <p:txBody>
          <a:bodyPr wrap="square" lIns="0" tIns="0" rIns="0" bIns="0" rtlCol="0"/>
          <a:lstStyle/>
          <a:p>
            <a:endParaRPr/>
          </a:p>
        </p:txBody>
      </p:sp>
      <p:sp>
        <p:nvSpPr>
          <p:cNvPr id="97" name="object 97"/>
          <p:cNvSpPr/>
          <p:nvPr/>
        </p:nvSpPr>
        <p:spPr>
          <a:xfrm>
            <a:off x="7217682" y="5639396"/>
            <a:ext cx="153649" cy="84383"/>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7221221" y="5702674"/>
            <a:ext cx="160020" cy="104139"/>
          </a:xfrm>
          <a:custGeom>
            <a:avLst/>
            <a:gdLst/>
            <a:ahLst/>
            <a:cxnLst/>
            <a:rect l="l" t="t" r="r" b="b"/>
            <a:pathLst>
              <a:path w="160020" h="104139">
                <a:moveTo>
                  <a:pt x="70892" y="8284"/>
                </a:moveTo>
                <a:lnTo>
                  <a:pt x="39294" y="18599"/>
                </a:lnTo>
                <a:lnTo>
                  <a:pt x="17909" y="29665"/>
                </a:lnTo>
                <a:lnTo>
                  <a:pt x="5292" y="39094"/>
                </a:lnTo>
                <a:lnTo>
                  <a:pt x="0" y="44499"/>
                </a:lnTo>
                <a:lnTo>
                  <a:pt x="11307" y="68157"/>
                </a:lnTo>
                <a:lnTo>
                  <a:pt x="29018" y="86864"/>
                </a:lnTo>
                <a:lnTo>
                  <a:pt x="51710" y="99159"/>
                </a:lnTo>
                <a:lnTo>
                  <a:pt x="77956" y="103582"/>
                </a:lnTo>
                <a:lnTo>
                  <a:pt x="109679" y="97025"/>
                </a:lnTo>
                <a:lnTo>
                  <a:pt x="135583" y="79145"/>
                </a:lnTo>
                <a:lnTo>
                  <a:pt x="153048" y="52625"/>
                </a:lnTo>
                <a:lnTo>
                  <a:pt x="157884" y="28101"/>
                </a:lnTo>
                <a:lnTo>
                  <a:pt x="73595" y="28101"/>
                </a:lnTo>
                <a:lnTo>
                  <a:pt x="71871" y="26775"/>
                </a:lnTo>
                <a:lnTo>
                  <a:pt x="71136" y="24885"/>
                </a:lnTo>
                <a:lnTo>
                  <a:pt x="69680" y="23979"/>
                </a:lnTo>
                <a:lnTo>
                  <a:pt x="68694" y="22295"/>
                </a:lnTo>
                <a:lnTo>
                  <a:pt x="68694" y="18507"/>
                </a:lnTo>
                <a:lnTo>
                  <a:pt x="69571" y="16901"/>
                </a:lnTo>
                <a:lnTo>
                  <a:pt x="70892" y="15961"/>
                </a:lnTo>
                <a:lnTo>
                  <a:pt x="70892" y="8284"/>
                </a:lnTo>
                <a:close/>
              </a:path>
              <a:path w="160020" h="104139">
                <a:moveTo>
                  <a:pt x="147885" y="0"/>
                </a:moveTo>
                <a:lnTo>
                  <a:pt x="129983" y="206"/>
                </a:lnTo>
                <a:lnTo>
                  <a:pt x="105703" y="2081"/>
                </a:lnTo>
                <a:lnTo>
                  <a:pt x="77341" y="6769"/>
                </a:lnTo>
                <a:lnTo>
                  <a:pt x="77341" y="17121"/>
                </a:lnTo>
                <a:lnTo>
                  <a:pt x="77622" y="17540"/>
                </a:lnTo>
                <a:lnTo>
                  <a:pt x="77741" y="17767"/>
                </a:lnTo>
                <a:lnTo>
                  <a:pt x="137973" y="17767"/>
                </a:lnTo>
                <a:lnTo>
                  <a:pt x="137973" y="20262"/>
                </a:lnTo>
                <a:lnTo>
                  <a:pt x="140971" y="20262"/>
                </a:lnTo>
                <a:lnTo>
                  <a:pt x="140971" y="25646"/>
                </a:lnTo>
                <a:lnTo>
                  <a:pt x="79703" y="25646"/>
                </a:lnTo>
                <a:lnTo>
                  <a:pt x="78840" y="27117"/>
                </a:lnTo>
                <a:lnTo>
                  <a:pt x="77334" y="28101"/>
                </a:lnTo>
                <a:lnTo>
                  <a:pt x="157884" y="28101"/>
                </a:lnTo>
                <a:lnTo>
                  <a:pt x="159430" y="20262"/>
                </a:lnTo>
                <a:lnTo>
                  <a:pt x="159452" y="13313"/>
                </a:lnTo>
                <a:lnTo>
                  <a:pt x="158631" y="6678"/>
                </a:lnTo>
                <a:lnTo>
                  <a:pt x="157115" y="317"/>
                </a:lnTo>
                <a:lnTo>
                  <a:pt x="147885" y="0"/>
                </a:lnTo>
                <a:close/>
              </a:path>
            </a:pathLst>
          </a:custGeom>
          <a:solidFill>
            <a:srgbClr val="8FAEBB"/>
          </a:solidFill>
        </p:spPr>
        <p:txBody>
          <a:bodyPr wrap="square" lIns="0" tIns="0" rIns="0" bIns="0" rtlCol="0"/>
          <a:lstStyle/>
          <a:p>
            <a:endParaRPr/>
          </a:p>
        </p:txBody>
      </p:sp>
      <p:sp>
        <p:nvSpPr>
          <p:cNvPr id="99" name="object 99"/>
          <p:cNvSpPr/>
          <p:nvPr/>
        </p:nvSpPr>
        <p:spPr>
          <a:xfrm>
            <a:off x="7221221" y="5702674"/>
            <a:ext cx="159452" cy="103582"/>
          </a:xfrm>
          <a:prstGeom prst="rect">
            <a:avLst/>
          </a:prstGeom>
          <a:blipFill>
            <a:blip r:embed="rId14" cstate="print"/>
            <a:stretch>
              <a:fillRect/>
            </a:stretch>
          </a:blipFill>
        </p:spPr>
        <p:txBody>
          <a:bodyPr wrap="square" lIns="0" tIns="0" rIns="0" bIns="0" rtlCol="0"/>
          <a:lstStyle/>
          <a:p>
            <a:endParaRPr/>
          </a:p>
        </p:txBody>
      </p:sp>
      <p:sp>
        <p:nvSpPr>
          <p:cNvPr id="100" name="object 100"/>
          <p:cNvSpPr/>
          <p:nvPr/>
        </p:nvSpPr>
        <p:spPr>
          <a:xfrm>
            <a:off x="7219112" y="5738343"/>
            <a:ext cx="2540" cy="9525"/>
          </a:xfrm>
          <a:custGeom>
            <a:avLst/>
            <a:gdLst/>
            <a:ahLst/>
            <a:cxnLst/>
            <a:rect l="l" t="t" r="r" b="b"/>
            <a:pathLst>
              <a:path w="2540" h="9525">
                <a:moveTo>
                  <a:pt x="0" y="0"/>
                </a:moveTo>
                <a:lnTo>
                  <a:pt x="823" y="5133"/>
                </a:lnTo>
                <a:lnTo>
                  <a:pt x="1702" y="9340"/>
                </a:lnTo>
                <a:lnTo>
                  <a:pt x="2107" y="8829"/>
                </a:lnTo>
                <a:lnTo>
                  <a:pt x="1248" y="5948"/>
                </a:lnTo>
                <a:lnTo>
                  <a:pt x="553" y="2999"/>
                </a:lnTo>
                <a:lnTo>
                  <a:pt x="0" y="0"/>
                </a:lnTo>
                <a:close/>
              </a:path>
            </a:pathLst>
          </a:custGeom>
          <a:solidFill>
            <a:srgbClr val="8FAEBB"/>
          </a:solidFill>
        </p:spPr>
        <p:txBody>
          <a:bodyPr wrap="square" lIns="0" tIns="0" rIns="0" bIns="0" rtlCol="0"/>
          <a:lstStyle/>
          <a:p>
            <a:endParaRPr/>
          </a:p>
        </p:txBody>
      </p:sp>
      <p:sp>
        <p:nvSpPr>
          <p:cNvPr id="101" name="object 101"/>
          <p:cNvSpPr/>
          <p:nvPr/>
        </p:nvSpPr>
        <p:spPr>
          <a:xfrm>
            <a:off x="7217682" y="5723779"/>
            <a:ext cx="3536" cy="23905"/>
          </a:xfrm>
          <a:prstGeom prst="rect">
            <a:avLst/>
          </a:prstGeom>
          <a:blipFill>
            <a:blip r:embed="rId8" cstate="print"/>
            <a:stretch>
              <a:fillRect/>
            </a:stretch>
          </a:blipFill>
        </p:spPr>
        <p:txBody>
          <a:bodyPr wrap="square" lIns="0" tIns="0" rIns="0" bIns="0" rtlCol="0"/>
          <a:lstStyle/>
          <a:p>
            <a:endParaRPr/>
          </a:p>
        </p:txBody>
      </p:sp>
      <p:sp>
        <p:nvSpPr>
          <p:cNvPr id="102" name="object 102"/>
          <p:cNvSpPr/>
          <p:nvPr/>
        </p:nvSpPr>
        <p:spPr>
          <a:xfrm>
            <a:off x="7371332" y="5684041"/>
            <a:ext cx="8255" cy="19050"/>
          </a:xfrm>
          <a:custGeom>
            <a:avLst/>
            <a:gdLst/>
            <a:ahLst/>
            <a:cxnLst/>
            <a:rect l="l" t="t" r="r" b="b"/>
            <a:pathLst>
              <a:path w="8254" h="19050">
                <a:moveTo>
                  <a:pt x="0" y="0"/>
                </a:moveTo>
                <a:lnTo>
                  <a:pt x="3047" y="5934"/>
                </a:lnTo>
                <a:lnTo>
                  <a:pt x="5416" y="12282"/>
                </a:lnTo>
                <a:lnTo>
                  <a:pt x="7004" y="18950"/>
                </a:lnTo>
                <a:lnTo>
                  <a:pt x="7795" y="18984"/>
                </a:lnTo>
                <a:lnTo>
                  <a:pt x="5823" y="12211"/>
                </a:lnTo>
                <a:lnTo>
                  <a:pt x="3196" y="5867"/>
                </a:lnTo>
                <a:lnTo>
                  <a:pt x="0" y="0"/>
                </a:lnTo>
                <a:close/>
              </a:path>
            </a:pathLst>
          </a:custGeom>
          <a:solidFill>
            <a:srgbClr val="8FAEBB"/>
          </a:solidFill>
        </p:spPr>
        <p:txBody>
          <a:bodyPr wrap="square" lIns="0" tIns="0" rIns="0" bIns="0" rtlCol="0"/>
          <a:lstStyle/>
          <a:p>
            <a:endParaRPr/>
          </a:p>
        </p:txBody>
      </p:sp>
      <p:sp>
        <p:nvSpPr>
          <p:cNvPr id="103" name="object 103"/>
          <p:cNvSpPr/>
          <p:nvPr/>
        </p:nvSpPr>
        <p:spPr>
          <a:xfrm>
            <a:off x="7371332" y="5684041"/>
            <a:ext cx="7792" cy="18984"/>
          </a:xfrm>
          <a:prstGeom prst="rect">
            <a:avLst/>
          </a:prstGeom>
          <a:blipFill>
            <a:blip r:embed="rId15" cstate="print"/>
            <a:stretch>
              <a:fillRect/>
            </a:stretch>
          </a:blipFill>
        </p:spPr>
        <p:txBody>
          <a:bodyPr wrap="square" lIns="0" tIns="0" rIns="0" bIns="0" rtlCol="0"/>
          <a:lstStyle/>
          <a:p>
            <a:endParaRPr/>
          </a:p>
        </p:txBody>
      </p:sp>
      <p:sp>
        <p:nvSpPr>
          <p:cNvPr id="104" name="object 104"/>
          <p:cNvSpPr/>
          <p:nvPr/>
        </p:nvSpPr>
        <p:spPr>
          <a:xfrm>
            <a:off x="7217706" y="5641083"/>
            <a:ext cx="160655" cy="106680"/>
          </a:xfrm>
          <a:custGeom>
            <a:avLst/>
            <a:gdLst/>
            <a:ahLst/>
            <a:cxnLst/>
            <a:rect l="l" t="t" r="r" b="b"/>
            <a:pathLst>
              <a:path w="160654" h="106679">
                <a:moveTo>
                  <a:pt x="82092" y="0"/>
                </a:moveTo>
                <a:lnTo>
                  <a:pt x="50334" y="6488"/>
                </a:lnTo>
                <a:lnTo>
                  <a:pt x="24343" y="24191"/>
                </a:lnTo>
                <a:lnTo>
                  <a:pt x="6703" y="50472"/>
                </a:lnTo>
                <a:lnTo>
                  <a:pt x="0" y="82695"/>
                </a:lnTo>
                <a:lnTo>
                  <a:pt x="24" y="84890"/>
                </a:lnTo>
                <a:lnTo>
                  <a:pt x="3511" y="106086"/>
                </a:lnTo>
                <a:lnTo>
                  <a:pt x="8804" y="100683"/>
                </a:lnTo>
                <a:lnTo>
                  <a:pt x="21420" y="91255"/>
                </a:lnTo>
                <a:lnTo>
                  <a:pt x="42805" y="80190"/>
                </a:lnTo>
                <a:lnTo>
                  <a:pt x="74402" y="69875"/>
                </a:lnTo>
                <a:lnTo>
                  <a:pt x="74402" y="5444"/>
                </a:lnTo>
                <a:lnTo>
                  <a:pt x="109975" y="5444"/>
                </a:lnTo>
                <a:lnTo>
                  <a:pt x="104354" y="3002"/>
                </a:lnTo>
                <a:lnTo>
                  <a:pt x="82092" y="0"/>
                </a:lnTo>
                <a:close/>
              </a:path>
              <a:path w="160654" h="106679">
                <a:moveTo>
                  <a:pt x="109975" y="5444"/>
                </a:moveTo>
                <a:lnTo>
                  <a:pt x="78793" y="5444"/>
                </a:lnTo>
                <a:lnTo>
                  <a:pt x="78800" y="7940"/>
                </a:lnTo>
                <a:lnTo>
                  <a:pt x="80858" y="7940"/>
                </a:lnTo>
                <a:lnTo>
                  <a:pt x="80858" y="68360"/>
                </a:lnTo>
                <a:lnTo>
                  <a:pt x="109220" y="63670"/>
                </a:lnTo>
                <a:lnTo>
                  <a:pt x="133499" y="61795"/>
                </a:lnTo>
                <a:lnTo>
                  <a:pt x="151401" y="61588"/>
                </a:lnTo>
                <a:lnTo>
                  <a:pt x="160557" y="61588"/>
                </a:lnTo>
                <a:lnTo>
                  <a:pt x="159041" y="55236"/>
                </a:lnTo>
                <a:lnTo>
                  <a:pt x="156672" y="48888"/>
                </a:lnTo>
                <a:lnTo>
                  <a:pt x="153625" y="42957"/>
                </a:lnTo>
                <a:lnTo>
                  <a:pt x="140749" y="25117"/>
                </a:lnTo>
                <a:lnTo>
                  <a:pt x="124116" y="11587"/>
                </a:lnTo>
                <a:lnTo>
                  <a:pt x="109975" y="5444"/>
                </a:lnTo>
                <a:close/>
              </a:path>
              <a:path w="160654" h="106679">
                <a:moveTo>
                  <a:pt x="160557" y="61588"/>
                </a:moveTo>
                <a:lnTo>
                  <a:pt x="151401" y="61588"/>
                </a:lnTo>
                <a:lnTo>
                  <a:pt x="160633" y="61905"/>
                </a:lnTo>
                <a:lnTo>
                  <a:pt x="160557" y="61588"/>
                </a:lnTo>
                <a:close/>
              </a:path>
            </a:pathLst>
          </a:custGeom>
          <a:solidFill>
            <a:srgbClr val="8FAEBB"/>
          </a:solidFill>
        </p:spPr>
        <p:txBody>
          <a:bodyPr wrap="square" lIns="0" tIns="0" rIns="0" bIns="0" rtlCol="0"/>
          <a:lstStyle/>
          <a:p>
            <a:endParaRPr/>
          </a:p>
        </p:txBody>
      </p:sp>
      <p:sp>
        <p:nvSpPr>
          <p:cNvPr id="105" name="object 105"/>
          <p:cNvSpPr/>
          <p:nvPr/>
        </p:nvSpPr>
        <p:spPr>
          <a:xfrm>
            <a:off x="7217707" y="5640278"/>
            <a:ext cx="160633" cy="106891"/>
          </a:xfrm>
          <a:prstGeom prst="rect">
            <a:avLst/>
          </a:prstGeom>
          <a:blipFill>
            <a:blip r:embed="rId16" cstate="print"/>
            <a:stretch>
              <a:fillRect/>
            </a:stretch>
          </a:blipFill>
        </p:spPr>
        <p:txBody>
          <a:bodyPr wrap="square" lIns="0" tIns="0" rIns="0" bIns="0" rtlCol="0"/>
          <a:lstStyle/>
          <a:p>
            <a:endParaRPr/>
          </a:p>
        </p:txBody>
      </p:sp>
      <p:sp>
        <p:nvSpPr>
          <p:cNvPr id="106" name="object 106"/>
          <p:cNvSpPr/>
          <p:nvPr/>
        </p:nvSpPr>
        <p:spPr>
          <a:xfrm>
            <a:off x="7292357" y="5725824"/>
            <a:ext cx="8890" cy="5080"/>
          </a:xfrm>
          <a:custGeom>
            <a:avLst/>
            <a:gdLst/>
            <a:ahLst/>
            <a:cxnLst/>
            <a:rect l="l" t="t" r="r" b="b"/>
            <a:pathLst>
              <a:path w="8890" h="5079">
                <a:moveTo>
                  <a:pt x="0" y="1738"/>
                </a:moveTo>
                <a:lnTo>
                  <a:pt x="734" y="3625"/>
                </a:lnTo>
                <a:lnTo>
                  <a:pt x="2458" y="4954"/>
                </a:lnTo>
                <a:lnTo>
                  <a:pt x="6197" y="4954"/>
                </a:lnTo>
                <a:lnTo>
                  <a:pt x="7706" y="3970"/>
                </a:lnTo>
                <a:lnTo>
                  <a:pt x="8566" y="2499"/>
                </a:lnTo>
                <a:lnTo>
                  <a:pt x="7719" y="2499"/>
                </a:lnTo>
                <a:lnTo>
                  <a:pt x="1528" y="2455"/>
                </a:lnTo>
                <a:lnTo>
                  <a:pt x="711" y="2184"/>
                </a:lnTo>
                <a:lnTo>
                  <a:pt x="0" y="1738"/>
                </a:lnTo>
                <a:close/>
              </a:path>
              <a:path w="8890" h="5079">
                <a:moveTo>
                  <a:pt x="7719" y="0"/>
                </a:moveTo>
                <a:lnTo>
                  <a:pt x="6498" y="0"/>
                </a:lnTo>
                <a:lnTo>
                  <a:pt x="5638" y="1471"/>
                </a:lnTo>
                <a:lnTo>
                  <a:pt x="4132" y="2455"/>
                </a:lnTo>
                <a:lnTo>
                  <a:pt x="7719" y="2455"/>
                </a:lnTo>
                <a:lnTo>
                  <a:pt x="7719" y="0"/>
                </a:lnTo>
                <a:close/>
              </a:path>
            </a:pathLst>
          </a:custGeom>
          <a:solidFill>
            <a:srgbClr val="9BBBCE"/>
          </a:solidFill>
        </p:spPr>
        <p:txBody>
          <a:bodyPr wrap="square" lIns="0" tIns="0" rIns="0" bIns="0" rtlCol="0"/>
          <a:lstStyle/>
          <a:p>
            <a:endParaRPr/>
          </a:p>
        </p:txBody>
      </p:sp>
      <p:sp>
        <p:nvSpPr>
          <p:cNvPr id="107" name="object 107"/>
          <p:cNvSpPr/>
          <p:nvPr/>
        </p:nvSpPr>
        <p:spPr>
          <a:xfrm>
            <a:off x="7300077" y="5725824"/>
            <a:ext cx="1905" cy="2540"/>
          </a:xfrm>
          <a:custGeom>
            <a:avLst/>
            <a:gdLst/>
            <a:ahLst/>
            <a:cxnLst/>
            <a:rect l="l" t="t" r="r" b="b"/>
            <a:pathLst>
              <a:path w="1904" h="2539">
                <a:moveTo>
                  <a:pt x="1578" y="0"/>
                </a:moveTo>
                <a:lnTo>
                  <a:pt x="0" y="0"/>
                </a:lnTo>
                <a:lnTo>
                  <a:pt x="0" y="2495"/>
                </a:lnTo>
                <a:lnTo>
                  <a:pt x="847" y="2495"/>
                </a:lnTo>
                <a:lnTo>
                  <a:pt x="1273" y="1765"/>
                </a:lnTo>
                <a:lnTo>
                  <a:pt x="1532" y="913"/>
                </a:lnTo>
                <a:lnTo>
                  <a:pt x="1578" y="0"/>
                </a:lnTo>
                <a:close/>
              </a:path>
            </a:pathLst>
          </a:custGeom>
          <a:solidFill>
            <a:srgbClr val="9BBBCE"/>
          </a:solidFill>
        </p:spPr>
        <p:txBody>
          <a:bodyPr wrap="square" lIns="0" tIns="0" rIns="0" bIns="0" rtlCol="0"/>
          <a:lstStyle/>
          <a:p>
            <a:endParaRPr/>
          </a:p>
        </p:txBody>
      </p:sp>
      <p:sp>
        <p:nvSpPr>
          <p:cNvPr id="108" name="object 108"/>
          <p:cNvSpPr/>
          <p:nvPr/>
        </p:nvSpPr>
        <p:spPr>
          <a:xfrm>
            <a:off x="7296501" y="5709444"/>
            <a:ext cx="2540" cy="10795"/>
          </a:xfrm>
          <a:custGeom>
            <a:avLst/>
            <a:gdLst/>
            <a:ahLst/>
            <a:cxnLst/>
            <a:rect l="l" t="t" r="r" b="b"/>
            <a:pathLst>
              <a:path w="2540" h="10795">
                <a:moveTo>
                  <a:pt x="2064" y="0"/>
                </a:moveTo>
                <a:lnTo>
                  <a:pt x="0" y="473"/>
                </a:lnTo>
                <a:lnTo>
                  <a:pt x="0" y="8694"/>
                </a:lnTo>
                <a:lnTo>
                  <a:pt x="823" y="9035"/>
                </a:lnTo>
                <a:lnTo>
                  <a:pt x="1525" y="9614"/>
                </a:lnTo>
                <a:lnTo>
                  <a:pt x="2064" y="10351"/>
                </a:lnTo>
                <a:lnTo>
                  <a:pt x="2064" y="0"/>
                </a:lnTo>
                <a:close/>
              </a:path>
            </a:pathLst>
          </a:custGeom>
          <a:solidFill>
            <a:srgbClr val="9BBBCE"/>
          </a:solidFill>
        </p:spPr>
        <p:txBody>
          <a:bodyPr wrap="square" lIns="0" tIns="0" rIns="0" bIns="0" rtlCol="0"/>
          <a:lstStyle/>
          <a:p>
            <a:endParaRPr/>
          </a:p>
        </p:txBody>
      </p:sp>
      <p:sp>
        <p:nvSpPr>
          <p:cNvPr id="109" name="object 109"/>
          <p:cNvSpPr/>
          <p:nvPr/>
        </p:nvSpPr>
        <p:spPr>
          <a:xfrm>
            <a:off x="7289912" y="5718635"/>
            <a:ext cx="4445" cy="9525"/>
          </a:xfrm>
          <a:custGeom>
            <a:avLst/>
            <a:gdLst/>
            <a:ahLst/>
            <a:cxnLst/>
            <a:rect l="l" t="t" r="r" b="b"/>
            <a:pathLst>
              <a:path w="4445" h="9525">
                <a:moveTo>
                  <a:pt x="2197" y="0"/>
                </a:moveTo>
                <a:lnTo>
                  <a:pt x="876" y="940"/>
                </a:lnTo>
                <a:lnTo>
                  <a:pt x="29" y="2495"/>
                </a:lnTo>
                <a:lnTo>
                  <a:pt x="0" y="6337"/>
                </a:lnTo>
                <a:lnTo>
                  <a:pt x="986" y="8017"/>
                </a:lnTo>
                <a:lnTo>
                  <a:pt x="2441" y="8924"/>
                </a:lnTo>
                <a:lnTo>
                  <a:pt x="2197" y="8298"/>
                </a:lnTo>
                <a:lnTo>
                  <a:pt x="2143" y="8017"/>
                </a:lnTo>
                <a:lnTo>
                  <a:pt x="2064" y="5045"/>
                </a:lnTo>
                <a:lnTo>
                  <a:pt x="2941" y="3432"/>
                </a:lnTo>
                <a:lnTo>
                  <a:pt x="4188" y="2549"/>
                </a:lnTo>
                <a:lnTo>
                  <a:pt x="4265" y="618"/>
                </a:lnTo>
                <a:lnTo>
                  <a:pt x="2197" y="618"/>
                </a:lnTo>
                <a:lnTo>
                  <a:pt x="2197" y="0"/>
                </a:lnTo>
                <a:close/>
              </a:path>
            </a:pathLst>
          </a:custGeom>
          <a:solidFill>
            <a:srgbClr val="453C3C"/>
          </a:solidFill>
        </p:spPr>
        <p:txBody>
          <a:bodyPr wrap="square" lIns="0" tIns="0" rIns="0" bIns="0" rtlCol="0"/>
          <a:lstStyle/>
          <a:p>
            <a:endParaRPr/>
          </a:p>
        </p:txBody>
      </p:sp>
      <p:sp>
        <p:nvSpPr>
          <p:cNvPr id="110" name="object 110"/>
          <p:cNvSpPr/>
          <p:nvPr/>
        </p:nvSpPr>
        <p:spPr>
          <a:xfrm>
            <a:off x="7291709" y="5720749"/>
            <a:ext cx="7620" cy="7620"/>
          </a:xfrm>
          <a:custGeom>
            <a:avLst/>
            <a:gdLst/>
            <a:ahLst/>
            <a:cxnLst/>
            <a:rect l="l" t="t" r="r" b="b"/>
            <a:pathLst>
              <a:path w="7620" h="7620">
                <a:moveTo>
                  <a:pt x="2458" y="0"/>
                </a:moveTo>
                <a:lnTo>
                  <a:pt x="1134" y="940"/>
                </a:lnTo>
                <a:lnTo>
                  <a:pt x="52" y="2877"/>
                </a:lnTo>
                <a:lnTo>
                  <a:pt x="0" y="5951"/>
                </a:lnTo>
                <a:lnTo>
                  <a:pt x="248" y="6577"/>
                </a:lnTo>
                <a:lnTo>
                  <a:pt x="956" y="7023"/>
                </a:lnTo>
                <a:lnTo>
                  <a:pt x="2170" y="7527"/>
                </a:lnTo>
                <a:lnTo>
                  <a:pt x="4786" y="7527"/>
                </a:lnTo>
                <a:lnTo>
                  <a:pt x="6286" y="6546"/>
                </a:lnTo>
                <a:lnTo>
                  <a:pt x="7147" y="5075"/>
                </a:lnTo>
                <a:lnTo>
                  <a:pt x="6607" y="4876"/>
                </a:lnTo>
                <a:lnTo>
                  <a:pt x="6533" y="872"/>
                </a:lnTo>
                <a:lnTo>
                  <a:pt x="2458" y="872"/>
                </a:lnTo>
                <a:lnTo>
                  <a:pt x="2458" y="0"/>
                </a:lnTo>
                <a:close/>
              </a:path>
              <a:path w="7620" h="7620">
                <a:moveTo>
                  <a:pt x="6531" y="794"/>
                </a:moveTo>
                <a:lnTo>
                  <a:pt x="2458" y="872"/>
                </a:lnTo>
                <a:lnTo>
                  <a:pt x="6533" y="872"/>
                </a:lnTo>
                <a:close/>
              </a:path>
            </a:pathLst>
          </a:custGeom>
          <a:solidFill>
            <a:srgbClr val="453C3C"/>
          </a:solidFill>
        </p:spPr>
        <p:txBody>
          <a:bodyPr wrap="square" lIns="0" tIns="0" rIns="0" bIns="0" rtlCol="0"/>
          <a:lstStyle/>
          <a:p>
            <a:endParaRPr/>
          </a:p>
        </p:txBody>
      </p:sp>
      <p:sp>
        <p:nvSpPr>
          <p:cNvPr id="111" name="object 111"/>
          <p:cNvSpPr/>
          <p:nvPr/>
        </p:nvSpPr>
        <p:spPr>
          <a:xfrm>
            <a:off x="7293896" y="5718138"/>
            <a:ext cx="5080" cy="3175"/>
          </a:xfrm>
          <a:custGeom>
            <a:avLst/>
            <a:gdLst/>
            <a:ahLst/>
            <a:cxnLst/>
            <a:rect l="l" t="t" r="r" b="b"/>
            <a:pathLst>
              <a:path w="5079" h="3175">
                <a:moveTo>
                  <a:pt x="0" y="1065"/>
                </a:moveTo>
                <a:lnTo>
                  <a:pt x="115" y="3006"/>
                </a:lnTo>
                <a:lnTo>
                  <a:pt x="880" y="2465"/>
                </a:lnTo>
                <a:lnTo>
                  <a:pt x="1952" y="2130"/>
                </a:lnTo>
                <a:lnTo>
                  <a:pt x="4672" y="2130"/>
                </a:lnTo>
                <a:lnTo>
                  <a:pt x="4672" y="1657"/>
                </a:lnTo>
                <a:lnTo>
                  <a:pt x="4273" y="1115"/>
                </a:lnTo>
                <a:lnTo>
                  <a:pt x="2604" y="1115"/>
                </a:lnTo>
                <a:lnTo>
                  <a:pt x="0" y="1065"/>
                </a:lnTo>
                <a:close/>
              </a:path>
              <a:path w="5079" h="3175">
                <a:moveTo>
                  <a:pt x="4672" y="2130"/>
                </a:moveTo>
                <a:lnTo>
                  <a:pt x="3345" y="2130"/>
                </a:lnTo>
                <a:lnTo>
                  <a:pt x="3735" y="2201"/>
                </a:lnTo>
                <a:lnTo>
                  <a:pt x="4119" y="2306"/>
                </a:lnTo>
                <a:lnTo>
                  <a:pt x="4672" y="2302"/>
                </a:lnTo>
                <a:lnTo>
                  <a:pt x="4672" y="2130"/>
                </a:lnTo>
                <a:close/>
              </a:path>
              <a:path w="5079" h="3175">
                <a:moveTo>
                  <a:pt x="2604" y="0"/>
                </a:moveTo>
                <a:lnTo>
                  <a:pt x="2604" y="1115"/>
                </a:lnTo>
                <a:lnTo>
                  <a:pt x="4273" y="1115"/>
                </a:lnTo>
                <a:lnTo>
                  <a:pt x="4129" y="919"/>
                </a:lnTo>
                <a:lnTo>
                  <a:pt x="3428" y="338"/>
                </a:lnTo>
                <a:lnTo>
                  <a:pt x="2604" y="0"/>
                </a:lnTo>
                <a:close/>
              </a:path>
            </a:pathLst>
          </a:custGeom>
          <a:solidFill>
            <a:srgbClr val="453C3C"/>
          </a:solidFill>
        </p:spPr>
        <p:txBody>
          <a:bodyPr wrap="square" lIns="0" tIns="0" rIns="0" bIns="0" rtlCol="0"/>
          <a:lstStyle/>
          <a:p>
            <a:endParaRPr/>
          </a:p>
        </p:txBody>
      </p:sp>
      <p:sp>
        <p:nvSpPr>
          <p:cNvPr id="112" name="object 112"/>
          <p:cNvSpPr/>
          <p:nvPr/>
        </p:nvSpPr>
        <p:spPr>
          <a:xfrm>
            <a:off x="7294022" y="5720035"/>
            <a:ext cx="4445" cy="1905"/>
          </a:xfrm>
          <a:custGeom>
            <a:avLst/>
            <a:gdLst/>
            <a:ahLst/>
            <a:cxnLst/>
            <a:rect l="l" t="t" r="r" b="b"/>
            <a:pathLst>
              <a:path w="4445" h="1904">
                <a:moveTo>
                  <a:pt x="3232" y="0"/>
                </a:moveTo>
                <a:lnTo>
                  <a:pt x="1839" y="0"/>
                </a:lnTo>
                <a:lnTo>
                  <a:pt x="946" y="290"/>
                </a:lnTo>
                <a:lnTo>
                  <a:pt x="29" y="831"/>
                </a:lnTo>
                <a:lnTo>
                  <a:pt x="0" y="1714"/>
                </a:lnTo>
                <a:lnTo>
                  <a:pt x="3990" y="1714"/>
                </a:lnTo>
                <a:lnTo>
                  <a:pt x="4218" y="395"/>
                </a:lnTo>
                <a:lnTo>
                  <a:pt x="3838" y="290"/>
                </a:lnTo>
                <a:lnTo>
                  <a:pt x="3232" y="0"/>
                </a:lnTo>
                <a:close/>
              </a:path>
            </a:pathLst>
          </a:custGeom>
          <a:solidFill>
            <a:srgbClr val="453C3C"/>
          </a:solidFill>
        </p:spPr>
        <p:txBody>
          <a:bodyPr wrap="square" lIns="0" tIns="0" rIns="0" bIns="0" rtlCol="0"/>
          <a:lstStyle/>
          <a:p>
            <a:endParaRPr/>
          </a:p>
        </p:txBody>
      </p:sp>
      <p:sp>
        <p:nvSpPr>
          <p:cNvPr id="113" name="object 113"/>
          <p:cNvSpPr/>
          <p:nvPr/>
        </p:nvSpPr>
        <p:spPr>
          <a:xfrm>
            <a:off x="7299237" y="5720989"/>
            <a:ext cx="1270" cy="1270"/>
          </a:xfrm>
          <a:custGeom>
            <a:avLst/>
            <a:gdLst/>
            <a:ahLst/>
            <a:cxnLst/>
            <a:rect l="l" t="t" r="r" b="b"/>
            <a:pathLst>
              <a:path w="1270" h="1270">
                <a:moveTo>
                  <a:pt x="0" y="0"/>
                </a:moveTo>
                <a:lnTo>
                  <a:pt x="110" y="284"/>
                </a:lnTo>
                <a:lnTo>
                  <a:pt x="211" y="645"/>
                </a:lnTo>
                <a:lnTo>
                  <a:pt x="287" y="1071"/>
                </a:lnTo>
                <a:lnTo>
                  <a:pt x="1217" y="1071"/>
                </a:lnTo>
                <a:lnTo>
                  <a:pt x="866" y="645"/>
                </a:lnTo>
                <a:lnTo>
                  <a:pt x="456" y="284"/>
                </a:lnTo>
                <a:lnTo>
                  <a:pt x="0" y="0"/>
                </a:lnTo>
                <a:close/>
              </a:path>
            </a:pathLst>
          </a:custGeom>
          <a:solidFill>
            <a:srgbClr val="453C3C"/>
          </a:solidFill>
        </p:spPr>
        <p:txBody>
          <a:bodyPr wrap="square" lIns="0" tIns="0" rIns="0" bIns="0" rtlCol="0"/>
          <a:lstStyle/>
          <a:p>
            <a:endParaRPr/>
          </a:p>
        </p:txBody>
      </p:sp>
      <p:sp>
        <p:nvSpPr>
          <p:cNvPr id="114" name="object 114"/>
          <p:cNvSpPr/>
          <p:nvPr/>
        </p:nvSpPr>
        <p:spPr>
          <a:xfrm>
            <a:off x="7298853" y="5723092"/>
            <a:ext cx="1270" cy="3175"/>
          </a:xfrm>
          <a:custGeom>
            <a:avLst/>
            <a:gdLst/>
            <a:ahLst/>
            <a:cxnLst/>
            <a:rect l="l" t="t" r="r" b="b"/>
            <a:pathLst>
              <a:path w="1270" h="3175">
                <a:moveTo>
                  <a:pt x="1220" y="0"/>
                </a:moveTo>
                <a:lnTo>
                  <a:pt x="757" y="0"/>
                </a:lnTo>
                <a:lnTo>
                  <a:pt x="741" y="1004"/>
                </a:lnTo>
                <a:lnTo>
                  <a:pt x="466" y="1937"/>
                </a:lnTo>
                <a:lnTo>
                  <a:pt x="0" y="2732"/>
                </a:lnTo>
                <a:lnTo>
                  <a:pt x="1220" y="2732"/>
                </a:lnTo>
                <a:lnTo>
                  <a:pt x="1220" y="0"/>
                </a:lnTo>
                <a:close/>
              </a:path>
            </a:pathLst>
          </a:custGeom>
          <a:solidFill>
            <a:srgbClr val="453C3C"/>
          </a:solidFill>
        </p:spPr>
        <p:txBody>
          <a:bodyPr wrap="square" lIns="0" tIns="0" rIns="0" bIns="0" rtlCol="0"/>
          <a:lstStyle/>
          <a:p>
            <a:endParaRPr/>
          </a:p>
        </p:txBody>
      </p:sp>
      <p:sp>
        <p:nvSpPr>
          <p:cNvPr id="115" name="object 115"/>
          <p:cNvSpPr/>
          <p:nvPr/>
        </p:nvSpPr>
        <p:spPr>
          <a:xfrm>
            <a:off x="7300077" y="5723092"/>
            <a:ext cx="1905" cy="3175"/>
          </a:xfrm>
          <a:custGeom>
            <a:avLst/>
            <a:gdLst/>
            <a:ahLst/>
            <a:cxnLst/>
            <a:rect l="l" t="t" r="r" b="b"/>
            <a:pathLst>
              <a:path w="1904" h="3175">
                <a:moveTo>
                  <a:pt x="1032" y="0"/>
                </a:moveTo>
                <a:lnTo>
                  <a:pt x="0" y="0"/>
                </a:lnTo>
                <a:lnTo>
                  <a:pt x="0" y="2732"/>
                </a:lnTo>
                <a:lnTo>
                  <a:pt x="1578" y="2732"/>
                </a:lnTo>
                <a:lnTo>
                  <a:pt x="1608" y="1545"/>
                </a:lnTo>
                <a:lnTo>
                  <a:pt x="1389" y="727"/>
                </a:lnTo>
                <a:lnTo>
                  <a:pt x="1032" y="0"/>
                </a:lnTo>
                <a:close/>
              </a:path>
            </a:pathLst>
          </a:custGeom>
          <a:solidFill>
            <a:srgbClr val="453C3C"/>
          </a:solidFill>
        </p:spPr>
        <p:txBody>
          <a:bodyPr wrap="square" lIns="0" tIns="0" rIns="0" bIns="0" rtlCol="0"/>
          <a:lstStyle/>
          <a:p>
            <a:endParaRPr/>
          </a:p>
        </p:txBody>
      </p:sp>
      <p:sp>
        <p:nvSpPr>
          <p:cNvPr id="116" name="object 116"/>
          <p:cNvSpPr/>
          <p:nvPr/>
        </p:nvSpPr>
        <p:spPr>
          <a:xfrm>
            <a:off x="7298565" y="5720441"/>
            <a:ext cx="1270" cy="635"/>
          </a:xfrm>
          <a:custGeom>
            <a:avLst/>
            <a:gdLst/>
            <a:ahLst/>
            <a:cxnLst/>
            <a:rect l="l" t="t" r="r" b="b"/>
            <a:pathLst>
              <a:path w="1270" h="635">
                <a:moveTo>
                  <a:pt x="400" y="0"/>
                </a:moveTo>
                <a:lnTo>
                  <a:pt x="0" y="0"/>
                </a:lnTo>
                <a:lnTo>
                  <a:pt x="0" y="189"/>
                </a:lnTo>
                <a:lnTo>
                  <a:pt x="348" y="355"/>
                </a:lnTo>
                <a:lnTo>
                  <a:pt x="671" y="547"/>
                </a:lnTo>
                <a:lnTo>
                  <a:pt x="400" y="0"/>
                </a:lnTo>
                <a:close/>
              </a:path>
            </a:pathLst>
          </a:custGeom>
          <a:solidFill>
            <a:srgbClr val="453C3C"/>
          </a:solidFill>
        </p:spPr>
        <p:txBody>
          <a:bodyPr wrap="square" lIns="0" tIns="0" rIns="0" bIns="0" rtlCol="0"/>
          <a:lstStyle/>
          <a:p>
            <a:endParaRPr/>
          </a:p>
        </p:txBody>
      </p:sp>
      <p:sp>
        <p:nvSpPr>
          <p:cNvPr id="117" name="object 117"/>
          <p:cNvSpPr/>
          <p:nvPr/>
        </p:nvSpPr>
        <p:spPr>
          <a:xfrm>
            <a:off x="7298012" y="5720627"/>
            <a:ext cx="1905" cy="5715"/>
          </a:xfrm>
          <a:custGeom>
            <a:avLst/>
            <a:gdLst/>
            <a:ahLst/>
            <a:cxnLst/>
            <a:rect l="l" t="t" r="r" b="b"/>
            <a:pathLst>
              <a:path w="1904" h="5714">
                <a:moveTo>
                  <a:pt x="555" y="0"/>
                </a:moveTo>
                <a:lnTo>
                  <a:pt x="555" y="1122"/>
                </a:lnTo>
                <a:lnTo>
                  <a:pt x="0" y="1122"/>
                </a:lnTo>
                <a:lnTo>
                  <a:pt x="0" y="5194"/>
                </a:lnTo>
                <a:lnTo>
                  <a:pt x="843" y="5194"/>
                </a:lnTo>
                <a:lnTo>
                  <a:pt x="1310" y="4399"/>
                </a:lnTo>
                <a:lnTo>
                  <a:pt x="1584" y="3466"/>
                </a:lnTo>
                <a:lnTo>
                  <a:pt x="1598" y="2461"/>
                </a:lnTo>
                <a:lnTo>
                  <a:pt x="1336" y="2461"/>
                </a:lnTo>
                <a:lnTo>
                  <a:pt x="1336" y="1430"/>
                </a:lnTo>
                <a:lnTo>
                  <a:pt x="1515" y="1430"/>
                </a:lnTo>
                <a:lnTo>
                  <a:pt x="1452" y="1061"/>
                </a:lnTo>
                <a:lnTo>
                  <a:pt x="1359" y="700"/>
                </a:lnTo>
                <a:lnTo>
                  <a:pt x="1227" y="358"/>
                </a:lnTo>
                <a:lnTo>
                  <a:pt x="787" y="98"/>
                </a:lnTo>
                <a:lnTo>
                  <a:pt x="555" y="0"/>
                </a:lnTo>
                <a:close/>
              </a:path>
            </a:pathLst>
          </a:custGeom>
          <a:solidFill>
            <a:srgbClr val="453C3C"/>
          </a:solidFill>
        </p:spPr>
        <p:txBody>
          <a:bodyPr wrap="square" lIns="0" tIns="0" rIns="0" bIns="0" rtlCol="0"/>
          <a:lstStyle/>
          <a:p>
            <a:endParaRPr/>
          </a:p>
        </p:txBody>
      </p:sp>
      <p:sp>
        <p:nvSpPr>
          <p:cNvPr id="118" name="object 118"/>
          <p:cNvSpPr/>
          <p:nvPr/>
        </p:nvSpPr>
        <p:spPr>
          <a:xfrm>
            <a:off x="7298012" y="5720441"/>
            <a:ext cx="635" cy="635"/>
          </a:xfrm>
          <a:custGeom>
            <a:avLst/>
            <a:gdLst/>
            <a:ahLst/>
            <a:cxnLst/>
            <a:rect l="l" t="t" r="r" b="b"/>
            <a:pathLst>
              <a:path w="634" h="635">
                <a:moveTo>
                  <a:pt x="552" y="0"/>
                </a:moveTo>
                <a:lnTo>
                  <a:pt x="0" y="0"/>
                </a:lnTo>
                <a:lnTo>
                  <a:pt x="552" y="189"/>
                </a:lnTo>
                <a:lnTo>
                  <a:pt x="552" y="0"/>
                </a:lnTo>
                <a:close/>
              </a:path>
            </a:pathLst>
          </a:custGeom>
          <a:solidFill>
            <a:srgbClr val="453C3C"/>
          </a:solidFill>
        </p:spPr>
        <p:txBody>
          <a:bodyPr wrap="square" lIns="0" tIns="0" rIns="0" bIns="0" rtlCol="0"/>
          <a:lstStyle/>
          <a:p>
            <a:endParaRPr/>
          </a:p>
        </p:txBody>
      </p:sp>
      <p:sp>
        <p:nvSpPr>
          <p:cNvPr id="119" name="object 119"/>
          <p:cNvSpPr/>
          <p:nvPr/>
        </p:nvSpPr>
        <p:spPr>
          <a:xfrm>
            <a:off x="7298012" y="5720448"/>
            <a:ext cx="635" cy="1905"/>
          </a:xfrm>
          <a:custGeom>
            <a:avLst/>
            <a:gdLst/>
            <a:ahLst/>
            <a:cxnLst/>
            <a:rect l="l" t="t" r="r" b="b"/>
            <a:pathLst>
              <a:path w="634" h="1904">
                <a:moveTo>
                  <a:pt x="0" y="0"/>
                </a:moveTo>
                <a:lnTo>
                  <a:pt x="0" y="1305"/>
                </a:lnTo>
                <a:lnTo>
                  <a:pt x="552" y="1305"/>
                </a:lnTo>
                <a:lnTo>
                  <a:pt x="552" y="182"/>
                </a:lnTo>
                <a:lnTo>
                  <a:pt x="191" y="47"/>
                </a:lnTo>
                <a:lnTo>
                  <a:pt x="0" y="0"/>
                </a:lnTo>
                <a:close/>
              </a:path>
            </a:pathLst>
          </a:custGeom>
          <a:solidFill>
            <a:srgbClr val="453C3C"/>
          </a:solidFill>
        </p:spPr>
        <p:txBody>
          <a:bodyPr wrap="square" lIns="0" tIns="0" rIns="0" bIns="0" rtlCol="0"/>
          <a:lstStyle/>
          <a:p>
            <a:endParaRPr/>
          </a:p>
        </p:txBody>
      </p:sp>
      <p:sp>
        <p:nvSpPr>
          <p:cNvPr id="120" name="object 120"/>
          <p:cNvSpPr/>
          <p:nvPr/>
        </p:nvSpPr>
        <p:spPr>
          <a:xfrm>
            <a:off x="7292109" y="5710749"/>
            <a:ext cx="1905" cy="8255"/>
          </a:xfrm>
          <a:custGeom>
            <a:avLst/>
            <a:gdLst/>
            <a:ahLst/>
            <a:cxnLst/>
            <a:rect l="l" t="t" r="r" b="b"/>
            <a:pathLst>
              <a:path w="1904" h="8254">
                <a:moveTo>
                  <a:pt x="840" y="0"/>
                </a:moveTo>
                <a:lnTo>
                  <a:pt x="0" y="206"/>
                </a:lnTo>
                <a:lnTo>
                  <a:pt x="0" y="7886"/>
                </a:lnTo>
                <a:lnTo>
                  <a:pt x="493" y="7534"/>
                </a:lnTo>
                <a:lnTo>
                  <a:pt x="1048" y="7277"/>
                </a:lnTo>
                <a:lnTo>
                  <a:pt x="1630" y="7142"/>
                </a:lnTo>
                <a:lnTo>
                  <a:pt x="840" y="7142"/>
                </a:lnTo>
                <a:lnTo>
                  <a:pt x="840" y="0"/>
                </a:lnTo>
                <a:close/>
              </a:path>
            </a:pathLst>
          </a:custGeom>
          <a:solidFill>
            <a:srgbClr val="453C3C"/>
          </a:solidFill>
        </p:spPr>
        <p:txBody>
          <a:bodyPr wrap="square" lIns="0" tIns="0" rIns="0" bIns="0" rtlCol="0"/>
          <a:lstStyle/>
          <a:p>
            <a:endParaRPr/>
          </a:p>
        </p:txBody>
      </p:sp>
      <p:sp>
        <p:nvSpPr>
          <p:cNvPr id="121" name="object 121"/>
          <p:cNvSpPr/>
          <p:nvPr/>
        </p:nvSpPr>
        <p:spPr>
          <a:xfrm>
            <a:off x="7293972" y="5709917"/>
            <a:ext cx="2540" cy="8255"/>
          </a:xfrm>
          <a:custGeom>
            <a:avLst/>
            <a:gdLst/>
            <a:ahLst/>
            <a:cxnLst/>
            <a:rect l="l" t="t" r="r" b="b"/>
            <a:pathLst>
              <a:path w="2540" h="8254">
                <a:moveTo>
                  <a:pt x="2528" y="7855"/>
                </a:moveTo>
                <a:lnTo>
                  <a:pt x="1406" y="7855"/>
                </a:lnTo>
                <a:lnTo>
                  <a:pt x="1985" y="7994"/>
                </a:lnTo>
                <a:lnTo>
                  <a:pt x="2528" y="8220"/>
                </a:lnTo>
                <a:lnTo>
                  <a:pt x="2528" y="7855"/>
                </a:lnTo>
                <a:close/>
              </a:path>
              <a:path w="2540" h="8254">
                <a:moveTo>
                  <a:pt x="2528" y="0"/>
                </a:moveTo>
                <a:lnTo>
                  <a:pt x="367" y="490"/>
                </a:lnTo>
                <a:lnTo>
                  <a:pt x="0" y="527"/>
                </a:lnTo>
                <a:lnTo>
                  <a:pt x="39" y="7936"/>
                </a:lnTo>
                <a:lnTo>
                  <a:pt x="592" y="7855"/>
                </a:lnTo>
                <a:lnTo>
                  <a:pt x="2528" y="7855"/>
                </a:lnTo>
                <a:lnTo>
                  <a:pt x="2528" y="0"/>
                </a:lnTo>
                <a:close/>
              </a:path>
            </a:pathLst>
          </a:custGeom>
          <a:solidFill>
            <a:srgbClr val="453C3C"/>
          </a:solidFill>
        </p:spPr>
        <p:txBody>
          <a:bodyPr wrap="square" lIns="0" tIns="0" rIns="0" bIns="0" rtlCol="0"/>
          <a:lstStyle/>
          <a:p>
            <a:endParaRPr/>
          </a:p>
        </p:txBody>
      </p:sp>
      <p:sp>
        <p:nvSpPr>
          <p:cNvPr id="122" name="object 122"/>
          <p:cNvSpPr/>
          <p:nvPr/>
        </p:nvSpPr>
        <p:spPr>
          <a:xfrm>
            <a:off x="7291802" y="5717840"/>
            <a:ext cx="2540" cy="1905"/>
          </a:xfrm>
          <a:custGeom>
            <a:avLst/>
            <a:gdLst/>
            <a:ahLst/>
            <a:cxnLst/>
            <a:rect l="l" t="t" r="r" b="b"/>
            <a:pathLst>
              <a:path w="2540" h="1904">
                <a:moveTo>
                  <a:pt x="2375" y="0"/>
                </a:moveTo>
                <a:lnTo>
                  <a:pt x="2160" y="23"/>
                </a:lnTo>
                <a:lnTo>
                  <a:pt x="1952" y="54"/>
                </a:lnTo>
                <a:lnTo>
                  <a:pt x="1356" y="189"/>
                </a:lnTo>
                <a:lnTo>
                  <a:pt x="860" y="189"/>
                </a:lnTo>
                <a:lnTo>
                  <a:pt x="426" y="493"/>
                </a:lnTo>
                <a:lnTo>
                  <a:pt x="0" y="1761"/>
                </a:lnTo>
                <a:lnTo>
                  <a:pt x="2405" y="1761"/>
                </a:lnTo>
                <a:lnTo>
                  <a:pt x="2379" y="189"/>
                </a:lnTo>
                <a:lnTo>
                  <a:pt x="1356" y="189"/>
                </a:lnTo>
                <a:lnTo>
                  <a:pt x="923" y="145"/>
                </a:lnTo>
                <a:lnTo>
                  <a:pt x="2378" y="145"/>
                </a:lnTo>
                <a:lnTo>
                  <a:pt x="2375" y="0"/>
                </a:lnTo>
                <a:close/>
              </a:path>
            </a:pathLst>
          </a:custGeom>
          <a:solidFill>
            <a:srgbClr val="453C3C"/>
          </a:solidFill>
        </p:spPr>
        <p:txBody>
          <a:bodyPr wrap="square" lIns="0" tIns="0" rIns="0" bIns="0" rtlCol="0"/>
          <a:lstStyle/>
          <a:p>
            <a:endParaRPr/>
          </a:p>
        </p:txBody>
      </p:sp>
      <p:sp>
        <p:nvSpPr>
          <p:cNvPr id="123" name="object 123"/>
          <p:cNvSpPr/>
          <p:nvPr/>
        </p:nvSpPr>
        <p:spPr>
          <a:xfrm>
            <a:off x="7293781" y="5717658"/>
            <a:ext cx="3175" cy="2540"/>
          </a:xfrm>
          <a:custGeom>
            <a:avLst/>
            <a:gdLst/>
            <a:ahLst/>
            <a:cxnLst/>
            <a:rect l="l" t="t" r="r" b="b"/>
            <a:pathLst>
              <a:path w="3175" h="2539">
                <a:moveTo>
                  <a:pt x="1581" y="0"/>
                </a:moveTo>
                <a:lnTo>
                  <a:pt x="767" y="0"/>
                </a:lnTo>
                <a:lnTo>
                  <a:pt x="592" y="155"/>
                </a:lnTo>
                <a:lnTo>
                  <a:pt x="201" y="338"/>
                </a:lnTo>
                <a:lnTo>
                  <a:pt x="0" y="2218"/>
                </a:lnTo>
                <a:lnTo>
                  <a:pt x="2713" y="1941"/>
                </a:lnTo>
                <a:lnTo>
                  <a:pt x="2713" y="236"/>
                </a:lnTo>
                <a:lnTo>
                  <a:pt x="2173" y="13"/>
                </a:lnTo>
                <a:lnTo>
                  <a:pt x="1581" y="0"/>
                </a:lnTo>
                <a:close/>
              </a:path>
            </a:pathLst>
          </a:custGeom>
          <a:solidFill>
            <a:srgbClr val="453C3C"/>
          </a:solidFill>
        </p:spPr>
        <p:txBody>
          <a:bodyPr wrap="square" lIns="0" tIns="0" rIns="0" bIns="0" rtlCol="0"/>
          <a:lstStyle/>
          <a:p>
            <a:endParaRPr/>
          </a:p>
        </p:txBody>
      </p:sp>
      <p:sp>
        <p:nvSpPr>
          <p:cNvPr id="124" name="object 124"/>
          <p:cNvSpPr/>
          <p:nvPr/>
        </p:nvSpPr>
        <p:spPr>
          <a:xfrm>
            <a:off x="7299528" y="5722054"/>
            <a:ext cx="1905" cy="1270"/>
          </a:xfrm>
          <a:custGeom>
            <a:avLst/>
            <a:gdLst/>
            <a:ahLst/>
            <a:cxnLst/>
            <a:rect l="l" t="t" r="r" b="b"/>
            <a:pathLst>
              <a:path w="1904" h="1270">
                <a:moveTo>
                  <a:pt x="926" y="0"/>
                </a:moveTo>
                <a:lnTo>
                  <a:pt x="0" y="0"/>
                </a:lnTo>
                <a:lnTo>
                  <a:pt x="82" y="1034"/>
                </a:lnTo>
                <a:lnTo>
                  <a:pt x="549" y="1034"/>
                </a:lnTo>
                <a:lnTo>
                  <a:pt x="549" y="882"/>
                </a:lnTo>
                <a:lnTo>
                  <a:pt x="1505" y="882"/>
                </a:lnTo>
                <a:lnTo>
                  <a:pt x="1340" y="564"/>
                </a:lnTo>
                <a:lnTo>
                  <a:pt x="1144" y="273"/>
                </a:lnTo>
                <a:lnTo>
                  <a:pt x="926" y="0"/>
                </a:lnTo>
                <a:close/>
              </a:path>
            </a:pathLst>
          </a:custGeom>
          <a:solidFill>
            <a:srgbClr val="C0C0C0"/>
          </a:solidFill>
        </p:spPr>
        <p:txBody>
          <a:bodyPr wrap="square" lIns="0" tIns="0" rIns="0" bIns="0" rtlCol="0"/>
          <a:lstStyle/>
          <a:p>
            <a:endParaRPr/>
          </a:p>
        </p:txBody>
      </p:sp>
      <p:sp>
        <p:nvSpPr>
          <p:cNvPr id="125" name="object 125"/>
          <p:cNvSpPr/>
          <p:nvPr/>
        </p:nvSpPr>
        <p:spPr>
          <a:xfrm>
            <a:off x="7300077" y="5722937"/>
            <a:ext cx="1270" cy="635"/>
          </a:xfrm>
          <a:custGeom>
            <a:avLst/>
            <a:gdLst/>
            <a:ahLst/>
            <a:cxnLst/>
            <a:rect l="l" t="t" r="r" b="b"/>
            <a:pathLst>
              <a:path w="1270" h="635">
                <a:moveTo>
                  <a:pt x="0" y="0"/>
                </a:moveTo>
                <a:lnTo>
                  <a:pt x="0" y="155"/>
                </a:lnTo>
                <a:lnTo>
                  <a:pt x="1032" y="155"/>
                </a:lnTo>
                <a:lnTo>
                  <a:pt x="956" y="0"/>
                </a:lnTo>
                <a:lnTo>
                  <a:pt x="0" y="0"/>
                </a:lnTo>
                <a:close/>
              </a:path>
            </a:pathLst>
          </a:custGeom>
          <a:solidFill>
            <a:srgbClr val="C0C0C0"/>
          </a:solidFill>
        </p:spPr>
        <p:txBody>
          <a:bodyPr wrap="square" lIns="0" tIns="0" rIns="0" bIns="0" rtlCol="0"/>
          <a:lstStyle/>
          <a:p>
            <a:endParaRPr/>
          </a:p>
        </p:txBody>
      </p:sp>
      <p:sp>
        <p:nvSpPr>
          <p:cNvPr id="126" name="object 126"/>
          <p:cNvSpPr/>
          <p:nvPr/>
        </p:nvSpPr>
        <p:spPr>
          <a:xfrm>
            <a:off x="7292950" y="5710878"/>
            <a:ext cx="1270" cy="7620"/>
          </a:xfrm>
          <a:custGeom>
            <a:avLst/>
            <a:gdLst/>
            <a:ahLst/>
            <a:cxnLst/>
            <a:rect l="l" t="t" r="r" b="b"/>
            <a:pathLst>
              <a:path w="1270" h="7620">
                <a:moveTo>
                  <a:pt x="1012" y="0"/>
                </a:moveTo>
                <a:lnTo>
                  <a:pt x="0" y="0"/>
                </a:lnTo>
                <a:lnTo>
                  <a:pt x="0" y="7013"/>
                </a:lnTo>
                <a:lnTo>
                  <a:pt x="804" y="7013"/>
                </a:lnTo>
                <a:lnTo>
                  <a:pt x="1012" y="6983"/>
                </a:lnTo>
                <a:lnTo>
                  <a:pt x="1012" y="0"/>
                </a:lnTo>
                <a:close/>
              </a:path>
            </a:pathLst>
          </a:custGeom>
          <a:solidFill>
            <a:srgbClr val="C0C0C0"/>
          </a:solidFill>
        </p:spPr>
        <p:txBody>
          <a:bodyPr wrap="square" lIns="0" tIns="0" rIns="0" bIns="0" rtlCol="0"/>
          <a:lstStyle/>
          <a:p>
            <a:endParaRPr/>
          </a:p>
        </p:txBody>
      </p:sp>
      <p:sp>
        <p:nvSpPr>
          <p:cNvPr id="127" name="object 127"/>
          <p:cNvSpPr/>
          <p:nvPr/>
        </p:nvSpPr>
        <p:spPr>
          <a:xfrm>
            <a:off x="7293754" y="5717861"/>
            <a:ext cx="635" cy="635"/>
          </a:xfrm>
          <a:custGeom>
            <a:avLst/>
            <a:gdLst/>
            <a:ahLst/>
            <a:cxnLst/>
            <a:rect l="l" t="t" r="r" b="b"/>
            <a:pathLst>
              <a:path w="634" h="635">
                <a:moveTo>
                  <a:pt x="208" y="0"/>
                </a:moveTo>
                <a:lnTo>
                  <a:pt x="0" y="30"/>
                </a:lnTo>
                <a:lnTo>
                  <a:pt x="208" y="30"/>
                </a:lnTo>
                <a:close/>
              </a:path>
            </a:pathLst>
          </a:custGeom>
          <a:solidFill>
            <a:srgbClr val="C0C0C0"/>
          </a:solidFill>
        </p:spPr>
        <p:txBody>
          <a:bodyPr wrap="square" lIns="0" tIns="0" rIns="0" bIns="0" rtlCol="0"/>
          <a:lstStyle/>
          <a:p>
            <a:endParaRPr/>
          </a:p>
        </p:txBody>
      </p:sp>
      <p:sp>
        <p:nvSpPr>
          <p:cNvPr id="128" name="object 128"/>
          <p:cNvSpPr/>
          <p:nvPr/>
        </p:nvSpPr>
        <p:spPr>
          <a:xfrm>
            <a:off x="7292109" y="5646565"/>
            <a:ext cx="4445" cy="64769"/>
          </a:xfrm>
          <a:custGeom>
            <a:avLst/>
            <a:gdLst/>
            <a:ahLst/>
            <a:cxnLst/>
            <a:rect l="l" t="t" r="r" b="b"/>
            <a:pathLst>
              <a:path w="4445" h="64770">
                <a:moveTo>
                  <a:pt x="4384" y="0"/>
                </a:moveTo>
                <a:lnTo>
                  <a:pt x="43" y="0"/>
                </a:lnTo>
                <a:lnTo>
                  <a:pt x="0" y="64316"/>
                </a:lnTo>
                <a:lnTo>
                  <a:pt x="840" y="64116"/>
                </a:lnTo>
                <a:lnTo>
                  <a:pt x="840" y="825"/>
                </a:lnTo>
                <a:lnTo>
                  <a:pt x="4386" y="825"/>
                </a:lnTo>
                <a:lnTo>
                  <a:pt x="4384" y="0"/>
                </a:lnTo>
                <a:close/>
              </a:path>
              <a:path w="4445" h="64770">
                <a:moveTo>
                  <a:pt x="4386" y="825"/>
                </a:moveTo>
                <a:lnTo>
                  <a:pt x="1852" y="825"/>
                </a:lnTo>
                <a:lnTo>
                  <a:pt x="1852" y="63876"/>
                </a:lnTo>
                <a:lnTo>
                  <a:pt x="2068" y="63825"/>
                </a:lnTo>
                <a:lnTo>
                  <a:pt x="2068" y="2461"/>
                </a:lnTo>
                <a:lnTo>
                  <a:pt x="4390" y="2461"/>
                </a:lnTo>
                <a:lnTo>
                  <a:pt x="4386" y="825"/>
                </a:lnTo>
                <a:close/>
              </a:path>
            </a:pathLst>
          </a:custGeom>
          <a:solidFill>
            <a:srgbClr val="4B4B4B"/>
          </a:solidFill>
        </p:spPr>
        <p:txBody>
          <a:bodyPr wrap="square" lIns="0" tIns="0" rIns="0" bIns="0" rtlCol="0"/>
          <a:lstStyle/>
          <a:p>
            <a:endParaRPr/>
          </a:p>
        </p:txBody>
      </p:sp>
      <p:sp>
        <p:nvSpPr>
          <p:cNvPr id="129" name="object 129"/>
          <p:cNvSpPr/>
          <p:nvPr/>
        </p:nvSpPr>
        <p:spPr>
          <a:xfrm>
            <a:off x="7196875" y="5620881"/>
            <a:ext cx="199390" cy="202565"/>
          </a:xfrm>
          <a:custGeom>
            <a:avLst/>
            <a:gdLst/>
            <a:ahLst/>
            <a:cxnLst/>
            <a:rect l="l" t="t" r="r" b="b"/>
            <a:pathLst>
              <a:path w="199390" h="202564">
                <a:moveTo>
                  <a:pt x="99410" y="0"/>
                </a:moveTo>
                <a:lnTo>
                  <a:pt x="60715" y="7957"/>
                </a:lnTo>
                <a:lnTo>
                  <a:pt x="29116" y="29657"/>
                </a:lnTo>
                <a:lnTo>
                  <a:pt x="7812" y="61842"/>
                </a:lnTo>
                <a:lnTo>
                  <a:pt x="0" y="101254"/>
                </a:lnTo>
                <a:lnTo>
                  <a:pt x="7812" y="140665"/>
                </a:lnTo>
                <a:lnTo>
                  <a:pt x="29116" y="172848"/>
                </a:lnTo>
                <a:lnTo>
                  <a:pt x="60715" y="194546"/>
                </a:lnTo>
                <a:lnTo>
                  <a:pt x="99410" y="202502"/>
                </a:lnTo>
                <a:lnTo>
                  <a:pt x="138105" y="194546"/>
                </a:lnTo>
                <a:lnTo>
                  <a:pt x="169704" y="172848"/>
                </a:lnTo>
                <a:lnTo>
                  <a:pt x="191008" y="140665"/>
                </a:lnTo>
                <a:lnTo>
                  <a:pt x="198820" y="101254"/>
                </a:lnTo>
                <a:lnTo>
                  <a:pt x="191008" y="61842"/>
                </a:lnTo>
                <a:lnTo>
                  <a:pt x="169704" y="29657"/>
                </a:lnTo>
                <a:lnTo>
                  <a:pt x="138105" y="7957"/>
                </a:lnTo>
                <a:lnTo>
                  <a:pt x="99410" y="0"/>
                </a:lnTo>
                <a:close/>
              </a:path>
            </a:pathLst>
          </a:custGeom>
          <a:ln w="3175">
            <a:solidFill>
              <a:srgbClr val="555260"/>
            </a:solidFill>
          </a:ln>
        </p:spPr>
        <p:txBody>
          <a:bodyPr wrap="square" lIns="0" tIns="0" rIns="0" bIns="0" rtlCol="0"/>
          <a:lstStyle/>
          <a:p>
            <a:endParaRPr/>
          </a:p>
        </p:txBody>
      </p:sp>
      <p:sp>
        <p:nvSpPr>
          <p:cNvPr id="130" name="object 130"/>
          <p:cNvSpPr txBox="1"/>
          <p:nvPr/>
        </p:nvSpPr>
        <p:spPr>
          <a:xfrm>
            <a:off x="7483176" y="5639135"/>
            <a:ext cx="285115" cy="182880"/>
          </a:xfrm>
          <a:prstGeom prst="rect">
            <a:avLst/>
          </a:prstGeom>
        </p:spPr>
        <p:txBody>
          <a:bodyPr vert="horz" wrap="square" lIns="0" tIns="0" rIns="0" bIns="0" rtlCol="0">
            <a:spAutoFit/>
          </a:bodyPr>
          <a:lstStyle/>
          <a:p>
            <a:pPr algn="ctr">
              <a:lnSpc>
                <a:spcPts val="620"/>
              </a:lnSpc>
            </a:pPr>
            <a:r>
              <a:rPr sz="650" spc="-50" dirty="0">
                <a:latin typeface="Arial"/>
                <a:cs typeface="Arial"/>
              </a:rPr>
              <a:t>Up </a:t>
            </a:r>
            <a:r>
              <a:rPr sz="650" spc="15" dirty="0">
                <a:latin typeface="Arial"/>
                <a:cs typeface="Arial"/>
              </a:rPr>
              <a:t>to</a:t>
            </a:r>
            <a:r>
              <a:rPr sz="650" spc="-125" dirty="0">
                <a:latin typeface="Arial"/>
                <a:cs typeface="Arial"/>
              </a:rPr>
              <a:t> </a:t>
            </a:r>
            <a:r>
              <a:rPr sz="650" spc="-40" dirty="0">
                <a:latin typeface="Arial"/>
                <a:cs typeface="Arial"/>
              </a:rPr>
              <a:t>15</a:t>
            </a:r>
            <a:endParaRPr sz="650">
              <a:latin typeface="Arial"/>
              <a:cs typeface="Arial"/>
            </a:endParaRPr>
          </a:p>
          <a:p>
            <a:pPr marL="80010" algn="ctr">
              <a:lnSpc>
                <a:spcPct val="100000"/>
              </a:lnSpc>
              <a:spcBef>
                <a:spcPts val="5"/>
              </a:spcBef>
            </a:pPr>
            <a:r>
              <a:rPr sz="650" spc="-55" dirty="0">
                <a:latin typeface="Arial"/>
                <a:cs typeface="Arial"/>
              </a:rPr>
              <a:t>To</a:t>
            </a:r>
            <a:r>
              <a:rPr sz="650" spc="-130" dirty="0">
                <a:latin typeface="Arial"/>
                <a:cs typeface="Arial"/>
              </a:rPr>
              <a:t> </a:t>
            </a:r>
            <a:r>
              <a:rPr sz="650" spc="-40" dirty="0">
                <a:latin typeface="Arial"/>
                <a:cs typeface="Arial"/>
              </a:rPr>
              <a:t>Tr</a:t>
            </a:r>
            <a:endParaRPr sz="650">
              <a:latin typeface="Arial"/>
              <a:cs typeface="Arial"/>
            </a:endParaRPr>
          </a:p>
        </p:txBody>
      </p:sp>
      <p:sp>
        <p:nvSpPr>
          <p:cNvPr id="131" name="object 131"/>
          <p:cNvSpPr txBox="1"/>
          <p:nvPr/>
        </p:nvSpPr>
        <p:spPr>
          <a:xfrm>
            <a:off x="7747815" y="5639135"/>
            <a:ext cx="304800" cy="182880"/>
          </a:xfrm>
          <a:prstGeom prst="rect">
            <a:avLst/>
          </a:prstGeom>
        </p:spPr>
        <p:txBody>
          <a:bodyPr vert="horz" wrap="square" lIns="0" tIns="0" rIns="0" bIns="0" rtlCol="0">
            <a:spAutoFit/>
          </a:bodyPr>
          <a:lstStyle/>
          <a:p>
            <a:pPr marL="39370">
              <a:lnSpc>
                <a:spcPts val="620"/>
              </a:lnSpc>
            </a:pPr>
            <a:r>
              <a:rPr sz="650" spc="-70" dirty="0">
                <a:latin typeface="Arial"/>
                <a:cs typeface="Arial"/>
              </a:rPr>
              <a:t>m</a:t>
            </a:r>
            <a:r>
              <a:rPr sz="650" spc="10" dirty="0">
                <a:latin typeface="Arial"/>
                <a:cs typeface="Arial"/>
              </a:rPr>
              <a:t>i</a:t>
            </a:r>
            <a:r>
              <a:rPr sz="650" spc="-50" dirty="0">
                <a:latin typeface="Arial"/>
                <a:cs typeface="Arial"/>
              </a:rPr>
              <a:t>n</a:t>
            </a:r>
            <a:r>
              <a:rPr sz="650" spc="-10" dirty="0">
                <a:latin typeface="Arial"/>
                <a:cs typeface="Arial"/>
              </a:rPr>
              <a:t>u</a:t>
            </a:r>
            <a:r>
              <a:rPr sz="650" spc="15" dirty="0">
                <a:latin typeface="Arial"/>
                <a:cs typeface="Arial"/>
              </a:rPr>
              <a:t>t</a:t>
            </a:r>
            <a:r>
              <a:rPr sz="650" spc="-60" dirty="0">
                <a:latin typeface="Arial"/>
                <a:cs typeface="Arial"/>
              </a:rPr>
              <a:t>es</a:t>
            </a:r>
            <a:endParaRPr sz="650">
              <a:latin typeface="Arial"/>
              <a:cs typeface="Arial"/>
            </a:endParaRPr>
          </a:p>
          <a:p>
            <a:pPr>
              <a:lnSpc>
                <a:spcPct val="100000"/>
              </a:lnSpc>
              <a:spcBef>
                <a:spcPts val="5"/>
              </a:spcBef>
            </a:pPr>
            <a:r>
              <a:rPr sz="650" spc="-35" dirty="0">
                <a:latin typeface="Arial"/>
                <a:cs typeface="Arial"/>
              </a:rPr>
              <a:t>ansfer</a:t>
            </a:r>
            <a:endParaRPr sz="650">
              <a:latin typeface="Arial"/>
              <a:cs typeface="Arial"/>
            </a:endParaRPr>
          </a:p>
        </p:txBody>
      </p:sp>
      <p:sp>
        <p:nvSpPr>
          <p:cNvPr id="132" name="object 132"/>
          <p:cNvSpPr/>
          <p:nvPr/>
        </p:nvSpPr>
        <p:spPr>
          <a:xfrm>
            <a:off x="9217452" y="5620881"/>
            <a:ext cx="198820" cy="202502"/>
          </a:xfrm>
          <a:prstGeom prst="rect">
            <a:avLst/>
          </a:prstGeom>
          <a:blipFill>
            <a:blip r:embed="rId17" cstate="print"/>
            <a:stretch>
              <a:fillRect/>
            </a:stretch>
          </a:blipFill>
        </p:spPr>
        <p:txBody>
          <a:bodyPr wrap="square" lIns="0" tIns="0" rIns="0" bIns="0" rtlCol="0"/>
          <a:lstStyle/>
          <a:p>
            <a:endParaRPr/>
          </a:p>
        </p:txBody>
      </p:sp>
      <p:sp>
        <p:nvSpPr>
          <p:cNvPr id="133" name="object 133"/>
          <p:cNvSpPr/>
          <p:nvPr/>
        </p:nvSpPr>
        <p:spPr>
          <a:xfrm>
            <a:off x="9232499" y="5635223"/>
            <a:ext cx="170180" cy="173355"/>
          </a:xfrm>
          <a:custGeom>
            <a:avLst/>
            <a:gdLst/>
            <a:ahLst/>
            <a:cxnLst/>
            <a:rect l="l" t="t" r="r" b="b"/>
            <a:pathLst>
              <a:path w="170179" h="173354">
                <a:moveTo>
                  <a:pt x="84998" y="0"/>
                </a:moveTo>
                <a:lnTo>
                  <a:pt x="51913" y="6803"/>
                </a:lnTo>
                <a:lnTo>
                  <a:pt x="24895" y="25356"/>
                </a:lnTo>
                <a:lnTo>
                  <a:pt x="6679" y="52874"/>
                </a:lnTo>
                <a:lnTo>
                  <a:pt x="0" y="86570"/>
                </a:lnTo>
                <a:lnTo>
                  <a:pt x="6679" y="120267"/>
                </a:lnTo>
                <a:lnTo>
                  <a:pt x="24895" y="147786"/>
                </a:lnTo>
                <a:lnTo>
                  <a:pt x="51913" y="166339"/>
                </a:lnTo>
                <a:lnTo>
                  <a:pt x="84998" y="173143"/>
                </a:lnTo>
                <a:lnTo>
                  <a:pt x="95259" y="171033"/>
                </a:lnTo>
                <a:lnTo>
                  <a:pt x="87255" y="171033"/>
                </a:lnTo>
                <a:lnTo>
                  <a:pt x="61009" y="166610"/>
                </a:lnTo>
                <a:lnTo>
                  <a:pt x="38317" y="154315"/>
                </a:lnTo>
                <a:lnTo>
                  <a:pt x="20605" y="135608"/>
                </a:lnTo>
                <a:lnTo>
                  <a:pt x="9540" y="112461"/>
                </a:lnTo>
                <a:lnTo>
                  <a:pt x="8892" y="112461"/>
                </a:lnTo>
                <a:lnTo>
                  <a:pt x="8013" y="108254"/>
                </a:lnTo>
                <a:lnTo>
                  <a:pt x="7189" y="103117"/>
                </a:lnTo>
                <a:lnTo>
                  <a:pt x="6705" y="100476"/>
                </a:lnTo>
                <a:lnTo>
                  <a:pt x="6335" y="97794"/>
                </a:lnTo>
                <a:lnTo>
                  <a:pt x="6102" y="95075"/>
                </a:lnTo>
                <a:lnTo>
                  <a:pt x="5896" y="93050"/>
                </a:lnTo>
                <a:lnTo>
                  <a:pt x="5760" y="91126"/>
                </a:lnTo>
                <a:lnTo>
                  <a:pt x="5760" y="87602"/>
                </a:lnTo>
                <a:lnTo>
                  <a:pt x="12164" y="55128"/>
                </a:lnTo>
                <a:lnTo>
                  <a:pt x="29629" y="28609"/>
                </a:lnTo>
                <a:lnTo>
                  <a:pt x="55534" y="10729"/>
                </a:lnTo>
                <a:lnTo>
                  <a:pt x="87255" y="4172"/>
                </a:lnTo>
                <a:lnTo>
                  <a:pt x="105291" y="4172"/>
                </a:lnTo>
                <a:lnTo>
                  <a:pt x="84998" y="0"/>
                </a:lnTo>
                <a:close/>
              </a:path>
              <a:path w="170179" h="173354">
                <a:moveTo>
                  <a:pt x="168600" y="79553"/>
                </a:moveTo>
                <a:lnTo>
                  <a:pt x="162346" y="120076"/>
                </a:lnTo>
                <a:lnTo>
                  <a:pt x="118977" y="164476"/>
                </a:lnTo>
                <a:lnTo>
                  <a:pt x="87255" y="171033"/>
                </a:lnTo>
                <a:lnTo>
                  <a:pt x="95259" y="171033"/>
                </a:lnTo>
                <a:lnTo>
                  <a:pt x="118080" y="166339"/>
                </a:lnTo>
                <a:lnTo>
                  <a:pt x="145096" y="147786"/>
                </a:lnTo>
                <a:lnTo>
                  <a:pt x="163312" y="120267"/>
                </a:lnTo>
                <a:lnTo>
                  <a:pt x="169991" y="86570"/>
                </a:lnTo>
                <a:lnTo>
                  <a:pt x="168600" y="79553"/>
                </a:lnTo>
                <a:close/>
              </a:path>
              <a:path w="170179" h="173354">
                <a:moveTo>
                  <a:pt x="9296" y="111950"/>
                </a:moveTo>
                <a:lnTo>
                  <a:pt x="8892" y="112461"/>
                </a:lnTo>
                <a:lnTo>
                  <a:pt x="9540" y="112461"/>
                </a:lnTo>
                <a:lnTo>
                  <a:pt x="9296" y="111950"/>
                </a:lnTo>
                <a:close/>
              </a:path>
              <a:path w="170179" h="173354">
                <a:moveTo>
                  <a:pt x="164649" y="59620"/>
                </a:moveTo>
                <a:lnTo>
                  <a:pt x="168600" y="79553"/>
                </a:lnTo>
                <a:lnTo>
                  <a:pt x="167930" y="74129"/>
                </a:lnTo>
                <a:lnTo>
                  <a:pt x="166418" y="67768"/>
                </a:lnTo>
                <a:lnTo>
                  <a:pt x="167195" y="67768"/>
                </a:lnTo>
                <a:lnTo>
                  <a:pt x="165233" y="61029"/>
                </a:lnTo>
                <a:lnTo>
                  <a:pt x="164649" y="59620"/>
                </a:lnTo>
                <a:close/>
              </a:path>
              <a:path w="170179" h="173354">
                <a:moveTo>
                  <a:pt x="167195" y="67768"/>
                </a:moveTo>
                <a:lnTo>
                  <a:pt x="166418" y="67768"/>
                </a:lnTo>
                <a:lnTo>
                  <a:pt x="167205" y="67806"/>
                </a:lnTo>
                <a:close/>
              </a:path>
              <a:path w="170179" h="173354">
                <a:moveTo>
                  <a:pt x="105291" y="4172"/>
                </a:moveTo>
                <a:lnTo>
                  <a:pt x="87255" y="4172"/>
                </a:lnTo>
                <a:lnTo>
                  <a:pt x="109828" y="7417"/>
                </a:lnTo>
                <a:lnTo>
                  <a:pt x="129966" y="16544"/>
                </a:lnTo>
                <a:lnTo>
                  <a:pt x="146787" y="30648"/>
                </a:lnTo>
                <a:lnTo>
                  <a:pt x="159410" y="48821"/>
                </a:lnTo>
                <a:lnTo>
                  <a:pt x="162606" y="54688"/>
                </a:lnTo>
                <a:lnTo>
                  <a:pt x="164649" y="59620"/>
                </a:lnTo>
                <a:lnTo>
                  <a:pt x="163312" y="52874"/>
                </a:lnTo>
                <a:lnTo>
                  <a:pt x="145098" y="25356"/>
                </a:lnTo>
                <a:lnTo>
                  <a:pt x="118082" y="6803"/>
                </a:lnTo>
                <a:lnTo>
                  <a:pt x="105291" y="4172"/>
                </a:lnTo>
                <a:close/>
              </a:path>
            </a:pathLst>
          </a:custGeom>
          <a:solidFill>
            <a:srgbClr val="8FAEBB"/>
          </a:solidFill>
        </p:spPr>
        <p:txBody>
          <a:bodyPr wrap="square" lIns="0" tIns="0" rIns="0" bIns="0" rtlCol="0"/>
          <a:lstStyle/>
          <a:p>
            <a:endParaRPr/>
          </a:p>
        </p:txBody>
      </p:sp>
      <p:sp>
        <p:nvSpPr>
          <p:cNvPr id="134" name="object 134"/>
          <p:cNvSpPr/>
          <p:nvPr/>
        </p:nvSpPr>
        <p:spPr>
          <a:xfrm>
            <a:off x="9238601" y="5730302"/>
            <a:ext cx="1270" cy="8255"/>
          </a:xfrm>
          <a:custGeom>
            <a:avLst/>
            <a:gdLst/>
            <a:ahLst/>
            <a:cxnLst/>
            <a:rect l="l" t="t" r="r" b="b"/>
            <a:pathLst>
              <a:path w="1270" h="8254">
                <a:moveTo>
                  <a:pt x="0" y="0"/>
                </a:moveTo>
                <a:lnTo>
                  <a:pt x="233" y="2718"/>
                </a:lnTo>
                <a:lnTo>
                  <a:pt x="613" y="5451"/>
                </a:lnTo>
                <a:lnTo>
                  <a:pt x="1086" y="8041"/>
                </a:lnTo>
                <a:lnTo>
                  <a:pt x="662" y="5397"/>
                </a:lnTo>
                <a:lnTo>
                  <a:pt x="270" y="2644"/>
                </a:lnTo>
                <a:lnTo>
                  <a:pt x="0" y="0"/>
                </a:lnTo>
                <a:close/>
              </a:path>
            </a:pathLst>
          </a:custGeom>
          <a:solidFill>
            <a:srgbClr val="8FAEBB"/>
          </a:solidFill>
        </p:spPr>
        <p:txBody>
          <a:bodyPr wrap="square" lIns="0" tIns="0" rIns="0" bIns="0" rtlCol="0"/>
          <a:lstStyle/>
          <a:p>
            <a:endParaRPr/>
          </a:p>
        </p:txBody>
      </p:sp>
      <p:sp>
        <p:nvSpPr>
          <p:cNvPr id="135" name="object 135"/>
          <p:cNvSpPr/>
          <p:nvPr/>
        </p:nvSpPr>
        <p:spPr>
          <a:xfrm>
            <a:off x="9238601" y="5730302"/>
            <a:ext cx="1086" cy="8041"/>
          </a:xfrm>
          <a:prstGeom prst="rect">
            <a:avLst/>
          </a:prstGeom>
          <a:blipFill>
            <a:blip r:embed="rId12" cstate="print"/>
            <a:stretch>
              <a:fillRect/>
            </a:stretch>
          </a:blipFill>
        </p:spPr>
        <p:txBody>
          <a:bodyPr wrap="square" lIns="0" tIns="0" rIns="0" bIns="0" rtlCol="0"/>
          <a:lstStyle/>
          <a:p>
            <a:endParaRPr/>
          </a:p>
        </p:txBody>
      </p:sp>
      <p:sp>
        <p:nvSpPr>
          <p:cNvPr id="136" name="object 136"/>
          <p:cNvSpPr/>
          <p:nvPr/>
        </p:nvSpPr>
        <p:spPr>
          <a:xfrm>
            <a:off x="9238259" y="5639396"/>
            <a:ext cx="153670" cy="84455"/>
          </a:xfrm>
          <a:custGeom>
            <a:avLst/>
            <a:gdLst/>
            <a:ahLst/>
            <a:cxnLst/>
            <a:rect l="l" t="t" r="r" b="b"/>
            <a:pathLst>
              <a:path w="153670" h="84454">
                <a:moveTo>
                  <a:pt x="81495" y="0"/>
                </a:moveTo>
                <a:lnTo>
                  <a:pt x="49774" y="6556"/>
                </a:lnTo>
                <a:lnTo>
                  <a:pt x="23869" y="24436"/>
                </a:lnTo>
                <a:lnTo>
                  <a:pt x="6404" y="50955"/>
                </a:lnTo>
                <a:lnTo>
                  <a:pt x="0" y="83429"/>
                </a:lnTo>
                <a:lnTo>
                  <a:pt x="24" y="84383"/>
                </a:lnTo>
                <a:lnTo>
                  <a:pt x="6728" y="52159"/>
                </a:lnTo>
                <a:lnTo>
                  <a:pt x="24367" y="25879"/>
                </a:lnTo>
                <a:lnTo>
                  <a:pt x="50359" y="8177"/>
                </a:lnTo>
                <a:lnTo>
                  <a:pt x="82117" y="1690"/>
                </a:lnTo>
                <a:lnTo>
                  <a:pt x="93262" y="1690"/>
                </a:lnTo>
                <a:lnTo>
                  <a:pt x="81495" y="0"/>
                </a:lnTo>
                <a:close/>
              </a:path>
              <a:path w="153670" h="84454">
                <a:moveTo>
                  <a:pt x="93262" y="1690"/>
                </a:moveTo>
                <a:lnTo>
                  <a:pt x="82117" y="1690"/>
                </a:lnTo>
                <a:lnTo>
                  <a:pt x="104379" y="4693"/>
                </a:lnTo>
                <a:lnTo>
                  <a:pt x="124141" y="13276"/>
                </a:lnTo>
                <a:lnTo>
                  <a:pt x="140774" y="26806"/>
                </a:lnTo>
                <a:lnTo>
                  <a:pt x="153649" y="44648"/>
                </a:lnTo>
                <a:lnTo>
                  <a:pt x="141027" y="26474"/>
                </a:lnTo>
                <a:lnTo>
                  <a:pt x="124206" y="12370"/>
                </a:lnTo>
                <a:lnTo>
                  <a:pt x="104068" y="3243"/>
                </a:lnTo>
                <a:lnTo>
                  <a:pt x="93262" y="1690"/>
                </a:lnTo>
                <a:close/>
              </a:path>
            </a:pathLst>
          </a:custGeom>
          <a:solidFill>
            <a:srgbClr val="8FAEBB"/>
          </a:solidFill>
        </p:spPr>
        <p:txBody>
          <a:bodyPr wrap="square" lIns="0" tIns="0" rIns="0" bIns="0" rtlCol="0"/>
          <a:lstStyle/>
          <a:p>
            <a:endParaRPr/>
          </a:p>
        </p:txBody>
      </p:sp>
      <p:sp>
        <p:nvSpPr>
          <p:cNvPr id="137" name="object 137"/>
          <p:cNvSpPr/>
          <p:nvPr/>
        </p:nvSpPr>
        <p:spPr>
          <a:xfrm>
            <a:off x="9238259" y="5639396"/>
            <a:ext cx="153649" cy="84383"/>
          </a:xfrm>
          <a:prstGeom prst="rect">
            <a:avLst/>
          </a:prstGeom>
          <a:blipFill>
            <a:blip r:embed="rId18" cstate="print"/>
            <a:stretch>
              <a:fillRect/>
            </a:stretch>
          </a:blipFill>
        </p:spPr>
        <p:txBody>
          <a:bodyPr wrap="square" lIns="0" tIns="0" rIns="0" bIns="0" rtlCol="0"/>
          <a:lstStyle/>
          <a:p>
            <a:endParaRPr/>
          </a:p>
        </p:txBody>
      </p:sp>
      <p:sp>
        <p:nvSpPr>
          <p:cNvPr id="138" name="object 138"/>
          <p:cNvSpPr/>
          <p:nvPr/>
        </p:nvSpPr>
        <p:spPr>
          <a:xfrm>
            <a:off x="9241797" y="5702674"/>
            <a:ext cx="160020" cy="104139"/>
          </a:xfrm>
          <a:custGeom>
            <a:avLst/>
            <a:gdLst/>
            <a:ahLst/>
            <a:cxnLst/>
            <a:rect l="l" t="t" r="r" b="b"/>
            <a:pathLst>
              <a:path w="160020" h="104139">
                <a:moveTo>
                  <a:pt x="70892" y="8284"/>
                </a:moveTo>
                <a:lnTo>
                  <a:pt x="39294" y="18599"/>
                </a:lnTo>
                <a:lnTo>
                  <a:pt x="17909" y="29665"/>
                </a:lnTo>
                <a:lnTo>
                  <a:pt x="5292" y="39094"/>
                </a:lnTo>
                <a:lnTo>
                  <a:pt x="0" y="44499"/>
                </a:lnTo>
                <a:lnTo>
                  <a:pt x="11307" y="68157"/>
                </a:lnTo>
                <a:lnTo>
                  <a:pt x="29018" y="86864"/>
                </a:lnTo>
                <a:lnTo>
                  <a:pt x="51710" y="99159"/>
                </a:lnTo>
                <a:lnTo>
                  <a:pt x="77956" y="103582"/>
                </a:lnTo>
                <a:lnTo>
                  <a:pt x="109679" y="97025"/>
                </a:lnTo>
                <a:lnTo>
                  <a:pt x="135583" y="79145"/>
                </a:lnTo>
                <a:lnTo>
                  <a:pt x="153048" y="52625"/>
                </a:lnTo>
                <a:lnTo>
                  <a:pt x="157884" y="28101"/>
                </a:lnTo>
                <a:lnTo>
                  <a:pt x="73595" y="28101"/>
                </a:lnTo>
                <a:lnTo>
                  <a:pt x="71871" y="26775"/>
                </a:lnTo>
                <a:lnTo>
                  <a:pt x="71136" y="24885"/>
                </a:lnTo>
                <a:lnTo>
                  <a:pt x="69680" y="23979"/>
                </a:lnTo>
                <a:lnTo>
                  <a:pt x="68694" y="22295"/>
                </a:lnTo>
                <a:lnTo>
                  <a:pt x="68694" y="18507"/>
                </a:lnTo>
                <a:lnTo>
                  <a:pt x="69571" y="16901"/>
                </a:lnTo>
                <a:lnTo>
                  <a:pt x="70892" y="15961"/>
                </a:lnTo>
                <a:lnTo>
                  <a:pt x="70892" y="8284"/>
                </a:lnTo>
                <a:close/>
              </a:path>
              <a:path w="160020" h="104139">
                <a:moveTo>
                  <a:pt x="147885" y="0"/>
                </a:moveTo>
                <a:lnTo>
                  <a:pt x="129983" y="206"/>
                </a:lnTo>
                <a:lnTo>
                  <a:pt x="105703" y="2081"/>
                </a:lnTo>
                <a:lnTo>
                  <a:pt x="77341" y="6769"/>
                </a:lnTo>
                <a:lnTo>
                  <a:pt x="77341" y="17121"/>
                </a:lnTo>
                <a:lnTo>
                  <a:pt x="77622" y="17540"/>
                </a:lnTo>
                <a:lnTo>
                  <a:pt x="77741" y="17767"/>
                </a:lnTo>
                <a:lnTo>
                  <a:pt x="137973" y="17767"/>
                </a:lnTo>
                <a:lnTo>
                  <a:pt x="137973" y="20262"/>
                </a:lnTo>
                <a:lnTo>
                  <a:pt x="140971" y="20262"/>
                </a:lnTo>
                <a:lnTo>
                  <a:pt x="140971" y="25646"/>
                </a:lnTo>
                <a:lnTo>
                  <a:pt x="79703" y="25646"/>
                </a:lnTo>
                <a:lnTo>
                  <a:pt x="78840" y="27117"/>
                </a:lnTo>
                <a:lnTo>
                  <a:pt x="77334" y="28101"/>
                </a:lnTo>
                <a:lnTo>
                  <a:pt x="157884" y="28101"/>
                </a:lnTo>
                <a:lnTo>
                  <a:pt x="159430" y="20262"/>
                </a:lnTo>
                <a:lnTo>
                  <a:pt x="159452" y="13313"/>
                </a:lnTo>
                <a:lnTo>
                  <a:pt x="158631" y="6678"/>
                </a:lnTo>
                <a:lnTo>
                  <a:pt x="157115" y="317"/>
                </a:lnTo>
                <a:lnTo>
                  <a:pt x="147885" y="0"/>
                </a:lnTo>
                <a:close/>
              </a:path>
            </a:pathLst>
          </a:custGeom>
          <a:solidFill>
            <a:srgbClr val="8FAEBB"/>
          </a:solidFill>
        </p:spPr>
        <p:txBody>
          <a:bodyPr wrap="square" lIns="0" tIns="0" rIns="0" bIns="0" rtlCol="0"/>
          <a:lstStyle/>
          <a:p>
            <a:endParaRPr/>
          </a:p>
        </p:txBody>
      </p:sp>
      <p:sp>
        <p:nvSpPr>
          <p:cNvPr id="139" name="object 139"/>
          <p:cNvSpPr/>
          <p:nvPr/>
        </p:nvSpPr>
        <p:spPr>
          <a:xfrm>
            <a:off x="9241797" y="5702674"/>
            <a:ext cx="159452" cy="103582"/>
          </a:xfrm>
          <a:prstGeom prst="rect">
            <a:avLst/>
          </a:prstGeom>
          <a:blipFill>
            <a:blip r:embed="rId19" cstate="print"/>
            <a:stretch>
              <a:fillRect/>
            </a:stretch>
          </a:blipFill>
        </p:spPr>
        <p:txBody>
          <a:bodyPr wrap="square" lIns="0" tIns="0" rIns="0" bIns="0" rtlCol="0"/>
          <a:lstStyle/>
          <a:p>
            <a:endParaRPr/>
          </a:p>
        </p:txBody>
      </p:sp>
      <p:sp>
        <p:nvSpPr>
          <p:cNvPr id="140" name="object 140"/>
          <p:cNvSpPr/>
          <p:nvPr/>
        </p:nvSpPr>
        <p:spPr>
          <a:xfrm>
            <a:off x="9239688" y="5738343"/>
            <a:ext cx="2540" cy="9525"/>
          </a:xfrm>
          <a:custGeom>
            <a:avLst/>
            <a:gdLst/>
            <a:ahLst/>
            <a:cxnLst/>
            <a:rect l="l" t="t" r="r" b="b"/>
            <a:pathLst>
              <a:path w="2540" h="9525">
                <a:moveTo>
                  <a:pt x="0" y="0"/>
                </a:moveTo>
                <a:lnTo>
                  <a:pt x="823" y="5133"/>
                </a:lnTo>
                <a:lnTo>
                  <a:pt x="1702" y="9340"/>
                </a:lnTo>
                <a:lnTo>
                  <a:pt x="2107" y="8829"/>
                </a:lnTo>
                <a:lnTo>
                  <a:pt x="1248" y="5948"/>
                </a:lnTo>
                <a:lnTo>
                  <a:pt x="553" y="2999"/>
                </a:lnTo>
                <a:lnTo>
                  <a:pt x="0" y="0"/>
                </a:lnTo>
                <a:close/>
              </a:path>
            </a:pathLst>
          </a:custGeom>
          <a:solidFill>
            <a:srgbClr val="8FAEBB"/>
          </a:solidFill>
        </p:spPr>
        <p:txBody>
          <a:bodyPr wrap="square" lIns="0" tIns="0" rIns="0" bIns="0" rtlCol="0"/>
          <a:lstStyle/>
          <a:p>
            <a:endParaRPr/>
          </a:p>
        </p:txBody>
      </p:sp>
      <p:sp>
        <p:nvSpPr>
          <p:cNvPr id="141" name="object 141"/>
          <p:cNvSpPr/>
          <p:nvPr/>
        </p:nvSpPr>
        <p:spPr>
          <a:xfrm>
            <a:off x="9238259" y="5723779"/>
            <a:ext cx="3536" cy="23905"/>
          </a:xfrm>
          <a:prstGeom prst="rect">
            <a:avLst/>
          </a:prstGeom>
          <a:blipFill>
            <a:blip r:embed="rId8" cstate="print"/>
            <a:stretch>
              <a:fillRect/>
            </a:stretch>
          </a:blipFill>
        </p:spPr>
        <p:txBody>
          <a:bodyPr wrap="square" lIns="0" tIns="0" rIns="0" bIns="0" rtlCol="0"/>
          <a:lstStyle/>
          <a:p>
            <a:endParaRPr/>
          </a:p>
        </p:txBody>
      </p:sp>
      <p:sp>
        <p:nvSpPr>
          <p:cNvPr id="142" name="object 142"/>
          <p:cNvSpPr/>
          <p:nvPr/>
        </p:nvSpPr>
        <p:spPr>
          <a:xfrm>
            <a:off x="9391908" y="5684041"/>
            <a:ext cx="8255" cy="19050"/>
          </a:xfrm>
          <a:custGeom>
            <a:avLst/>
            <a:gdLst/>
            <a:ahLst/>
            <a:cxnLst/>
            <a:rect l="l" t="t" r="r" b="b"/>
            <a:pathLst>
              <a:path w="8254" h="19050">
                <a:moveTo>
                  <a:pt x="0" y="0"/>
                </a:moveTo>
                <a:lnTo>
                  <a:pt x="3047" y="5934"/>
                </a:lnTo>
                <a:lnTo>
                  <a:pt x="5416" y="12282"/>
                </a:lnTo>
                <a:lnTo>
                  <a:pt x="7004" y="18950"/>
                </a:lnTo>
                <a:lnTo>
                  <a:pt x="7795" y="18984"/>
                </a:lnTo>
                <a:lnTo>
                  <a:pt x="5823" y="12211"/>
                </a:lnTo>
                <a:lnTo>
                  <a:pt x="3196" y="5867"/>
                </a:lnTo>
                <a:lnTo>
                  <a:pt x="0" y="0"/>
                </a:lnTo>
                <a:close/>
              </a:path>
            </a:pathLst>
          </a:custGeom>
          <a:solidFill>
            <a:srgbClr val="8FAEBB"/>
          </a:solidFill>
        </p:spPr>
        <p:txBody>
          <a:bodyPr wrap="square" lIns="0" tIns="0" rIns="0" bIns="0" rtlCol="0"/>
          <a:lstStyle/>
          <a:p>
            <a:endParaRPr/>
          </a:p>
        </p:txBody>
      </p:sp>
      <p:sp>
        <p:nvSpPr>
          <p:cNvPr id="143" name="object 143"/>
          <p:cNvSpPr/>
          <p:nvPr/>
        </p:nvSpPr>
        <p:spPr>
          <a:xfrm>
            <a:off x="9391908" y="5684041"/>
            <a:ext cx="7792" cy="18984"/>
          </a:xfrm>
          <a:prstGeom prst="rect">
            <a:avLst/>
          </a:prstGeom>
          <a:blipFill>
            <a:blip r:embed="rId9" cstate="print"/>
            <a:stretch>
              <a:fillRect/>
            </a:stretch>
          </a:blipFill>
        </p:spPr>
        <p:txBody>
          <a:bodyPr wrap="square" lIns="0" tIns="0" rIns="0" bIns="0" rtlCol="0"/>
          <a:lstStyle/>
          <a:p>
            <a:endParaRPr/>
          </a:p>
        </p:txBody>
      </p:sp>
      <p:sp>
        <p:nvSpPr>
          <p:cNvPr id="144" name="object 144"/>
          <p:cNvSpPr/>
          <p:nvPr/>
        </p:nvSpPr>
        <p:spPr>
          <a:xfrm>
            <a:off x="9238284" y="5641083"/>
            <a:ext cx="160655" cy="106680"/>
          </a:xfrm>
          <a:custGeom>
            <a:avLst/>
            <a:gdLst/>
            <a:ahLst/>
            <a:cxnLst/>
            <a:rect l="l" t="t" r="r" b="b"/>
            <a:pathLst>
              <a:path w="160654" h="106679">
                <a:moveTo>
                  <a:pt x="82092" y="0"/>
                </a:moveTo>
                <a:lnTo>
                  <a:pt x="50334" y="6488"/>
                </a:lnTo>
                <a:lnTo>
                  <a:pt x="24343" y="24191"/>
                </a:lnTo>
                <a:lnTo>
                  <a:pt x="6703" y="50472"/>
                </a:lnTo>
                <a:lnTo>
                  <a:pt x="0" y="82695"/>
                </a:lnTo>
                <a:lnTo>
                  <a:pt x="24" y="84890"/>
                </a:lnTo>
                <a:lnTo>
                  <a:pt x="3511" y="106086"/>
                </a:lnTo>
                <a:lnTo>
                  <a:pt x="8804" y="100683"/>
                </a:lnTo>
                <a:lnTo>
                  <a:pt x="21420" y="91255"/>
                </a:lnTo>
                <a:lnTo>
                  <a:pt x="42805" y="80190"/>
                </a:lnTo>
                <a:lnTo>
                  <a:pt x="74402" y="69875"/>
                </a:lnTo>
                <a:lnTo>
                  <a:pt x="74402" y="5444"/>
                </a:lnTo>
                <a:lnTo>
                  <a:pt x="109975" y="5444"/>
                </a:lnTo>
                <a:lnTo>
                  <a:pt x="104354" y="3002"/>
                </a:lnTo>
                <a:lnTo>
                  <a:pt x="82092" y="0"/>
                </a:lnTo>
                <a:close/>
              </a:path>
              <a:path w="160654" h="106679">
                <a:moveTo>
                  <a:pt x="109975" y="5444"/>
                </a:moveTo>
                <a:lnTo>
                  <a:pt x="78793" y="5444"/>
                </a:lnTo>
                <a:lnTo>
                  <a:pt x="78800" y="7940"/>
                </a:lnTo>
                <a:lnTo>
                  <a:pt x="80858" y="7940"/>
                </a:lnTo>
                <a:lnTo>
                  <a:pt x="80858" y="68360"/>
                </a:lnTo>
                <a:lnTo>
                  <a:pt x="109220" y="63670"/>
                </a:lnTo>
                <a:lnTo>
                  <a:pt x="133499" y="61795"/>
                </a:lnTo>
                <a:lnTo>
                  <a:pt x="151401" y="61588"/>
                </a:lnTo>
                <a:lnTo>
                  <a:pt x="160557" y="61588"/>
                </a:lnTo>
                <a:lnTo>
                  <a:pt x="159041" y="55236"/>
                </a:lnTo>
                <a:lnTo>
                  <a:pt x="156672" y="48888"/>
                </a:lnTo>
                <a:lnTo>
                  <a:pt x="153625" y="42957"/>
                </a:lnTo>
                <a:lnTo>
                  <a:pt x="140749" y="25117"/>
                </a:lnTo>
                <a:lnTo>
                  <a:pt x="124116" y="11587"/>
                </a:lnTo>
                <a:lnTo>
                  <a:pt x="109975" y="5444"/>
                </a:lnTo>
                <a:close/>
              </a:path>
              <a:path w="160654" h="106679">
                <a:moveTo>
                  <a:pt x="160557" y="61588"/>
                </a:moveTo>
                <a:lnTo>
                  <a:pt x="151401" y="61588"/>
                </a:lnTo>
                <a:lnTo>
                  <a:pt x="160633" y="61905"/>
                </a:lnTo>
                <a:lnTo>
                  <a:pt x="160557" y="61588"/>
                </a:lnTo>
                <a:close/>
              </a:path>
            </a:pathLst>
          </a:custGeom>
          <a:solidFill>
            <a:srgbClr val="8FAEBB"/>
          </a:solidFill>
        </p:spPr>
        <p:txBody>
          <a:bodyPr wrap="square" lIns="0" tIns="0" rIns="0" bIns="0" rtlCol="0"/>
          <a:lstStyle/>
          <a:p>
            <a:endParaRPr/>
          </a:p>
        </p:txBody>
      </p:sp>
      <p:sp>
        <p:nvSpPr>
          <p:cNvPr id="145" name="object 145"/>
          <p:cNvSpPr/>
          <p:nvPr/>
        </p:nvSpPr>
        <p:spPr>
          <a:xfrm>
            <a:off x="9238284" y="5640278"/>
            <a:ext cx="160633" cy="106891"/>
          </a:xfrm>
          <a:prstGeom prst="rect">
            <a:avLst/>
          </a:prstGeom>
          <a:blipFill>
            <a:blip r:embed="rId20" cstate="print"/>
            <a:stretch>
              <a:fillRect/>
            </a:stretch>
          </a:blipFill>
        </p:spPr>
        <p:txBody>
          <a:bodyPr wrap="square" lIns="0" tIns="0" rIns="0" bIns="0" rtlCol="0"/>
          <a:lstStyle/>
          <a:p>
            <a:endParaRPr/>
          </a:p>
        </p:txBody>
      </p:sp>
      <p:sp>
        <p:nvSpPr>
          <p:cNvPr id="146" name="object 146"/>
          <p:cNvSpPr/>
          <p:nvPr/>
        </p:nvSpPr>
        <p:spPr>
          <a:xfrm>
            <a:off x="9312935" y="5725824"/>
            <a:ext cx="8890" cy="5080"/>
          </a:xfrm>
          <a:custGeom>
            <a:avLst/>
            <a:gdLst/>
            <a:ahLst/>
            <a:cxnLst/>
            <a:rect l="l" t="t" r="r" b="b"/>
            <a:pathLst>
              <a:path w="8890" h="5079">
                <a:moveTo>
                  <a:pt x="0" y="1738"/>
                </a:moveTo>
                <a:lnTo>
                  <a:pt x="734" y="3625"/>
                </a:lnTo>
                <a:lnTo>
                  <a:pt x="2458" y="4954"/>
                </a:lnTo>
                <a:lnTo>
                  <a:pt x="6197" y="4954"/>
                </a:lnTo>
                <a:lnTo>
                  <a:pt x="7706" y="3970"/>
                </a:lnTo>
                <a:lnTo>
                  <a:pt x="8566" y="2499"/>
                </a:lnTo>
                <a:lnTo>
                  <a:pt x="7719" y="2499"/>
                </a:lnTo>
                <a:lnTo>
                  <a:pt x="1528" y="2455"/>
                </a:lnTo>
                <a:lnTo>
                  <a:pt x="711" y="2184"/>
                </a:lnTo>
                <a:lnTo>
                  <a:pt x="0" y="1738"/>
                </a:lnTo>
                <a:close/>
              </a:path>
              <a:path w="8890" h="5079">
                <a:moveTo>
                  <a:pt x="7719" y="0"/>
                </a:moveTo>
                <a:lnTo>
                  <a:pt x="6498" y="0"/>
                </a:lnTo>
                <a:lnTo>
                  <a:pt x="5638" y="1471"/>
                </a:lnTo>
                <a:lnTo>
                  <a:pt x="4132" y="2455"/>
                </a:lnTo>
                <a:lnTo>
                  <a:pt x="7719" y="2455"/>
                </a:lnTo>
                <a:lnTo>
                  <a:pt x="7719" y="0"/>
                </a:lnTo>
                <a:close/>
              </a:path>
            </a:pathLst>
          </a:custGeom>
          <a:solidFill>
            <a:srgbClr val="9BBBCE"/>
          </a:solidFill>
        </p:spPr>
        <p:txBody>
          <a:bodyPr wrap="square" lIns="0" tIns="0" rIns="0" bIns="0" rtlCol="0"/>
          <a:lstStyle/>
          <a:p>
            <a:endParaRPr/>
          </a:p>
        </p:txBody>
      </p:sp>
      <p:sp>
        <p:nvSpPr>
          <p:cNvPr id="147" name="object 147"/>
          <p:cNvSpPr/>
          <p:nvPr/>
        </p:nvSpPr>
        <p:spPr>
          <a:xfrm>
            <a:off x="9320655" y="5725824"/>
            <a:ext cx="1905" cy="2540"/>
          </a:xfrm>
          <a:custGeom>
            <a:avLst/>
            <a:gdLst/>
            <a:ahLst/>
            <a:cxnLst/>
            <a:rect l="l" t="t" r="r" b="b"/>
            <a:pathLst>
              <a:path w="1904" h="2539">
                <a:moveTo>
                  <a:pt x="1578" y="0"/>
                </a:moveTo>
                <a:lnTo>
                  <a:pt x="0" y="0"/>
                </a:lnTo>
                <a:lnTo>
                  <a:pt x="0" y="2495"/>
                </a:lnTo>
                <a:lnTo>
                  <a:pt x="847" y="2495"/>
                </a:lnTo>
                <a:lnTo>
                  <a:pt x="1273" y="1765"/>
                </a:lnTo>
                <a:lnTo>
                  <a:pt x="1532" y="913"/>
                </a:lnTo>
                <a:lnTo>
                  <a:pt x="1578" y="0"/>
                </a:lnTo>
                <a:close/>
              </a:path>
            </a:pathLst>
          </a:custGeom>
          <a:solidFill>
            <a:srgbClr val="9BBBCE"/>
          </a:solidFill>
        </p:spPr>
        <p:txBody>
          <a:bodyPr wrap="square" lIns="0" tIns="0" rIns="0" bIns="0" rtlCol="0"/>
          <a:lstStyle/>
          <a:p>
            <a:endParaRPr/>
          </a:p>
        </p:txBody>
      </p:sp>
      <p:sp>
        <p:nvSpPr>
          <p:cNvPr id="148" name="object 148"/>
          <p:cNvSpPr/>
          <p:nvPr/>
        </p:nvSpPr>
        <p:spPr>
          <a:xfrm>
            <a:off x="9317077" y="5709444"/>
            <a:ext cx="2540" cy="10795"/>
          </a:xfrm>
          <a:custGeom>
            <a:avLst/>
            <a:gdLst/>
            <a:ahLst/>
            <a:cxnLst/>
            <a:rect l="l" t="t" r="r" b="b"/>
            <a:pathLst>
              <a:path w="2540" h="10795">
                <a:moveTo>
                  <a:pt x="2064" y="0"/>
                </a:moveTo>
                <a:lnTo>
                  <a:pt x="0" y="473"/>
                </a:lnTo>
                <a:lnTo>
                  <a:pt x="0" y="8694"/>
                </a:lnTo>
                <a:lnTo>
                  <a:pt x="823" y="9035"/>
                </a:lnTo>
                <a:lnTo>
                  <a:pt x="1525" y="9614"/>
                </a:lnTo>
                <a:lnTo>
                  <a:pt x="2064" y="10351"/>
                </a:lnTo>
                <a:lnTo>
                  <a:pt x="2064" y="0"/>
                </a:lnTo>
                <a:close/>
              </a:path>
            </a:pathLst>
          </a:custGeom>
          <a:solidFill>
            <a:srgbClr val="9BBBCE"/>
          </a:solidFill>
        </p:spPr>
        <p:txBody>
          <a:bodyPr wrap="square" lIns="0" tIns="0" rIns="0" bIns="0" rtlCol="0"/>
          <a:lstStyle/>
          <a:p>
            <a:endParaRPr/>
          </a:p>
        </p:txBody>
      </p:sp>
      <p:sp>
        <p:nvSpPr>
          <p:cNvPr id="149" name="object 149"/>
          <p:cNvSpPr/>
          <p:nvPr/>
        </p:nvSpPr>
        <p:spPr>
          <a:xfrm>
            <a:off x="9310489" y="5718635"/>
            <a:ext cx="4445" cy="9525"/>
          </a:xfrm>
          <a:custGeom>
            <a:avLst/>
            <a:gdLst/>
            <a:ahLst/>
            <a:cxnLst/>
            <a:rect l="l" t="t" r="r" b="b"/>
            <a:pathLst>
              <a:path w="4445" h="9525">
                <a:moveTo>
                  <a:pt x="2197" y="0"/>
                </a:moveTo>
                <a:lnTo>
                  <a:pt x="876" y="940"/>
                </a:lnTo>
                <a:lnTo>
                  <a:pt x="29" y="2495"/>
                </a:lnTo>
                <a:lnTo>
                  <a:pt x="0" y="6337"/>
                </a:lnTo>
                <a:lnTo>
                  <a:pt x="986" y="8017"/>
                </a:lnTo>
                <a:lnTo>
                  <a:pt x="2441" y="8924"/>
                </a:lnTo>
                <a:lnTo>
                  <a:pt x="2197" y="8298"/>
                </a:lnTo>
                <a:lnTo>
                  <a:pt x="2143" y="8017"/>
                </a:lnTo>
                <a:lnTo>
                  <a:pt x="2064" y="5045"/>
                </a:lnTo>
                <a:lnTo>
                  <a:pt x="2941" y="3432"/>
                </a:lnTo>
                <a:lnTo>
                  <a:pt x="4188" y="2549"/>
                </a:lnTo>
                <a:lnTo>
                  <a:pt x="4265" y="618"/>
                </a:lnTo>
                <a:lnTo>
                  <a:pt x="2197" y="618"/>
                </a:lnTo>
                <a:lnTo>
                  <a:pt x="2197" y="0"/>
                </a:lnTo>
                <a:close/>
              </a:path>
            </a:pathLst>
          </a:custGeom>
          <a:solidFill>
            <a:srgbClr val="453C3C"/>
          </a:solidFill>
        </p:spPr>
        <p:txBody>
          <a:bodyPr wrap="square" lIns="0" tIns="0" rIns="0" bIns="0" rtlCol="0"/>
          <a:lstStyle/>
          <a:p>
            <a:endParaRPr/>
          </a:p>
        </p:txBody>
      </p:sp>
      <p:sp>
        <p:nvSpPr>
          <p:cNvPr id="150" name="object 150"/>
          <p:cNvSpPr/>
          <p:nvPr/>
        </p:nvSpPr>
        <p:spPr>
          <a:xfrm>
            <a:off x="9312286" y="5720749"/>
            <a:ext cx="7620" cy="7620"/>
          </a:xfrm>
          <a:custGeom>
            <a:avLst/>
            <a:gdLst/>
            <a:ahLst/>
            <a:cxnLst/>
            <a:rect l="l" t="t" r="r" b="b"/>
            <a:pathLst>
              <a:path w="7620" h="7620">
                <a:moveTo>
                  <a:pt x="2458" y="0"/>
                </a:moveTo>
                <a:lnTo>
                  <a:pt x="1134" y="940"/>
                </a:lnTo>
                <a:lnTo>
                  <a:pt x="52" y="2877"/>
                </a:lnTo>
                <a:lnTo>
                  <a:pt x="0" y="5951"/>
                </a:lnTo>
                <a:lnTo>
                  <a:pt x="248" y="6577"/>
                </a:lnTo>
                <a:lnTo>
                  <a:pt x="956" y="7023"/>
                </a:lnTo>
                <a:lnTo>
                  <a:pt x="2170" y="7527"/>
                </a:lnTo>
                <a:lnTo>
                  <a:pt x="4786" y="7527"/>
                </a:lnTo>
                <a:lnTo>
                  <a:pt x="6286" y="6546"/>
                </a:lnTo>
                <a:lnTo>
                  <a:pt x="7147" y="5075"/>
                </a:lnTo>
                <a:lnTo>
                  <a:pt x="6607" y="4876"/>
                </a:lnTo>
                <a:lnTo>
                  <a:pt x="6533" y="872"/>
                </a:lnTo>
                <a:lnTo>
                  <a:pt x="2458" y="872"/>
                </a:lnTo>
                <a:lnTo>
                  <a:pt x="2458" y="0"/>
                </a:lnTo>
                <a:close/>
              </a:path>
              <a:path w="7620" h="7620">
                <a:moveTo>
                  <a:pt x="6531" y="794"/>
                </a:moveTo>
                <a:lnTo>
                  <a:pt x="2458" y="872"/>
                </a:lnTo>
                <a:lnTo>
                  <a:pt x="6533" y="872"/>
                </a:lnTo>
                <a:close/>
              </a:path>
            </a:pathLst>
          </a:custGeom>
          <a:solidFill>
            <a:srgbClr val="453C3C"/>
          </a:solidFill>
        </p:spPr>
        <p:txBody>
          <a:bodyPr wrap="square" lIns="0" tIns="0" rIns="0" bIns="0" rtlCol="0"/>
          <a:lstStyle/>
          <a:p>
            <a:endParaRPr/>
          </a:p>
        </p:txBody>
      </p:sp>
      <p:sp>
        <p:nvSpPr>
          <p:cNvPr id="151" name="object 151"/>
          <p:cNvSpPr/>
          <p:nvPr/>
        </p:nvSpPr>
        <p:spPr>
          <a:xfrm>
            <a:off x="9314474" y="5718138"/>
            <a:ext cx="5080" cy="3175"/>
          </a:xfrm>
          <a:custGeom>
            <a:avLst/>
            <a:gdLst/>
            <a:ahLst/>
            <a:cxnLst/>
            <a:rect l="l" t="t" r="r" b="b"/>
            <a:pathLst>
              <a:path w="5079" h="3175">
                <a:moveTo>
                  <a:pt x="0" y="1065"/>
                </a:moveTo>
                <a:lnTo>
                  <a:pt x="115" y="3006"/>
                </a:lnTo>
                <a:lnTo>
                  <a:pt x="880" y="2465"/>
                </a:lnTo>
                <a:lnTo>
                  <a:pt x="1952" y="2130"/>
                </a:lnTo>
                <a:lnTo>
                  <a:pt x="4672" y="2130"/>
                </a:lnTo>
                <a:lnTo>
                  <a:pt x="4672" y="1657"/>
                </a:lnTo>
                <a:lnTo>
                  <a:pt x="4273" y="1115"/>
                </a:lnTo>
                <a:lnTo>
                  <a:pt x="2604" y="1115"/>
                </a:lnTo>
                <a:lnTo>
                  <a:pt x="0" y="1065"/>
                </a:lnTo>
                <a:close/>
              </a:path>
              <a:path w="5079" h="3175">
                <a:moveTo>
                  <a:pt x="4672" y="2130"/>
                </a:moveTo>
                <a:lnTo>
                  <a:pt x="3345" y="2130"/>
                </a:lnTo>
                <a:lnTo>
                  <a:pt x="3735" y="2201"/>
                </a:lnTo>
                <a:lnTo>
                  <a:pt x="4119" y="2306"/>
                </a:lnTo>
                <a:lnTo>
                  <a:pt x="4672" y="2302"/>
                </a:lnTo>
                <a:lnTo>
                  <a:pt x="4672" y="2130"/>
                </a:lnTo>
                <a:close/>
              </a:path>
              <a:path w="5079" h="3175">
                <a:moveTo>
                  <a:pt x="2604" y="0"/>
                </a:moveTo>
                <a:lnTo>
                  <a:pt x="2604" y="1115"/>
                </a:lnTo>
                <a:lnTo>
                  <a:pt x="4273" y="1115"/>
                </a:lnTo>
                <a:lnTo>
                  <a:pt x="4129" y="919"/>
                </a:lnTo>
                <a:lnTo>
                  <a:pt x="3428" y="338"/>
                </a:lnTo>
                <a:lnTo>
                  <a:pt x="2604" y="0"/>
                </a:lnTo>
                <a:close/>
              </a:path>
            </a:pathLst>
          </a:custGeom>
          <a:solidFill>
            <a:srgbClr val="453C3C"/>
          </a:solidFill>
        </p:spPr>
        <p:txBody>
          <a:bodyPr wrap="square" lIns="0" tIns="0" rIns="0" bIns="0" rtlCol="0"/>
          <a:lstStyle/>
          <a:p>
            <a:endParaRPr/>
          </a:p>
        </p:txBody>
      </p:sp>
      <p:sp>
        <p:nvSpPr>
          <p:cNvPr id="152" name="object 152"/>
          <p:cNvSpPr/>
          <p:nvPr/>
        </p:nvSpPr>
        <p:spPr>
          <a:xfrm>
            <a:off x="9314599" y="5720035"/>
            <a:ext cx="4445" cy="1905"/>
          </a:xfrm>
          <a:custGeom>
            <a:avLst/>
            <a:gdLst/>
            <a:ahLst/>
            <a:cxnLst/>
            <a:rect l="l" t="t" r="r" b="b"/>
            <a:pathLst>
              <a:path w="4445" h="1904">
                <a:moveTo>
                  <a:pt x="3232" y="0"/>
                </a:moveTo>
                <a:lnTo>
                  <a:pt x="1839" y="0"/>
                </a:lnTo>
                <a:lnTo>
                  <a:pt x="946" y="290"/>
                </a:lnTo>
                <a:lnTo>
                  <a:pt x="29" y="831"/>
                </a:lnTo>
                <a:lnTo>
                  <a:pt x="0" y="1714"/>
                </a:lnTo>
                <a:lnTo>
                  <a:pt x="3990" y="1714"/>
                </a:lnTo>
                <a:lnTo>
                  <a:pt x="4218" y="395"/>
                </a:lnTo>
                <a:lnTo>
                  <a:pt x="3838" y="290"/>
                </a:lnTo>
                <a:lnTo>
                  <a:pt x="3232" y="0"/>
                </a:lnTo>
                <a:close/>
              </a:path>
            </a:pathLst>
          </a:custGeom>
          <a:solidFill>
            <a:srgbClr val="453C3C"/>
          </a:solidFill>
        </p:spPr>
        <p:txBody>
          <a:bodyPr wrap="square" lIns="0" tIns="0" rIns="0" bIns="0" rtlCol="0"/>
          <a:lstStyle/>
          <a:p>
            <a:endParaRPr/>
          </a:p>
        </p:txBody>
      </p:sp>
      <p:sp>
        <p:nvSpPr>
          <p:cNvPr id="153" name="object 153"/>
          <p:cNvSpPr/>
          <p:nvPr/>
        </p:nvSpPr>
        <p:spPr>
          <a:xfrm>
            <a:off x="9319814" y="5720989"/>
            <a:ext cx="1270" cy="1270"/>
          </a:xfrm>
          <a:custGeom>
            <a:avLst/>
            <a:gdLst/>
            <a:ahLst/>
            <a:cxnLst/>
            <a:rect l="l" t="t" r="r" b="b"/>
            <a:pathLst>
              <a:path w="1270" h="1270">
                <a:moveTo>
                  <a:pt x="0" y="0"/>
                </a:moveTo>
                <a:lnTo>
                  <a:pt x="110" y="284"/>
                </a:lnTo>
                <a:lnTo>
                  <a:pt x="211" y="645"/>
                </a:lnTo>
                <a:lnTo>
                  <a:pt x="287" y="1071"/>
                </a:lnTo>
                <a:lnTo>
                  <a:pt x="1217" y="1071"/>
                </a:lnTo>
                <a:lnTo>
                  <a:pt x="866" y="645"/>
                </a:lnTo>
                <a:lnTo>
                  <a:pt x="456" y="284"/>
                </a:lnTo>
                <a:lnTo>
                  <a:pt x="0" y="0"/>
                </a:lnTo>
                <a:close/>
              </a:path>
            </a:pathLst>
          </a:custGeom>
          <a:solidFill>
            <a:srgbClr val="453C3C"/>
          </a:solidFill>
        </p:spPr>
        <p:txBody>
          <a:bodyPr wrap="square" lIns="0" tIns="0" rIns="0" bIns="0" rtlCol="0"/>
          <a:lstStyle/>
          <a:p>
            <a:endParaRPr/>
          </a:p>
        </p:txBody>
      </p:sp>
      <p:sp>
        <p:nvSpPr>
          <p:cNvPr id="154" name="object 154"/>
          <p:cNvSpPr/>
          <p:nvPr/>
        </p:nvSpPr>
        <p:spPr>
          <a:xfrm>
            <a:off x="9319430" y="5723092"/>
            <a:ext cx="1270" cy="3175"/>
          </a:xfrm>
          <a:custGeom>
            <a:avLst/>
            <a:gdLst/>
            <a:ahLst/>
            <a:cxnLst/>
            <a:rect l="l" t="t" r="r" b="b"/>
            <a:pathLst>
              <a:path w="1270" h="3175">
                <a:moveTo>
                  <a:pt x="1220" y="0"/>
                </a:moveTo>
                <a:lnTo>
                  <a:pt x="757" y="0"/>
                </a:lnTo>
                <a:lnTo>
                  <a:pt x="741" y="1004"/>
                </a:lnTo>
                <a:lnTo>
                  <a:pt x="466" y="1937"/>
                </a:lnTo>
                <a:lnTo>
                  <a:pt x="0" y="2732"/>
                </a:lnTo>
                <a:lnTo>
                  <a:pt x="1220" y="2732"/>
                </a:lnTo>
                <a:lnTo>
                  <a:pt x="1220" y="0"/>
                </a:lnTo>
                <a:close/>
              </a:path>
            </a:pathLst>
          </a:custGeom>
          <a:solidFill>
            <a:srgbClr val="453C3C"/>
          </a:solidFill>
        </p:spPr>
        <p:txBody>
          <a:bodyPr wrap="square" lIns="0" tIns="0" rIns="0" bIns="0" rtlCol="0"/>
          <a:lstStyle/>
          <a:p>
            <a:endParaRPr/>
          </a:p>
        </p:txBody>
      </p:sp>
      <p:sp>
        <p:nvSpPr>
          <p:cNvPr id="155" name="object 155"/>
          <p:cNvSpPr/>
          <p:nvPr/>
        </p:nvSpPr>
        <p:spPr>
          <a:xfrm>
            <a:off x="9320655" y="5723092"/>
            <a:ext cx="1905" cy="3175"/>
          </a:xfrm>
          <a:custGeom>
            <a:avLst/>
            <a:gdLst/>
            <a:ahLst/>
            <a:cxnLst/>
            <a:rect l="l" t="t" r="r" b="b"/>
            <a:pathLst>
              <a:path w="1904" h="3175">
                <a:moveTo>
                  <a:pt x="1032" y="0"/>
                </a:moveTo>
                <a:lnTo>
                  <a:pt x="0" y="0"/>
                </a:lnTo>
                <a:lnTo>
                  <a:pt x="0" y="2732"/>
                </a:lnTo>
                <a:lnTo>
                  <a:pt x="1578" y="2732"/>
                </a:lnTo>
                <a:lnTo>
                  <a:pt x="1608" y="1545"/>
                </a:lnTo>
                <a:lnTo>
                  <a:pt x="1389" y="727"/>
                </a:lnTo>
                <a:lnTo>
                  <a:pt x="1032" y="0"/>
                </a:lnTo>
                <a:close/>
              </a:path>
            </a:pathLst>
          </a:custGeom>
          <a:solidFill>
            <a:srgbClr val="453C3C"/>
          </a:solidFill>
        </p:spPr>
        <p:txBody>
          <a:bodyPr wrap="square" lIns="0" tIns="0" rIns="0" bIns="0" rtlCol="0"/>
          <a:lstStyle/>
          <a:p>
            <a:endParaRPr/>
          </a:p>
        </p:txBody>
      </p:sp>
      <p:sp>
        <p:nvSpPr>
          <p:cNvPr id="156" name="object 156"/>
          <p:cNvSpPr/>
          <p:nvPr/>
        </p:nvSpPr>
        <p:spPr>
          <a:xfrm>
            <a:off x="9319142" y="5720441"/>
            <a:ext cx="1270" cy="635"/>
          </a:xfrm>
          <a:custGeom>
            <a:avLst/>
            <a:gdLst/>
            <a:ahLst/>
            <a:cxnLst/>
            <a:rect l="l" t="t" r="r" b="b"/>
            <a:pathLst>
              <a:path w="1270" h="635">
                <a:moveTo>
                  <a:pt x="400" y="0"/>
                </a:moveTo>
                <a:lnTo>
                  <a:pt x="0" y="0"/>
                </a:lnTo>
                <a:lnTo>
                  <a:pt x="0" y="189"/>
                </a:lnTo>
                <a:lnTo>
                  <a:pt x="348" y="355"/>
                </a:lnTo>
                <a:lnTo>
                  <a:pt x="671" y="547"/>
                </a:lnTo>
                <a:lnTo>
                  <a:pt x="400" y="0"/>
                </a:lnTo>
                <a:close/>
              </a:path>
            </a:pathLst>
          </a:custGeom>
          <a:solidFill>
            <a:srgbClr val="453C3C"/>
          </a:solidFill>
        </p:spPr>
        <p:txBody>
          <a:bodyPr wrap="square" lIns="0" tIns="0" rIns="0" bIns="0" rtlCol="0"/>
          <a:lstStyle/>
          <a:p>
            <a:endParaRPr/>
          </a:p>
        </p:txBody>
      </p:sp>
      <p:sp>
        <p:nvSpPr>
          <p:cNvPr id="157" name="object 157"/>
          <p:cNvSpPr/>
          <p:nvPr/>
        </p:nvSpPr>
        <p:spPr>
          <a:xfrm>
            <a:off x="9318590" y="5720627"/>
            <a:ext cx="1905" cy="5715"/>
          </a:xfrm>
          <a:custGeom>
            <a:avLst/>
            <a:gdLst/>
            <a:ahLst/>
            <a:cxnLst/>
            <a:rect l="l" t="t" r="r" b="b"/>
            <a:pathLst>
              <a:path w="1904" h="5714">
                <a:moveTo>
                  <a:pt x="555" y="0"/>
                </a:moveTo>
                <a:lnTo>
                  <a:pt x="555" y="1122"/>
                </a:lnTo>
                <a:lnTo>
                  <a:pt x="0" y="1122"/>
                </a:lnTo>
                <a:lnTo>
                  <a:pt x="0" y="5194"/>
                </a:lnTo>
                <a:lnTo>
                  <a:pt x="843" y="5194"/>
                </a:lnTo>
                <a:lnTo>
                  <a:pt x="1310" y="4399"/>
                </a:lnTo>
                <a:lnTo>
                  <a:pt x="1584" y="3466"/>
                </a:lnTo>
                <a:lnTo>
                  <a:pt x="1598" y="2461"/>
                </a:lnTo>
                <a:lnTo>
                  <a:pt x="1336" y="2461"/>
                </a:lnTo>
                <a:lnTo>
                  <a:pt x="1336" y="1430"/>
                </a:lnTo>
                <a:lnTo>
                  <a:pt x="1515" y="1430"/>
                </a:lnTo>
                <a:lnTo>
                  <a:pt x="1452" y="1061"/>
                </a:lnTo>
                <a:lnTo>
                  <a:pt x="1359" y="700"/>
                </a:lnTo>
                <a:lnTo>
                  <a:pt x="1227" y="358"/>
                </a:lnTo>
                <a:lnTo>
                  <a:pt x="787" y="98"/>
                </a:lnTo>
                <a:lnTo>
                  <a:pt x="555" y="0"/>
                </a:lnTo>
                <a:close/>
              </a:path>
            </a:pathLst>
          </a:custGeom>
          <a:solidFill>
            <a:srgbClr val="453C3C"/>
          </a:solidFill>
        </p:spPr>
        <p:txBody>
          <a:bodyPr wrap="square" lIns="0" tIns="0" rIns="0" bIns="0" rtlCol="0"/>
          <a:lstStyle/>
          <a:p>
            <a:endParaRPr/>
          </a:p>
        </p:txBody>
      </p:sp>
      <p:sp>
        <p:nvSpPr>
          <p:cNvPr id="158" name="object 158"/>
          <p:cNvSpPr/>
          <p:nvPr/>
        </p:nvSpPr>
        <p:spPr>
          <a:xfrm>
            <a:off x="9318590" y="5720441"/>
            <a:ext cx="635" cy="635"/>
          </a:xfrm>
          <a:custGeom>
            <a:avLst/>
            <a:gdLst/>
            <a:ahLst/>
            <a:cxnLst/>
            <a:rect l="l" t="t" r="r" b="b"/>
            <a:pathLst>
              <a:path w="634" h="635">
                <a:moveTo>
                  <a:pt x="552" y="0"/>
                </a:moveTo>
                <a:lnTo>
                  <a:pt x="0" y="0"/>
                </a:lnTo>
                <a:lnTo>
                  <a:pt x="552" y="189"/>
                </a:lnTo>
                <a:lnTo>
                  <a:pt x="552" y="0"/>
                </a:lnTo>
                <a:close/>
              </a:path>
            </a:pathLst>
          </a:custGeom>
          <a:solidFill>
            <a:srgbClr val="453C3C"/>
          </a:solidFill>
        </p:spPr>
        <p:txBody>
          <a:bodyPr wrap="square" lIns="0" tIns="0" rIns="0" bIns="0" rtlCol="0"/>
          <a:lstStyle/>
          <a:p>
            <a:endParaRPr/>
          </a:p>
        </p:txBody>
      </p:sp>
      <p:sp>
        <p:nvSpPr>
          <p:cNvPr id="159" name="object 159"/>
          <p:cNvSpPr/>
          <p:nvPr/>
        </p:nvSpPr>
        <p:spPr>
          <a:xfrm>
            <a:off x="9318590" y="5720448"/>
            <a:ext cx="635" cy="1905"/>
          </a:xfrm>
          <a:custGeom>
            <a:avLst/>
            <a:gdLst/>
            <a:ahLst/>
            <a:cxnLst/>
            <a:rect l="l" t="t" r="r" b="b"/>
            <a:pathLst>
              <a:path w="634" h="1904">
                <a:moveTo>
                  <a:pt x="0" y="0"/>
                </a:moveTo>
                <a:lnTo>
                  <a:pt x="0" y="1305"/>
                </a:lnTo>
                <a:lnTo>
                  <a:pt x="552" y="1305"/>
                </a:lnTo>
                <a:lnTo>
                  <a:pt x="552" y="182"/>
                </a:lnTo>
                <a:lnTo>
                  <a:pt x="191" y="47"/>
                </a:lnTo>
                <a:lnTo>
                  <a:pt x="0" y="0"/>
                </a:lnTo>
                <a:close/>
              </a:path>
            </a:pathLst>
          </a:custGeom>
          <a:solidFill>
            <a:srgbClr val="453C3C"/>
          </a:solidFill>
        </p:spPr>
        <p:txBody>
          <a:bodyPr wrap="square" lIns="0" tIns="0" rIns="0" bIns="0" rtlCol="0"/>
          <a:lstStyle/>
          <a:p>
            <a:endParaRPr/>
          </a:p>
        </p:txBody>
      </p:sp>
      <p:sp>
        <p:nvSpPr>
          <p:cNvPr id="160" name="object 160"/>
          <p:cNvSpPr/>
          <p:nvPr/>
        </p:nvSpPr>
        <p:spPr>
          <a:xfrm>
            <a:off x="9312686" y="5710749"/>
            <a:ext cx="1905" cy="8255"/>
          </a:xfrm>
          <a:custGeom>
            <a:avLst/>
            <a:gdLst/>
            <a:ahLst/>
            <a:cxnLst/>
            <a:rect l="l" t="t" r="r" b="b"/>
            <a:pathLst>
              <a:path w="1904" h="8254">
                <a:moveTo>
                  <a:pt x="840" y="0"/>
                </a:moveTo>
                <a:lnTo>
                  <a:pt x="0" y="206"/>
                </a:lnTo>
                <a:lnTo>
                  <a:pt x="0" y="7886"/>
                </a:lnTo>
                <a:lnTo>
                  <a:pt x="493" y="7534"/>
                </a:lnTo>
                <a:lnTo>
                  <a:pt x="1048" y="7277"/>
                </a:lnTo>
                <a:lnTo>
                  <a:pt x="1630" y="7142"/>
                </a:lnTo>
                <a:lnTo>
                  <a:pt x="840" y="7142"/>
                </a:lnTo>
                <a:lnTo>
                  <a:pt x="840" y="0"/>
                </a:lnTo>
                <a:close/>
              </a:path>
            </a:pathLst>
          </a:custGeom>
          <a:solidFill>
            <a:srgbClr val="453C3C"/>
          </a:solidFill>
        </p:spPr>
        <p:txBody>
          <a:bodyPr wrap="square" lIns="0" tIns="0" rIns="0" bIns="0" rtlCol="0"/>
          <a:lstStyle/>
          <a:p>
            <a:endParaRPr/>
          </a:p>
        </p:txBody>
      </p:sp>
      <p:sp>
        <p:nvSpPr>
          <p:cNvPr id="161" name="object 161"/>
          <p:cNvSpPr/>
          <p:nvPr/>
        </p:nvSpPr>
        <p:spPr>
          <a:xfrm>
            <a:off x="9314550" y="5709917"/>
            <a:ext cx="2540" cy="8255"/>
          </a:xfrm>
          <a:custGeom>
            <a:avLst/>
            <a:gdLst/>
            <a:ahLst/>
            <a:cxnLst/>
            <a:rect l="l" t="t" r="r" b="b"/>
            <a:pathLst>
              <a:path w="2540" h="8254">
                <a:moveTo>
                  <a:pt x="2528" y="7855"/>
                </a:moveTo>
                <a:lnTo>
                  <a:pt x="1406" y="7855"/>
                </a:lnTo>
                <a:lnTo>
                  <a:pt x="1985" y="7994"/>
                </a:lnTo>
                <a:lnTo>
                  <a:pt x="2528" y="8220"/>
                </a:lnTo>
                <a:lnTo>
                  <a:pt x="2528" y="7855"/>
                </a:lnTo>
                <a:close/>
              </a:path>
              <a:path w="2540" h="8254">
                <a:moveTo>
                  <a:pt x="2528" y="0"/>
                </a:moveTo>
                <a:lnTo>
                  <a:pt x="367" y="490"/>
                </a:lnTo>
                <a:lnTo>
                  <a:pt x="0" y="527"/>
                </a:lnTo>
                <a:lnTo>
                  <a:pt x="39" y="7936"/>
                </a:lnTo>
                <a:lnTo>
                  <a:pt x="592" y="7855"/>
                </a:lnTo>
                <a:lnTo>
                  <a:pt x="2528" y="7855"/>
                </a:lnTo>
                <a:lnTo>
                  <a:pt x="2528" y="0"/>
                </a:lnTo>
                <a:close/>
              </a:path>
            </a:pathLst>
          </a:custGeom>
          <a:solidFill>
            <a:srgbClr val="453C3C"/>
          </a:solidFill>
        </p:spPr>
        <p:txBody>
          <a:bodyPr wrap="square" lIns="0" tIns="0" rIns="0" bIns="0" rtlCol="0"/>
          <a:lstStyle/>
          <a:p>
            <a:endParaRPr/>
          </a:p>
        </p:txBody>
      </p:sp>
      <p:sp>
        <p:nvSpPr>
          <p:cNvPr id="162" name="object 162"/>
          <p:cNvSpPr/>
          <p:nvPr/>
        </p:nvSpPr>
        <p:spPr>
          <a:xfrm>
            <a:off x="9312378" y="5717840"/>
            <a:ext cx="2540" cy="1905"/>
          </a:xfrm>
          <a:custGeom>
            <a:avLst/>
            <a:gdLst/>
            <a:ahLst/>
            <a:cxnLst/>
            <a:rect l="l" t="t" r="r" b="b"/>
            <a:pathLst>
              <a:path w="2540" h="1904">
                <a:moveTo>
                  <a:pt x="2375" y="0"/>
                </a:moveTo>
                <a:lnTo>
                  <a:pt x="2160" y="23"/>
                </a:lnTo>
                <a:lnTo>
                  <a:pt x="1952" y="54"/>
                </a:lnTo>
                <a:lnTo>
                  <a:pt x="1356" y="189"/>
                </a:lnTo>
                <a:lnTo>
                  <a:pt x="860" y="189"/>
                </a:lnTo>
                <a:lnTo>
                  <a:pt x="426" y="493"/>
                </a:lnTo>
                <a:lnTo>
                  <a:pt x="0" y="1761"/>
                </a:lnTo>
                <a:lnTo>
                  <a:pt x="2405" y="1761"/>
                </a:lnTo>
                <a:lnTo>
                  <a:pt x="2379" y="189"/>
                </a:lnTo>
                <a:lnTo>
                  <a:pt x="1356" y="189"/>
                </a:lnTo>
                <a:lnTo>
                  <a:pt x="923" y="145"/>
                </a:lnTo>
                <a:lnTo>
                  <a:pt x="2378" y="145"/>
                </a:lnTo>
                <a:lnTo>
                  <a:pt x="2375" y="0"/>
                </a:lnTo>
                <a:close/>
              </a:path>
            </a:pathLst>
          </a:custGeom>
          <a:solidFill>
            <a:srgbClr val="453C3C"/>
          </a:solidFill>
        </p:spPr>
        <p:txBody>
          <a:bodyPr wrap="square" lIns="0" tIns="0" rIns="0" bIns="0" rtlCol="0"/>
          <a:lstStyle/>
          <a:p>
            <a:endParaRPr/>
          </a:p>
        </p:txBody>
      </p:sp>
      <p:sp>
        <p:nvSpPr>
          <p:cNvPr id="163" name="object 163"/>
          <p:cNvSpPr/>
          <p:nvPr/>
        </p:nvSpPr>
        <p:spPr>
          <a:xfrm>
            <a:off x="9314357" y="5717658"/>
            <a:ext cx="3175" cy="2540"/>
          </a:xfrm>
          <a:custGeom>
            <a:avLst/>
            <a:gdLst/>
            <a:ahLst/>
            <a:cxnLst/>
            <a:rect l="l" t="t" r="r" b="b"/>
            <a:pathLst>
              <a:path w="3175" h="2539">
                <a:moveTo>
                  <a:pt x="1581" y="0"/>
                </a:moveTo>
                <a:lnTo>
                  <a:pt x="767" y="0"/>
                </a:lnTo>
                <a:lnTo>
                  <a:pt x="592" y="155"/>
                </a:lnTo>
                <a:lnTo>
                  <a:pt x="201" y="338"/>
                </a:lnTo>
                <a:lnTo>
                  <a:pt x="0" y="2218"/>
                </a:lnTo>
                <a:lnTo>
                  <a:pt x="2713" y="1941"/>
                </a:lnTo>
                <a:lnTo>
                  <a:pt x="2713" y="236"/>
                </a:lnTo>
                <a:lnTo>
                  <a:pt x="2173" y="13"/>
                </a:lnTo>
                <a:lnTo>
                  <a:pt x="1581" y="0"/>
                </a:lnTo>
                <a:close/>
              </a:path>
            </a:pathLst>
          </a:custGeom>
          <a:solidFill>
            <a:srgbClr val="453C3C"/>
          </a:solidFill>
        </p:spPr>
        <p:txBody>
          <a:bodyPr wrap="square" lIns="0" tIns="0" rIns="0" bIns="0" rtlCol="0"/>
          <a:lstStyle/>
          <a:p>
            <a:endParaRPr/>
          </a:p>
        </p:txBody>
      </p:sp>
      <p:sp>
        <p:nvSpPr>
          <p:cNvPr id="164" name="object 164"/>
          <p:cNvSpPr/>
          <p:nvPr/>
        </p:nvSpPr>
        <p:spPr>
          <a:xfrm>
            <a:off x="9320105" y="5722054"/>
            <a:ext cx="1905" cy="1270"/>
          </a:xfrm>
          <a:custGeom>
            <a:avLst/>
            <a:gdLst/>
            <a:ahLst/>
            <a:cxnLst/>
            <a:rect l="l" t="t" r="r" b="b"/>
            <a:pathLst>
              <a:path w="1904" h="1270">
                <a:moveTo>
                  <a:pt x="926" y="0"/>
                </a:moveTo>
                <a:lnTo>
                  <a:pt x="0" y="0"/>
                </a:lnTo>
                <a:lnTo>
                  <a:pt x="82" y="1034"/>
                </a:lnTo>
                <a:lnTo>
                  <a:pt x="549" y="1034"/>
                </a:lnTo>
                <a:lnTo>
                  <a:pt x="549" y="882"/>
                </a:lnTo>
                <a:lnTo>
                  <a:pt x="1505" y="882"/>
                </a:lnTo>
                <a:lnTo>
                  <a:pt x="1340" y="564"/>
                </a:lnTo>
                <a:lnTo>
                  <a:pt x="1144" y="273"/>
                </a:lnTo>
                <a:lnTo>
                  <a:pt x="926" y="0"/>
                </a:lnTo>
                <a:close/>
              </a:path>
            </a:pathLst>
          </a:custGeom>
          <a:solidFill>
            <a:srgbClr val="C0C0C0"/>
          </a:solidFill>
        </p:spPr>
        <p:txBody>
          <a:bodyPr wrap="square" lIns="0" tIns="0" rIns="0" bIns="0" rtlCol="0"/>
          <a:lstStyle/>
          <a:p>
            <a:endParaRPr/>
          </a:p>
        </p:txBody>
      </p:sp>
      <p:sp>
        <p:nvSpPr>
          <p:cNvPr id="165" name="object 165"/>
          <p:cNvSpPr/>
          <p:nvPr/>
        </p:nvSpPr>
        <p:spPr>
          <a:xfrm>
            <a:off x="9320655" y="5722937"/>
            <a:ext cx="1270" cy="635"/>
          </a:xfrm>
          <a:custGeom>
            <a:avLst/>
            <a:gdLst/>
            <a:ahLst/>
            <a:cxnLst/>
            <a:rect l="l" t="t" r="r" b="b"/>
            <a:pathLst>
              <a:path w="1270" h="635">
                <a:moveTo>
                  <a:pt x="0" y="0"/>
                </a:moveTo>
                <a:lnTo>
                  <a:pt x="0" y="155"/>
                </a:lnTo>
                <a:lnTo>
                  <a:pt x="1032" y="155"/>
                </a:lnTo>
                <a:lnTo>
                  <a:pt x="956" y="0"/>
                </a:lnTo>
                <a:lnTo>
                  <a:pt x="0" y="0"/>
                </a:lnTo>
                <a:close/>
              </a:path>
            </a:pathLst>
          </a:custGeom>
          <a:solidFill>
            <a:srgbClr val="C0C0C0"/>
          </a:solidFill>
        </p:spPr>
        <p:txBody>
          <a:bodyPr wrap="square" lIns="0" tIns="0" rIns="0" bIns="0" rtlCol="0"/>
          <a:lstStyle/>
          <a:p>
            <a:endParaRPr/>
          </a:p>
        </p:txBody>
      </p:sp>
      <p:sp>
        <p:nvSpPr>
          <p:cNvPr id="166" name="object 166"/>
          <p:cNvSpPr/>
          <p:nvPr/>
        </p:nvSpPr>
        <p:spPr>
          <a:xfrm>
            <a:off x="9313527" y="5710878"/>
            <a:ext cx="1270" cy="7620"/>
          </a:xfrm>
          <a:custGeom>
            <a:avLst/>
            <a:gdLst/>
            <a:ahLst/>
            <a:cxnLst/>
            <a:rect l="l" t="t" r="r" b="b"/>
            <a:pathLst>
              <a:path w="1270" h="7620">
                <a:moveTo>
                  <a:pt x="1012" y="0"/>
                </a:moveTo>
                <a:lnTo>
                  <a:pt x="0" y="0"/>
                </a:lnTo>
                <a:lnTo>
                  <a:pt x="0" y="7013"/>
                </a:lnTo>
                <a:lnTo>
                  <a:pt x="804" y="7013"/>
                </a:lnTo>
                <a:lnTo>
                  <a:pt x="1012" y="6983"/>
                </a:lnTo>
                <a:lnTo>
                  <a:pt x="1012" y="0"/>
                </a:lnTo>
                <a:close/>
              </a:path>
            </a:pathLst>
          </a:custGeom>
          <a:solidFill>
            <a:srgbClr val="C0C0C0"/>
          </a:solidFill>
        </p:spPr>
        <p:txBody>
          <a:bodyPr wrap="square" lIns="0" tIns="0" rIns="0" bIns="0" rtlCol="0"/>
          <a:lstStyle/>
          <a:p>
            <a:endParaRPr/>
          </a:p>
        </p:txBody>
      </p:sp>
      <p:sp>
        <p:nvSpPr>
          <p:cNvPr id="167" name="object 167"/>
          <p:cNvSpPr/>
          <p:nvPr/>
        </p:nvSpPr>
        <p:spPr>
          <a:xfrm>
            <a:off x="9314331" y="5717861"/>
            <a:ext cx="635" cy="635"/>
          </a:xfrm>
          <a:custGeom>
            <a:avLst/>
            <a:gdLst/>
            <a:ahLst/>
            <a:cxnLst/>
            <a:rect l="l" t="t" r="r" b="b"/>
            <a:pathLst>
              <a:path w="634" h="635">
                <a:moveTo>
                  <a:pt x="208" y="0"/>
                </a:moveTo>
                <a:lnTo>
                  <a:pt x="0" y="30"/>
                </a:lnTo>
                <a:lnTo>
                  <a:pt x="208" y="30"/>
                </a:lnTo>
                <a:close/>
              </a:path>
            </a:pathLst>
          </a:custGeom>
          <a:solidFill>
            <a:srgbClr val="C0C0C0"/>
          </a:solidFill>
        </p:spPr>
        <p:txBody>
          <a:bodyPr wrap="square" lIns="0" tIns="0" rIns="0" bIns="0" rtlCol="0"/>
          <a:lstStyle/>
          <a:p>
            <a:endParaRPr/>
          </a:p>
        </p:txBody>
      </p:sp>
      <p:sp>
        <p:nvSpPr>
          <p:cNvPr id="168" name="object 168"/>
          <p:cNvSpPr/>
          <p:nvPr/>
        </p:nvSpPr>
        <p:spPr>
          <a:xfrm>
            <a:off x="9312686" y="5646565"/>
            <a:ext cx="4445" cy="64769"/>
          </a:xfrm>
          <a:custGeom>
            <a:avLst/>
            <a:gdLst/>
            <a:ahLst/>
            <a:cxnLst/>
            <a:rect l="l" t="t" r="r" b="b"/>
            <a:pathLst>
              <a:path w="4445" h="64770">
                <a:moveTo>
                  <a:pt x="4384" y="0"/>
                </a:moveTo>
                <a:lnTo>
                  <a:pt x="43" y="0"/>
                </a:lnTo>
                <a:lnTo>
                  <a:pt x="0" y="64316"/>
                </a:lnTo>
                <a:lnTo>
                  <a:pt x="840" y="64116"/>
                </a:lnTo>
                <a:lnTo>
                  <a:pt x="840" y="825"/>
                </a:lnTo>
                <a:lnTo>
                  <a:pt x="4386" y="825"/>
                </a:lnTo>
                <a:lnTo>
                  <a:pt x="4384" y="0"/>
                </a:lnTo>
                <a:close/>
              </a:path>
              <a:path w="4445" h="64770">
                <a:moveTo>
                  <a:pt x="4386" y="825"/>
                </a:moveTo>
                <a:lnTo>
                  <a:pt x="1852" y="825"/>
                </a:lnTo>
                <a:lnTo>
                  <a:pt x="1852" y="63876"/>
                </a:lnTo>
                <a:lnTo>
                  <a:pt x="2068" y="63825"/>
                </a:lnTo>
                <a:lnTo>
                  <a:pt x="2068" y="2461"/>
                </a:lnTo>
                <a:lnTo>
                  <a:pt x="4390" y="2461"/>
                </a:lnTo>
                <a:lnTo>
                  <a:pt x="4386" y="825"/>
                </a:lnTo>
                <a:close/>
              </a:path>
            </a:pathLst>
          </a:custGeom>
          <a:solidFill>
            <a:srgbClr val="4B4B4B"/>
          </a:solidFill>
        </p:spPr>
        <p:txBody>
          <a:bodyPr wrap="square" lIns="0" tIns="0" rIns="0" bIns="0" rtlCol="0"/>
          <a:lstStyle/>
          <a:p>
            <a:endParaRPr/>
          </a:p>
        </p:txBody>
      </p:sp>
      <p:sp>
        <p:nvSpPr>
          <p:cNvPr id="169" name="object 169"/>
          <p:cNvSpPr/>
          <p:nvPr/>
        </p:nvSpPr>
        <p:spPr>
          <a:xfrm>
            <a:off x="9217452" y="5620881"/>
            <a:ext cx="199390" cy="202565"/>
          </a:xfrm>
          <a:custGeom>
            <a:avLst/>
            <a:gdLst/>
            <a:ahLst/>
            <a:cxnLst/>
            <a:rect l="l" t="t" r="r" b="b"/>
            <a:pathLst>
              <a:path w="199390" h="202564">
                <a:moveTo>
                  <a:pt x="99410" y="0"/>
                </a:moveTo>
                <a:lnTo>
                  <a:pt x="60715" y="7957"/>
                </a:lnTo>
                <a:lnTo>
                  <a:pt x="29116" y="29657"/>
                </a:lnTo>
                <a:lnTo>
                  <a:pt x="7812" y="61842"/>
                </a:lnTo>
                <a:lnTo>
                  <a:pt x="0" y="101254"/>
                </a:lnTo>
                <a:lnTo>
                  <a:pt x="7812" y="140665"/>
                </a:lnTo>
                <a:lnTo>
                  <a:pt x="29116" y="172848"/>
                </a:lnTo>
                <a:lnTo>
                  <a:pt x="60715" y="194546"/>
                </a:lnTo>
                <a:lnTo>
                  <a:pt x="99410" y="202502"/>
                </a:lnTo>
                <a:lnTo>
                  <a:pt x="138105" y="194546"/>
                </a:lnTo>
                <a:lnTo>
                  <a:pt x="169704" y="172848"/>
                </a:lnTo>
                <a:lnTo>
                  <a:pt x="191008" y="140665"/>
                </a:lnTo>
                <a:lnTo>
                  <a:pt x="198820" y="101254"/>
                </a:lnTo>
                <a:lnTo>
                  <a:pt x="191008" y="61842"/>
                </a:lnTo>
                <a:lnTo>
                  <a:pt x="169704" y="29657"/>
                </a:lnTo>
                <a:lnTo>
                  <a:pt x="138105" y="7957"/>
                </a:lnTo>
                <a:lnTo>
                  <a:pt x="99410" y="0"/>
                </a:lnTo>
                <a:close/>
              </a:path>
            </a:pathLst>
          </a:custGeom>
          <a:ln w="3175">
            <a:solidFill>
              <a:srgbClr val="555260"/>
            </a:solidFill>
          </a:ln>
        </p:spPr>
        <p:txBody>
          <a:bodyPr wrap="square" lIns="0" tIns="0" rIns="0" bIns="0" rtlCol="0"/>
          <a:lstStyle/>
          <a:p>
            <a:endParaRPr/>
          </a:p>
        </p:txBody>
      </p:sp>
      <p:sp>
        <p:nvSpPr>
          <p:cNvPr id="170" name="object 170"/>
          <p:cNvSpPr txBox="1"/>
          <p:nvPr/>
        </p:nvSpPr>
        <p:spPr>
          <a:xfrm>
            <a:off x="9504667" y="5639135"/>
            <a:ext cx="522605" cy="182880"/>
          </a:xfrm>
          <a:prstGeom prst="rect">
            <a:avLst/>
          </a:prstGeom>
        </p:spPr>
        <p:txBody>
          <a:bodyPr vert="horz" wrap="square" lIns="0" tIns="0" rIns="0" bIns="0" rtlCol="0">
            <a:spAutoFit/>
          </a:bodyPr>
          <a:lstStyle/>
          <a:p>
            <a:pPr algn="ctr">
              <a:lnSpc>
                <a:spcPts val="620"/>
              </a:lnSpc>
            </a:pPr>
            <a:r>
              <a:rPr sz="650" spc="-35" dirty="0">
                <a:latin typeface="Arial"/>
                <a:cs typeface="Arial"/>
              </a:rPr>
              <a:t>Under </a:t>
            </a:r>
            <a:r>
              <a:rPr sz="650" spc="-40" dirty="0">
                <a:latin typeface="Arial"/>
                <a:cs typeface="Arial"/>
              </a:rPr>
              <a:t>1</a:t>
            </a:r>
            <a:r>
              <a:rPr sz="650" spc="-120" dirty="0">
                <a:latin typeface="Arial"/>
                <a:cs typeface="Arial"/>
              </a:rPr>
              <a:t> </a:t>
            </a:r>
            <a:r>
              <a:rPr sz="650" spc="-15" dirty="0">
                <a:latin typeface="Arial"/>
                <a:cs typeface="Arial"/>
              </a:rPr>
              <a:t>Minute</a:t>
            </a:r>
            <a:endParaRPr sz="650">
              <a:latin typeface="Arial"/>
              <a:cs typeface="Arial"/>
            </a:endParaRPr>
          </a:p>
          <a:p>
            <a:pPr algn="ctr">
              <a:lnSpc>
                <a:spcPct val="100000"/>
              </a:lnSpc>
              <a:spcBef>
                <a:spcPts val="5"/>
              </a:spcBef>
            </a:pPr>
            <a:r>
              <a:rPr sz="650" spc="-55" dirty="0">
                <a:latin typeface="Arial"/>
                <a:cs typeface="Arial"/>
              </a:rPr>
              <a:t>To</a:t>
            </a:r>
            <a:r>
              <a:rPr sz="650" spc="-60" dirty="0">
                <a:latin typeface="Arial"/>
                <a:cs typeface="Arial"/>
              </a:rPr>
              <a:t> </a:t>
            </a:r>
            <a:r>
              <a:rPr sz="650" spc="-40" dirty="0">
                <a:latin typeface="Arial"/>
                <a:cs typeface="Arial"/>
              </a:rPr>
              <a:t>Transfer</a:t>
            </a:r>
            <a:endParaRPr sz="650">
              <a:latin typeface="Arial"/>
              <a:cs typeface="Arial"/>
            </a:endParaRPr>
          </a:p>
        </p:txBody>
      </p:sp>
      <p:sp>
        <p:nvSpPr>
          <p:cNvPr id="171" name="object 171"/>
          <p:cNvSpPr/>
          <p:nvPr/>
        </p:nvSpPr>
        <p:spPr>
          <a:xfrm>
            <a:off x="972311" y="3861815"/>
            <a:ext cx="10323830" cy="2307590"/>
          </a:xfrm>
          <a:custGeom>
            <a:avLst/>
            <a:gdLst/>
            <a:ahLst/>
            <a:cxnLst/>
            <a:rect l="l" t="t" r="r" b="b"/>
            <a:pathLst>
              <a:path w="10323830" h="2307590">
                <a:moveTo>
                  <a:pt x="0" y="2307336"/>
                </a:moveTo>
                <a:lnTo>
                  <a:pt x="10323576" y="2307336"/>
                </a:lnTo>
                <a:lnTo>
                  <a:pt x="10323576" y="0"/>
                </a:lnTo>
                <a:lnTo>
                  <a:pt x="0" y="0"/>
                </a:lnTo>
                <a:lnTo>
                  <a:pt x="0" y="2307336"/>
                </a:lnTo>
                <a:close/>
              </a:path>
            </a:pathLst>
          </a:custGeom>
          <a:ln w="9144">
            <a:solidFill>
              <a:srgbClr val="FFFFFF"/>
            </a:solidFill>
          </a:ln>
        </p:spPr>
        <p:txBody>
          <a:bodyPr wrap="square" lIns="0" tIns="0" rIns="0" bIns="0" rtlCol="0"/>
          <a:lstStyle/>
          <a:p>
            <a:endParaRPr/>
          </a:p>
        </p:txBody>
      </p:sp>
      <p:sp>
        <p:nvSpPr>
          <p:cNvPr id="172" name="object 172"/>
          <p:cNvSpPr/>
          <p:nvPr/>
        </p:nvSpPr>
        <p:spPr>
          <a:xfrm>
            <a:off x="1258824" y="5785103"/>
            <a:ext cx="9802495" cy="803275"/>
          </a:xfrm>
          <a:custGeom>
            <a:avLst/>
            <a:gdLst/>
            <a:ahLst/>
            <a:cxnLst/>
            <a:rect l="l" t="t" r="r" b="b"/>
            <a:pathLst>
              <a:path w="9802495" h="803275">
                <a:moveTo>
                  <a:pt x="0" y="803148"/>
                </a:moveTo>
                <a:lnTo>
                  <a:pt x="9802368" y="803148"/>
                </a:lnTo>
                <a:lnTo>
                  <a:pt x="9802368" y="0"/>
                </a:lnTo>
                <a:lnTo>
                  <a:pt x="0" y="0"/>
                </a:lnTo>
                <a:lnTo>
                  <a:pt x="0" y="803148"/>
                </a:lnTo>
                <a:close/>
              </a:path>
            </a:pathLst>
          </a:custGeom>
          <a:solidFill>
            <a:srgbClr val="FFFFFF"/>
          </a:solidFill>
        </p:spPr>
        <p:txBody>
          <a:bodyPr wrap="square" lIns="0" tIns="0" rIns="0" bIns="0" rtlCol="0"/>
          <a:lstStyle/>
          <a:p>
            <a:endParaRPr/>
          </a:p>
        </p:txBody>
      </p:sp>
      <p:sp>
        <p:nvSpPr>
          <p:cNvPr id="173" name="object 173"/>
          <p:cNvSpPr/>
          <p:nvPr/>
        </p:nvSpPr>
        <p:spPr>
          <a:xfrm>
            <a:off x="6450765" y="5785107"/>
            <a:ext cx="0" cy="33655"/>
          </a:xfrm>
          <a:custGeom>
            <a:avLst/>
            <a:gdLst/>
            <a:ahLst/>
            <a:cxnLst/>
            <a:rect l="l" t="t" r="r" b="b"/>
            <a:pathLst>
              <a:path h="33654">
                <a:moveTo>
                  <a:pt x="0" y="0"/>
                </a:moveTo>
                <a:lnTo>
                  <a:pt x="0" y="33488"/>
                </a:lnTo>
              </a:path>
            </a:pathLst>
          </a:custGeom>
          <a:ln w="7236">
            <a:solidFill>
              <a:srgbClr val="000000"/>
            </a:solidFill>
          </a:ln>
        </p:spPr>
        <p:txBody>
          <a:bodyPr wrap="square" lIns="0" tIns="0" rIns="0" bIns="0" rtlCol="0"/>
          <a:lstStyle/>
          <a:p>
            <a:endParaRPr/>
          </a:p>
        </p:txBody>
      </p:sp>
      <p:sp>
        <p:nvSpPr>
          <p:cNvPr id="174" name="object 174"/>
          <p:cNvSpPr/>
          <p:nvPr/>
        </p:nvSpPr>
        <p:spPr>
          <a:xfrm>
            <a:off x="8335428" y="5785107"/>
            <a:ext cx="1180465" cy="795655"/>
          </a:xfrm>
          <a:custGeom>
            <a:avLst/>
            <a:gdLst/>
            <a:ahLst/>
            <a:cxnLst/>
            <a:rect l="l" t="t" r="r" b="b"/>
            <a:pathLst>
              <a:path w="1180465" h="795654">
                <a:moveTo>
                  <a:pt x="1180061" y="0"/>
                </a:moveTo>
                <a:lnTo>
                  <a:pt x="156149" y="0"/>
                </a:lnTo>
                <a:lnTo>
                  <a:pt x="146054" y="8391"/>
                </a:lnTo>
                <a:lnTo>
                  <a:pt x="114029" y="41069"/>
                </a:lnTo>
                <a:lnTo>
                  <a:pt x="85397" y="76936"/>
                </a:lnTo>
                <a:lnTo>
                  <a:pt x="60429" y="115715"/>
                </a:lnTo>
                <a:lnTo>
                  <a:pt x="39395" y="157131"/>
                </a:lnTo>
                <a:lnTo>
                  <a:pt x="22565" y="200908"/>
                </a:lnTo>
                <a:lnTo>
                  <a:pt x="10208" y="246771"/>
                </a:lnTo>
                <a:lnTo>
                  <a:pt x="2597" y="294445"/>
                </a:lnTo>
                <a:lnTo>
                  <a:pt x="0" y="343654"/>
                </a:lnTo>
                <a:lnTo>
                  <a:pt x="2597" y="392863"/>
                </a:lnTo>
                <a:lnTo>
                  <a:pt x="10208" y="440537"/>
                </a:lnTo>
                <a:lnTo>
                  <a:pt x="22565" y="486401"/>
                </a:lnTo>
                <a:lnTo>
                  <a:pt x="39395" y="530179"/>
                </a:lnTo>
                <a:lnTo>
                  <a:pt x="60429" y="571595"/>
                </a:lnTo>
                <a:lnTo>
                  <a:pt x="85397" y="610375"/>
                </a:lnTo>
                <a:lnTo>
                  <a:pt x="114029" y="646242"/>
                </a:lnTo>
                <a:lnTo>
                  <a:pt x="146054" y="678921"/>
                </a:lnTo>
                <a:lnTo>
                  <a:pt x="181203" y="708137"/>
                </a:lnTo>
                <a:lnTo>
                  <a:pt x="219205" y="733614"/>
                </a:lnTo>
                <a:lnTo>
                  <a:pt x="259790" y="755076"/>
                </a:lnTo>
                <a:lnTo>
                  <a:pt x="302688" y="772249"/>
                </a:lnTo>
                <a:lnTo>
                  <a:pt x="347629" y="784856"/>
                </a:lnTo>
                <a:lnTo>
                  <a:pt x="394342" y="792623"/>
                </a:lnTo>
                <a:lnTo>
                  <a:pt x="442559" y="795273"/>
                </a:lnTo>
                <a:lnTo>
                  <a:pt x="1180061" y="795273"/>
                </a:lnTo>
                <a:lnTo>
                  <a:pt x="1180061" y="0"/>
                </a:lnTo>
                <a:close/>
              </a:path>
            </a:pathLst>
          </a:custGeom>
          <a:solidFill>
            <a:srgbClr val="FFFFFF"/>
          </a:solidFill>
        </p:spPr>
        <p:txBody>
          <a:bodyPr wrap="square" lIns="0" tIns="0" rIns="0" bIns="0" rtlCol="0"/>
          <a:lstStyle/>
          <a:p>
            <a:endParaRPr/>
          </a:p>
        </p:txBody>
      </p:sp>
      <p:sp>
        <p:nvSpPr>
          <p:cNvPr id="175" name="object 175"/>
          <p:cNvSpPr/>
          <p:nvPr/>
        </p:nvSpPr>
        <p:spPr>
          <a:xfrm>
            <a:off x="5953067" y="5818596"/>
            <a:ext cx="1089025" cy="762000"/>
          </a:xfrm>
          <a:custGeom>
            <a:avLst/>
            <a:gdLst/>
            <a:ahLst/>
            <a:cxnLst/>
            <a:rect l="l" t="t" r="r" b="b"/>
            <a:pathLst>
              <a:path w="1089025" h="762000">
                <a:moveTo>
                  <a:pt x="995251" y="0"/>
                </a:moveTo>
                <a:lnTo>
                  <a:pt x="93345" y="0"/>
                </a:lnTo>
                <a:lnTo>
                  <a:pt x="71467" y="45170"/>
                </a:lnTo>
                <a:lnTo>
                  <a:pt x="52506" y="91318"/>
                </a:lnTo>
                <a:lnTo>
                  <a:pt x="36463" y="138302"/>
                </a:lnTo>
                <a:lnTo>
                  <a:pt x="23336" y="185983"/>
                </a:lnTo>
                <a:lnTo>
                  <a:pt x="13126" y="234223"/>
                </a:lnTo>
                <a:lnTo>
                  <a:pt x="5834" y="282881"/>
                </a:lnTo>
                <a:lnTo>
                  <a:pt x="1458" y="331817"/>
                </a:lnTo>
                <a:lnTo>
                  <a:pt x="0" y="380893"/>
                </a:lnTo>
                <a:lnTo>
                  <a:pt x="1458" y="429969"/>
                </a:lnTo>
                <a:lnTo>
                  <a:pt x="5834" y="478906"/>
                </a:lnTo>
                <a:lnTo>
                  <a:pt x="13126" y="527564"/>
                </a:lnTo>
                <a:lnTo>
                  <a:pt x="23336" y="575803"/>
                </a:lnTo>
                <a:lnTo>
                  <a:pt x="36463" y="623484"/>
                </a:lnTo>
                <a:lnTo>
                  <a:pt x="52506" y="670467"/>
                </a:lnTo>
                <a:lnTo>
                  <a:pt x="71467" y="716614"/>
                </a:lnTo>
                <a:lnTo>
                  <a:pt x="93345" y="761784"/>
                </a:lnTo>
                <a:lnTo>
                  <a:pt x="995251" y="761784"/>
                </a:lnTo>
                <a:lnTo>
                  <a:pt x="1017129" y="716614"/>
                </a:lnTo>
                <a:lnTo>
                  <a:pt x="1036090" y="670467"/>
                </a:lnTo>
                <a:lnTo>
                  <a:pt x="1052133" y="623484"/>
                </a:lnTo>
                <a:lnTo>
                  <a:pt x="1065260" y="575803"/>
                </a:lnTo>
                <a:lnTo>
                  <a:pt x="1075470" y="527564"/>
                </a:lnTo>
                <a:lnTo>
                  <a:pt x="1082762" y="478906"/>
                </a:lnTo>
                <a:lnTo>
                  <a:pt x="1087138" y="429969"/>
                </a:lnTo>
                <a:lnTo>
                  <a:pt x="1088597" y="380893"/>
                </a:lnTo>
                <a:lnTo>
                  <a:pt x="1087138" y="331817"/>
                </a:lnTo>
                <a:lnTo>
                  <a:pt x="1082762" y="282881"/>
                </a:lnTo>
                <a:lnTo>
                  <a:pt x="1075470" y="234223"/>
                </a:lnTo>
                <a:lnTo>
                  <a:pt x="1065260" y="185983"/>
                </a:lnTo>
                <a:lnTo>
                  <a:pt x="1052133" y="138302"/>
                </a:lnTo>
                <a:lnTo>
                  <a:pt x="1036090" y="91318"/>
                </a:lnTo>
                <a:lnTo>
                  <a:pt x="1017129" y="45170"/>
                </a:lnTo>
                <a:lnTo>
                  <a:pt x="995251" y="0"/>
                </a:lnTo>
                <a:close/>
              </a:path>
            </a:pathLst>
          </a:custGeom>
          <a:solidFill>
            <a:srgbClr val="9DBA60"/>
          </a:solidFill>
        </p:spPr>
        <p:txBody>
          <a:bodyPr wrap="square" lIns="0" tIns="0" rIns="0" bIns="0" rtlCol="0"/>
          <a:lstStyle/>
          <a:p>
            <a:endParaRPr/>
          </a:p>
        </p:txBody>
      </p:sp>
      <p:sp>
        <p:nvSpPr>
          <p:cNvPr id="176" name="object 176"/>
          <p:cNvSpPr/>
          <p:nvPr/>
        </p:nvSpPr>
        <p:spPr>
          <a:xfrm>
            <a:off x="5953067" y="5818596"/>
            <a:ext cx="1089025" cy="762000"/>
          </a:xfrm>
          <a:custGeom>
            <a:avLst/>
            <a:gdLst/>
            <a:ahLst/>
            <a:cxnLst/>
            <a:rect l="l" t="t" r="r" b="b"/>
            <a:pathLst>
              <a:path w="1089025" h="762000">
                <a:moveTo>
                  <a:pt x="93345" y="0"/>
                </a:moveTo>
                <a:lnTo>
                  <a:pt x="995251" y="0"/>
                </a:lnTo>
                <a:lnTo>
                  <a:pt x="1017129" y="45170"/>
                </a:lnTo>
                <a:lnTo>
                  <a:pt x="1036090" y="91318"/>
                </a:lnTo>
                <a:lnTo>
                  <a:pt x="1052133" y="138302"/>
                </a:lnTo>
                <a:lnTo>
                  <a:pt x="1065260" y="185983"/>
                </a:lnTo>
                <a:lnTo>
                  <a:pt x="1075470" y="234223"/>
                </a:lnTo>
                <a:lnTo>
                  <a:pt x="1082762" y="282881"/>
                </a:lnTo>
                <a:lnTo>
                  <a:pt x="1087138" y="331817"/>
                </a:lnTo>
                <a:lnTo>
                  <a:pt x="1088597" y="380893"/>
                </a:lnTo>
                <a:lnTo>
                  <a:pt x="1087138" y="429970"/>
                </a:lnTo>
                <a:lnTo>
                  <a:pt x="1082762" y="478906"/>
                </a:lnTo>
                <a:lnTo>
                  <a:pt x="1075470" y="527564"/>
                </a:lnTo>
                <a:lnTo>
                  <a:pt x="1065260" y="575803"/>
                </a:lnTo>
                <a:lnTo>
                  <a:pt x="1052133" y="623484"/>
                </a:lnTo>
                <a:lnTo>
                  <a:pt x="1036090" y="670467"/>
                </a:lnTo>
                <a:lnTo>
                  <a:pt x="1017129" y="716614"/>
                </a:lnTo>
                <a:lnTo>
                  <a:pt x="995251" y="761784"/>
                </a:lnTo>
                <a:lnTo>
                  <a:pt x="93345" y="761784"/>
                </a:lnTo>
                <a:lnTo>
                  <a:pt x="71467" y="716614"/>
                </a:lnTo>
                <a:lnTo>
                  <a:pt x="52506" y="670467"/>
                </a:lnTo>
                <a:lnTo>
                  <a:pt x="36463" y="623484"/>
                </a:lnTo>
                <a:lnTo>
                  <a:pt x="23336" y="575803"/>
                </a:lnTo>
                <a:lnTo>
                  <a:pt x="13126" y="527564"/>
                </a:lnTo>
                <a:lnTo>
                  <a:pt x="5834" y="478906"/>
                </a:lnTo>
                <a:lnTo>
                  <a:pt x="1458" y="429970"/>
                </a:lnTo>
                <a:lnTo>
                  <a:pt x="0" y="380893"/>
                </a:lnTo>
                <a:lnTo>
                  <a:pt x="1458" y="331817"/>
                </a:lnTo>
                <a:lnTo>
                  <a:pt x="5834" y="282881"/>
                </a:lnTo>
                <a:lnTo>
                  <a:pt x="13126" y="234223"/>
                </a:lnTo>
                <a:lnTo>
                  <a:pt x="23336" y="185983"/>
                </a:lnTo>
                <a:lnTo>
                  <a:pt x="36463" y="138302"/>
                </a:lnTo>
                <a:lnTo>
                  <a:pt x="52506" y="91318"/>
                </a:lnTo>
                <a:lnTo>
                  <a:pt x="71467" y="45170"/>
                </a:lnTo>
                <a:lnTo>
                  <a:pt x="93345" y="0"/>
                </a:lnTo>
                <a:close/>
              </a:path>
            </a:pathLst>
          </a:custGeom>
          <a:ln w="3175">
            <a:solidFill>
              <a:srgbClr val="000000"/>
            </a:solidFill>
          </a:ln>
        </p:spPr>
        <p:txBody>
          <a:bodyPr wrap="square" lIns="0" tIns="0" rIns="0" bIns="0" rtlCol="0"/>
          <a:lstStyle/>
          <a:p>
            <a:endParaRPr/>
          </a:p>
        </p:txBody>
      </p:sp>
      <p:sp>
        <p:nvSpPr>
          <p:cNvPr id="177" name="object 177"/>
          <p:cNvSpPr/>
          <p:nvPr/>
        </p:nvSpPr>
        <p:spPr>
          <a:xfrm>
            <a:off x="6855045" y="5818596"/>
            <a:ext cx="93345" cy="762000"/>
          </a:xfrm>
          <a:custGeom>
            <a:avLst/>
            <a:gdLst/>
            <a:ahLst/>
            <a:cxnLst/>
            <a:rect l="l" t="t" r="r" b="b"/>
            <a:pathLst>
              <a:path w="93345" h="762000">
                <a:moveTo>
                  <a:pt x="93273" y="0"/>
                </a:moveTo>
                <a:lnTo>
                  <a:pt x="71412" y="45170"/>
                </a:lnTo>
                <a:lnTo>
                  <a:pt x="52466" y="91318"/>
                </a:lnTo>
                <a:lnTo>
                  <a:pt x="36434" y="138302"/>
                </a:lnTo>
                <a:lnTo>
                  <a:pt x="23318" y="185983"/>
                </a:lnTo>
                <a:lnTo>
                  <a:pt x="13116" y="234223"/>
                </a:lnTo>
                <a:lnTo>
                  <a:pt x="5829" y="282881"/>
                </a:lnTo>
                <a:lnTo>
                  <a:pt x="1457" y="331817"/>
                </a:lnTo>
                <a:lnTo>
                  <a:pt x="0" y="380893"/>
                </a:lnTo>
                <a:lnTo>
                  <a:pt x="1457" y="429970"/>
                </a:lnTo>
                <a:lnTo>
                  <a:pt x="5829" y="478906"/>
                </a:lnTo>
                <a:lnTo>
                  <a:pt x="13116" y="527564"/>
                </a:lnTo>
                <a:lnTo>
                  <a:pt x="23318" y="575803"/>
                </a:lnTo>
                <a:lnTo>
                  <a:pt x="36434" y="623484"/>
                </a:lnTo>
                <a:lnTo>
                  <a:pt x="52466" y="670467"/>
                </a:lnTo>
                <a:lnTo>
                  <a:pt x="71412" y="716614"/>
                </a:lnTo>
                <a:lnTo>
                  <a:pt x="93273" y="761784"/>
                </a:lnTo>
              </a:path>
            </a:pathLst>
          </a:custGeom>
          <a:ln w="3175">
            <a:solidFill>
              <a:srgbClr val="000000"/>
            </a:solidFill>
          </a:ln>
        </p:spPr>
        <p:txBody>
          <a:bodyPr wrap="square" lIns="0" tIns="0" rIns="0" bIns="0" rtlCol="0"/>
          <a:lstStyle/>
          <a:p>
            <a:endParaRPr/>
          </a:p>
        </p:txBody>
      </p:sp>
      <p:sp>
        <p:nvSpPr>
          <p:cNvPr id="178" name="object 178"/>
          <p:cNvSpPr txBox="1"/>
          <p:nvPr/>
        </p:nvSpPr>
        <p:spPr>
          <a:xfrm>
            <a:off x="6115818" y="6037279"/>
            <a:ext cx="674370" cy="309880"/>
          </a:xfrm>
          <a:prstGeom prst="rect">
            <a:avLst/>
          </a:prstGeom>
        </p:spPr>
        <p:txBody>
          <a:bodyPr vert="horz" wrap="square" lIns="0" tIns="11430" rIns="0" bIns="0" rtlCol="0">
            <a:spAutoFit/>
          </a:bodyPr>
          <a:lstStyle/>
          <a:p>
            <a:pPr marL="44450" marR="5080" indent="-32384">
              <a:lnSpc>
                <a:spcPct val="103600"/>
              </a:lnSpc>
              <a:spcBef>
                <a:spcPts val="90"/>
              </a:spcBef>
            </a:pPr>
            <a:r>
              <a:rPr sz="900" b="1" spc="-25" dirty="0">
                <a:latin typeface="Arial"/>
                <a:cs typeface="Arial"/>
              </a:rPr>
              <a:t>Mailer</a:t>
            </a:r>
            <a:r>
              <a:rPr sz="900" b="1" spc="-90" dirty="0">
                <a:latin typeface="Arial"/>
                <a:cs typeface="Arial"/>
              </a:rPr>
              <a:t> </a:t>
            </a:r>
            <a:r>
              <a:rPr sz="900" b="1" spc="-70" dirty="0">
                <a:latin typeface="Arial"/>
                <a:cs typeface="Arial"/>
              </a:rPr>
              <a:t>Server  </a:t>
            </a:r>
            <a:r>
              <a:rPr sz="900" b="1" spc="-30" dirty="0">
                <a:latin typeface="Arial"/>
                <a:cs typeface="Arial"/>
              </a:rPr>
              <a:t>with</a:t>
            </a:r>
            <a:r>
              <a:rPr sz="900" b="1" spc="-85" dirty="0">
                <a:latin typeface="Arial"/>
                <a:cs typeface="Arial"/>
              </a:rPr>
              <a:t> </a:t>
            </a:r>
            <a:r>
              <a:rPr sz="900" b="1" spc="-70" dirty="0">
                <a:latin typeface="Arial"/>
                <a:cs typeface="Arial"/>
              </a:rPr>
              <a:t>Images</a:t>
            </a:r>
            <a:endParaRPr sz="900">
              <a:latin typeface="Arial"/>
              <a:cs typeface="Arial"/>
            </a:endParaRPr>
          </a:p>
        </p:txBody>
      </p:sp>
      <p:sp>
        <p:nvSpPr>
          <p:cNvPr id="179" name="object 179"/>
          <p:cNvSpPr/>
          <p:nvPr/>
        </p:nvSpPr>
        <p:spPr>
          <a:xfrm>
            <a:off x="1254252" y="5780532"/>
            <a:ext cx="9812020" cy="812800"/>
          </a:xfrm>
          <a:custGeom>
            <a:avLst/>
            <a:gdLst/>
            <a:ahLst/>
            <a:cxnLst/>
            <a:rect l="l" t="t" r="r" b="b"/>
            <a:pathLst>
              <a:path w="9812020" h="812800">
                <a:moveTo>
                  <a:pt x="0" y="812292"/>
                </a:moveTo>
                <a:lnTo>
                  <a:pt x="9811512" y="812292"/>
                </a:lnTo>
                <a:lnTo>
                  <a:pt x="9811512" y="0"/>
                </a:lnTo>
                <a:lnTo>
                  <a:pt x="0" y="0"/>
                </a:lnTo>
                <a:lnTo>
                  <a:pt x="0" y="812292"/>
                </a:lnTo>
                <a:close/>
              </a:path>
            </a:pathLst>
          </a:custGeom>
          <a:ln w="9144">
            <a:solidFill>
              <a:srgbClr val="FFFFFF"/>
            </a:solidFill>
          </a:ln>
        </p:spPr>
        <p:txBody>
          <a:bodyPr wrap="square" lIns="0" tIns="0" rIns="0" bIns="0" rtlCol="0"/>
          <a:lstStyle/>
          <a:p>
            <a:endParaRPr/>
          </a:p>
        </p:txBody>
      </p:sp>
      <p:sp>
        <p:nvSpPr>
          <p:cNvPr id="180" name="object 180"/>
          <p:cNvSpPr/>
          <p:nvPr/>
        </p:nvSpPr>
        <p:spPr>
          <a:xfrm>
            <a:off x="9061704" y="5632703"/>
            <a:ext cx="948055" cy="294640"/>
          </a:xfrm>
          <a:custGeom>
            <a:avLst/>
            <a:gdLst/>
            <a:ahLst/>
            <a:cxnLst/>
            <a:rect l="l" t="t" r="r" b="b"/>
            <a:pathLst>
              <a:path w="948054" h="294639">
                <a:moveTo>
                  <a:pt x="0" y="294132"/>
                </a:moveTo>
                <a:lnTo>
                  <a:pt x="947927" y="294132"/>
                </a:lnTo>
                <a:lnTo>
                  <a:pt x="947927" y="0"/>
                </a:lnTo>
                <a:lnTo>
                  <a:pt x="0" y="0"/>
                </a:lnTo>
                <a:lnTo>
                  <a:pt x="0" y="294132"/>
                </a:lnTo>
                <a:close/>
              </a:path>
            </a:pathLst>
          </a:custGeom>
          <a:solidFill>
            <a:srgbClr val="FFFFFF"/>
          </a:solidFill>
        </p:spPr>
        <p:txBody>
          <a:bodyPr wrap="square" lIns="0" tIns="0" rIns="0" bIns="0" rtlCol="0"/>
          <a:lstStyle/>
          <a:p>
            <a:endParaRPr/>
          </a:p>
        </p:txBody>
      </p:sp>
      <p:sp>
        <p:nvSpPr>
          <p:cNvPr id="181" name="object 181"/>
          <p:cNvSpPr/>
          <p:nvPr/>
        </p:nvSpPr>
        <p:spPr>
          <a:xfrm>
            <a:off x="9061704" y="5632703"/>
            <a:ext cx="948055" cy="294640"/>
          </a:xfrm>
          <a:custGeom>
            <a:avLst/>
            <a:gdLst/>
            <a:ahLst/>
            <a:cxnLst/>
            <a:rect l="l" t="t" r="r" b="b"/>
            <a:pathLst>
              <a:path w="948054" h="294639">
                <a:moveTo>
                  <a:pt x="0" y="294132"/>
                </a:moveTo>
                <a:lnTo>
                  <a:pt x="947927" y="294132"/>
                </a:lnTo>
                <a:lnTo>
                  <a:pt x="947927" y="0"/>
                </a:lnTo>
                <a:lnTo>
                  <a:pt x="0" y="0"/>
                </a:lnTo>
                <a:lnTo>
                  <a:pt x="0" y="294132"/>
                </a:lnTo>
                <a:close/>
              </a:path>
            </a:pathLst>
          </a:custGeom>
          <a:ln w="9144">
            <a:solidFill>
              <a:srgbClr val="FFFFFF"/>
            </a:solidFill>
          </a:ln>
        </p:spPr>
        <p:txBody>
          <a:bodyPr wrap="square" lIns="0" tIns="0" rIns="0" bIns="0" rtlCol="0"/>
          <a:lstStyle/>
          <a:p>
            <a:endParaRPr/>
          </a:p>
        </p:txBody>
      </p:sp>
      <p:sp>
        <p:nvSpPr>
          <p:cNvPr id="182" name="object 182"/>
          <p:cNvSpPr/>
          <p:nvPr/>
        </p:nvSpPr>
        <p:spPr>
          <a:xfrm>
            <a:off x="7141464" y="5548884"/>
            <a:ext cx="600710" cy="260985"/>
          </a:xfrm>
          <a:custGeom>
            <a:avLst/>
            <a:gdLst/>
            <a:ahLst/>
            <a:cxnLst/>
            <a:rect l="l" t="t" r="r" b="b"/>
            <a:pathLst>
              <a:path w="600709" h="260985">
                <a:moveTo>
                  <a:pt x="0" y="260603"/>
                </a:moveTo>
                <a:lnTo>
                  <a:pt x="600455" y="260603"/>
                </a:lnTo>
                <a:lnTo>
                  <a:pt x="600455" y="0"/>
                </a:lnTo>
                <a:lnTo>
                  <a:pt x="0" y="0"/>
                </a:lnTo>
                <a:lnTo>
                  <a:pt x="0" y="260603"/>
                </a:lnTo>
                <a:close/>
              </a:path>
            </a:pathLst>
          </a:custGeom>
          <a:solidFill>
            <a:srgbClr val="FFFFFF"/>
          </a:solidFill>
        </p:spPr>
        <p:txBody>
          <a:bodyPr wrap="square" lIns="0" tIns="0" rIns="0" bIns="0" rtlCol="0"/>
          <a:lstStyle/>
          <a:p>
            <a:endParaRPr/>
          </a:p>
        </p:txBody>
      </p:sp>
      <p:sp>
        <p:nvSpPr>
          <p:cNvPr id="183" name="object 183"/>
          <p:cNvSpPr/>
          <p:nvPr/>
        </p:nvSpPr>
        <p:spPr>
          <a:xfrm>
            <a:off x="7141464" y="5548884"/>
            <a:ext cx="600710" cy="260985"/>
          </a:xfrm>
          <a:custGeom>
            <a:avLst/>
            <a:gdLst/>
            <a:ahLst/>
            <a:cxnLst/>
            <a:rect l="l" t="t" r="r" b="b"/>
            <a:pathLst>
              <a:path w="600709" h="260985">
                <a:moveTo>
                  <a:pt x="0" y="260603"/>
                </a:moveTo>
                <a:lnTo>
                  <a:pt x="600455" y="260603"/>
                </a:lnTo>
                <a:lnTo>
                  <a:pt x="600455" y="0"/>
                </a:lnTo>
                <a:lnTo>
                  <a:pt x="0" y="0"/>
                </a:lnTo>
                <a:lnTo>
                  <a:pt x="0" y="260603"/>
                </a:lnTo>
                <a:close/>
              </a:path>
            </a:pathLst>
          </a:custGeom>
          <a:ln w="9144">
            <a:solidFill>
              <a:srgbClr val="FFFFFF"/>
            </a:solidFill>
          </a:ln>
        </p:spPr>
        <p:txBody>
          <a:bodyPr wrap="square" lIns="0" tIns="0" rIns="0" bIns="0" rtlCol="0"/>
          <a:lstStyle/>
          <a:p>
            <a:endParaRPr/>
          </a:p>
        </p:txBody>
      </p:sp>
      <p:sp>
        <p:nvSpPr>
          <p:cNvPr id="184" name="object 184"/>
          <p:cNvSpPr/>
          <p:nvPr/>
        </p:nvSpPr>
        <p:spPr>
          <a:xfrm>
            <a:off x="4754879" y="5643371"/>
            <a:ext cx="939165" cy="334010"/>
          </a:xfrm>
          <a:custGeom>
            <a:avLst/>
            <a:gdLst/>
            <a:ahLst/>
            <a:cxnLst/>
            <a:rect l="l" t="t" r="r" b="b"/>
            <a:pathLst>
              <a:path w="939164" h="334010">
                <a:moveTo>
                  <a:pt x="0" y="333755"/>
                </a:moveTo>
                <a:lnTo>
                  <a:pt x="938784" y="333755"/>
                </a:lnTo>
                <a:lnTo>
                  <a:pt x="938784" y="0"/>
                </a:lnTo>
                <a:lnTo>
                  <a:pt x="0" y="0"/>
                </a:lnTo>
                <a:lnTo>
                  <a:pt x="0" y="333755"/>
                </a:lnTo>
                <a:close/>
              </a:path>
            </a:pathLst>
          </a:custGeom>
          <a:solidFill>
            <a:srgbClr val="FFFFFF"/>
          </a:solidFill>
        </p:spPr>
        <p:txBody>
          <a:bodyPr wrap="square" lIns="0" tIns="0" rIns="0" bIns="0" rtlCol="0"/>
          <a:lstStyle/>
          <a:p>
            <a:endParaRPr/>
          </a:p>
        </p:txBody>
      </p:sp>
      <p:sp>
        <p:nvSpPr>
          <p:cNvPr id="185" name="object 185"/>
          <p:cNvSpPr/>
          <p:nvPr/>
        </p:nvSpPr>
        <p:spPr>
          <a:xfrm>
            <a:off x="4754879" y="5643371"/>
            <a:ext cx="939165" cy="334010"/>
          </a:xfrm>
          <a:custGeom>
            <a:avLst/>
            <a:gdLst/>
            <a:ahLst/>
            <a:cxnLst/>
            <a:rect l="l" t="t" r="r" b="b"/>
            <a:pathLst>
              <a:path w="939164" h="334010">
                <a:moveTo>
                  <a:pt x="0" y="333755"/>
                </a:moveTo>
                <a:lnTo>
                  <a:pt x="938784" y="333755"/>
                </a:lnTo>
                <a:lnTo>
                  <a:pt x="938784" y="0"/>
                </a:lnTo>
                <a:lnTo>
                  <a:pt x="0" y="0"/>
                </a:lnTo>
                <a:lnTo>
                  <a:pt x="0" y="333755"/>
                </a:lnTo>
                <a:close/>
              </a:path>
            </a:pathLst>
          </a:custGeom>
          <a:ln w="9144">
            <a:solidFill>
              <a:srgbClr val="FFFFFF"/>
            </a:solidFill>
          </a:ln>
        </p:spPr>
        <p:txBody>
          <a:bodyPr wrap="square" lIns="0" tIns="0" rIns="0" bIns="0" rtlCol="0"/>
          <a:lstStyle/>
          <a:p>
            <a:endParaRPr/>
          </a:p>
        </p:txBody>
      </p:sp>
      <p:sp>
        <p:nvSpPr>
          <p:cNvPr id="186" name="object 186"/>
          <p:cNvSpPr/>
          <p:nvPr/>
        </p:nvSpPr>
        <p:spPr>
          <a:xfrm>
            <a:off x="7694676" y="5654040"/>
            <a:ext cx="624840" cy="260985"/>
          </a:xfrm>
          <a:custGeom>
            <a:avLst/>
            <a:gdLst/>
            <a:ahLst/>
            <a:cxnLst/>
            <a:rect l="l" t="t" r="r" b="b"/>
            <a:pathLst>
              <a:path w="624840" h="260985">
                <a:moveTo>
                  <a:pt x="0" y="260604"/>
                </a:moveTo>
                <a:lnTo>
                  <a:pt x="624840" y="260604"/>
                </a:lnTo>
                <a:lnTo>
                  <a:pt x="624840" y="0"/>
                </a:lnTo>
                <a:lnTo>
                  <a:pt x="0" y="0"/>
                </a:lnTo>
                <a:lnTo>
                  <a:pt x="0" y="260604"/>
                </a:lnTo>
                <a:close/>
              </a:path>
            </a:pathLst>
          </a:custGeom>
          <a:solidFill>
            <a:srgbClr val="FFFFFF"/>
          </a:solidFill>
        </p:spPr>
        <p:txBody>
          <a:bodyPr wrap="square" lIns="0" tIns="0" rIns="0" bIns="0" rtlCol="0"/>
          <a:lstStyle/>
          <a:p>
            <a:endParaRPr/>
          </a:p>
        </p:txBody>
      </p:sp>
      <p:sp>
        <p:nvSpPr>
          <p:cNvPr id="187" name="object 187"/>
          <p:cNvSpPr/>
          <p:nvPr/>
        </p:nvSpPr>
        <p:spPr>
          <a:xfrm>
            <a:off x="7694676" y="5654040"/>
            <a:ext cx="624840" cy="260985"/>
          </a:xfrm>
          <a:custGeom>
            <a:avLst/>
            <a:gdLst/>
            <a:ahLst/>
            <a:cxnLst/>
            <a:rect l="l" t="t" r="r" b="b"/>
            <a:pathLst>
              <a:path w="624840" h="260985">
                <a:moveTo>
                  <a:pt x="0" y="260604"/>
                </a:moveTo>
                <a:lnTo>
                  <a:pt x="624840" y="260604"/>
                </a:lnTo>
                <a:lnTo>
                  <a:pt x="624840" y="0"/>
                </a:lnTo>
                <a:lnTo>
                  <a:pt x="0" y="0"/>
                </a:lnTo>
                <a:lnTo>
                  <a:pt x="0" y="260604"/>
                </a:lnTo>
                <a:close/>
              </a:path>
            </a:pathLst>
          </a:custGeom>
          <a:ln w="9143">
            <a:solidFill>
              <a:srgbClr val="FFFFFF"/>
            </a:solidFill>
          </a:ln>
        </p:spPr>
        <p:txBody>
          <a:bodyPr wrap="square" lIns="0" tIns="0" rIns="0" bIns="0" rtlCol="0"/>
          <a:lstStyle/>
          <a:p>
            <a:endParaRPr/>
          </a:p>
        </p:txBody>
      </p:sp>
      <p:sp>
        <p:nvSpPr>
          <p:cNvPr id="188" name="object 188"/>
          <p:cNvSpPr/>
          <p:nvPr/>
        </p:nvSpPr>
        <p:spPr>
          <a:xfrm>
            <a:off x="9125711" y="5622035"/>
            <a:ext cx="600710" cy="260985"/>
          </a:xfrm>
          <a:custGeom>
            <a:avLst/>
            <a:gdLst/>
            <a:ahLst/>
            <a:cxnLst/>
            <a:rect l="l" t="t" r="r" b="b"/>
            <a:pathLst>
              <a:path w="600709" h="260985">
                <a:moveTo>
                  <a:pt x="0" y="260603"/>
                </a:moveTo>
                <a:lnTo>
                  <a:pt x="600455" y="260603"/>
                </a:lnTo>
                <a:lnTo>
                  <a:pt x="600455" y="0"/>
                </a:lnTo>
                <a:lnTo>
                  <a:pt x="0" y="0"/>
                </a:lnTo>
                <a:lnTo>
                  <a:pt x="0" y="260603"/>
                </a:lnTo>
                <a:close/>
              </a:path>
            </a:pathLst>
          </a:custGeom>
          <a:solidFill>
            <a:srgbClr val="FFFFFF"/>
          </a:solidFill>
        </p:spPr>
        <p:txBody>
          <a:bodyPr wrap="square" lIns="0" tIns="0" rIns="0" bIns="0" rtlCol="0"/>
          <a:lstStyle/>
          <a:p>
            <a:endParaRPr/>
          </a:p>
        </p:txBody>
      </p:sp>
      <p:sp>
        <p:nvSpPr>
          <p:cNvPr id="189" name="object 189"/>
          <p:cNvSpPr/>
          <p:nvPr/>
        </p:nvSpPr>
        <p:spPr>
          <a:xfrm>
            <a:off x="9125711" y="5622035"/>
            <a:ext cx="600710" cy="260985"/>
          </a:xfrm>
          <a:custGeom>
            <a:avLst/>
            <a:gdLst/>
            <a:ahLst/>
            <a:cxnLst/>
            <a:rect l="l" t="t" r="r" b="b"/>
            <a:pathLst>
              <a:path w="600709" h="260985">
                <a:moveTo>
                  <a:pt x="0" y="260603"/>
                </a:moveTo>
                <a:lnTo>
                  <a:pt x="600455" y="260603"/>
                </a:lnTo>
                <a:lnTo>
                  <a:pt x="600455" y="0"/>
                </a:lnTo>
                <a:lnTo>
                  <a:pt x="0" y="0"/>
                </a:lnTo>
                <a:lnTo>
                  <a:pt x="0" y="260603"/>
                </a:lnTo>
                <a:close/>
              </a:path>
            </a:pathLst>
          </a:custGeom>
          <a:ln w="9144">
            <a:solidFill>
              <a:srgbClr val="FFFFFF"/>
            </a:solidFill>
          </a:ln>
        </p:spPr>
        <p:txBody>
          <a:bodyPr wrap="square" lIns="0" tIns="0" rIns="0" bIns="0" rtlCol="0"/>
          <a:lstStyle/>
          <a:p>
            <a:endParaRPr/>
          </a:p>
        </p:txBody>
      </p:sp>
      <p:sp>
        <p:nvSpPr>
          <p:cNvPr id="190" name="object 190"/>
          <p:cNvSpPr txBox="1"/>
          <p:nvPr/>
        </p:nvSpPr>
        <p:spPr>
          <a:xfrm>
            <a:off x="7874000" y="6355791"/>
            <a:ext cx="4259580" cy="452755"/>
          </a:xfrm>
          <a:prstGeom prst="rect">
            <a:avLst/>
          </a:prstGeom>
        </p:spPr>
        <p:txBody>
          <a:bodyPr vert="horz" wrap="square" lIns="0" tIns="12700" rIns="0" bIns="0" rtlCol="0">
            <a:spAutoFit/>
          </a:bodyPr>
          <a:lstStyle/>
          <a:p>
            <a:pPr marL="12700" marR="5080">
              <a:lnSpc>
                <a:spcPct val="100000"/>
              </a:lnSpc>
              <a:spcBef>
                <a:spcPts val="100"/>
              </a:spcBef>
            </a:pPr>
            <a:r>
              <a:rPr sz="1400" b="1" i="1" spc="-5" dirty="0">
                <a:latin typeface="Arial-BoldItalicMT"/>
                <a:cs typeface="Arial-BoldItalicMT"/>
              </a:rPr>
              <a:t>Future Design: </a:t>
            </a:r>
            <a:r>
              <a:rPr sz="1400" i="1" spc="-5" dirty="0">
                <a:latin typeface="Arial"/>
                <a:cs typeface="Arial"/>
              </a:rPr>
              <a:t>Campaigns will </a:t>
            </a:r>
            <a:r>
              <a:rPr sz="1400" i="1" dirty="0">
                <a:latin typeface="Arial"/>
                <a:cs typeface="Arial"/>
              </a:rPr>
              <a:t>be submitted to  PostalOne!® in real </a:t>
            </a:r>
            <a:r>
              <a:rPr sz="1400" i="1" spc="-5" dirty="0">
                <a:latin typeface="Arial"/>
                <a:cs typeface="Arial"/>
              </a:rPr>
              <a:t>time </a:t>
            </a:r>
            <a:r>
              <a:rPr sz="1400" i="1" dirty="0">
                <a:latin typeface="Arial"/>
                <a:cs typeface="Arial"/>
              </a:rPr>
              <a:t>instead of on a job</a:t>
            </a:r>
            <a:r>
              <a:rPr sz="1400" i="1" spc="-210" dirty="0">
                <a:latin typeface="Arial"/>
                <a:cs typeface="Arial"/>
              </a:rPr>
              <a:t> </a:t>
            </a:r>
            <a:r>
              <a:rPr sz="1400" i="1" dirty="0">
                <a:latin typeface="Arial"/>
                <a:cs typeface="Arial"/>
              </a:rPr>
              <a:t>schedule</a:t>
            </a:r>
            <a:endParaRPr sz="1400">
              <a:latin typeface="Arial"/>
              <a:cs typeface="Arial"/>
            </a:endParaRPr>
          </a:p>
        </p:txBody>
      </p:sp>
      <p:sp>
        <p:nvSpPr>
          <p:cNvPr id="191" name="object 191"/>
          <p:cNvSpPr/>
          <p:nvPr/>
        </p:nvSpPr>
        <p:spPr>
          <a:xfrm>
            <a:off x="7482840" y="6321552"/>
            <a:ext cx="352425" cy="390525"/>
          </a:xfrm>
          <a:custGeom>
            <a:avLst/>
            <a:gdLst/>
            <a:ahLst/>
            <a:cxnLst/>
            <a:rect l="l" t="t" r="r" b="b"/>
            <a:pathLst>
              <a:path w="352425" h="390525">
                <a:moveTo>
                  <a:pt x="352043" y="149021"/>
                </a:moveTo>
                <a:lnTo>
                  <a:pt x="0" y="149021"/>
                </a:lnTo>
                <a:lnTo>
                  <a:pt x="108838" y="241122"/>
                </a:lnTo>
                <a:lnTo>
                  <a:pt x="67182" y="390144"/>
                </a:lnTo>
                <a:lnTo>
                  <a:pt x="176021" y="298043"/>
                </a:lnTo>
                <a:lnTo>
                  <a:pt x="259116" y="298043"/>
                </a:lnTo>
                <a:lnTo>
                  <a:pt x="243204" y="241122"/>
                </a:lnTo>
                <a:lnTo>
                  <a:pt x="352043" y="149021"/>
                </a:lnTo>
                <a:close/>
              </a:path>
              <a:path w="352425" h="390525">
                <a:moveTo>
                  <a:pt x="259116" y="298043"/>
                </a:moveTo>
                <a:lnTo>
                  <a:pt x="176021" y="298043"/>
                </a:lnTo>
                <a:lnTo>
                  <a:pt x="284860" y="390144"/>
                </a:lnTo>
                <a:lnTo>
                  <a:pt x="259116" y="298043"/>
                </a:lnTo>
                <a:close/>
              </a:path>
              <a:path w="352425" h="390525">
                <a:moveTo>
                  <a:pt x="176021" y="0"/>
                </a:moveTo>
                <a:lnTo>
                  <a:pt x="134492" y="149021"/>
                </a:lnTo>
                <a:lnTo>
                  <a:pt x="217550" y="149021"/>
                </a:lnTo>
                <a:lnTo>
                  <a:pt x="176021" y="0"/>
                </a:lnTo>
                <a:close/>
              </a:path>
            </a:pathLst>
          </a:custGeom>
          <a:solidFill>
            <a:srgbClr val="666666"/>
          </a:solidFill>
        </p:spPr>
        <p:txBody>
          <a:bodyPr wrap="square" lIns="0" tIns="0" rIns="0" bIns="0" rtlCol="0"/>
          <a:lstStyle/>
          <a:p>
            <a:endParaRPr/>
          </a:p>
        </p:txBody>
      </p:sp>
      <p:sp>
        <p:nvSpPr>
          <p:cNvPr id="192" name="object 192"/>
          <p:cNvSpPr/>
          <p:nvPr/>
        </p:nvSpPr>
        <p:spPr>
          <a:xfrm>
            <a:off x="7482840" y="6321552"/>
            <a:ext cx="352425" cy="390525"/>
          </a:xfrm>
          <a:custGeom>
            <a:avLst/>
            <a:gdLst/>
            <a:ahLst/>
            <a:cxnLst/>
            <a:rect l="l" t="t" r="r" b="b"/>
            <a:pathLst>
              <a:path w="352425" h="390525">
                <a:moveTo>
                  <a:pt x="0" y="149021"/>
                </a:moveTo>
                <a:lnTo>
                  <a:pt x="134492" y="149021"/>
                </a:lnTo>
                <a:lnTo>
                  <a:pt x="176021" y="0"/>
                </a:lnTo>
                <a:lnTo>
                  <a:pt x="217550" y="149021"/>
                </a:lnTo>
                <a:lnTo>
                  <a:pt x="352043" y="149021"/>
                </a:lnTo>
                <a:lnTo>
                  <a:pt x="243204" y="241122"/>
                </a:lnTo>
                <a:lnTo>
                  <a:pt x="284860" y="390144"/>
                </a:lnTo>
                <a:lnTo>
                  <a:pt x="176021" y="298043"/>
                </a:lnTo>
                <a:lnTo>
                  <a:pt x="67182" y="390144"/>
                </a:lnTo>
                <a:lnTo>
                  <a:pt x="108838" y="241122"/>
                </a:lnTo>
                <a:lnTo>
                  <a:pt x="0" y="149021"/>
                </a:lnTo>
                <a:close/>
              </a:path>
            </a:pathLst>
          </a:custGeom>
          <a:ln w="9144">
            <a:solidFill>
              <a:srgbClr val="000000"/>
            </a:solidFill>
          </a:ln>
        </p:spPr>
        <p:txBody>
          <a:bodyPr wrap="square" lIns="0" tIns="0" rIns="0" bIns="0" rtlCol="0"/>
          <a:lstStyle/>
          <a:p>
            <a:endParaRPr/>
          </a:p>
        </p:txBody>
      </p:sp>
      <p:sp>
        <p:nvSpPr>
          <p:cNvPr id="193" name="object 193"/>
          <p:cNvSpPr/>
          <p:nvPr/>
        </p:nvSpPr>
        <p:spPr>
          <a:xfrm>
            <a:off x="7329678" y="6284213"/>
            <a:ext cx="4862830" cy="574040"/>
          </a:xfrm>
          <a:custGeom>
            <a:avLst/>
            <a:gdLst/>
            <a:ahLst/>
            <a:cxnLst/>
            <a:rect l="l" t="t" r="r" b="b"/>
            <a:pathLst>
              <a:path w="4862830" h="574040">
                <a:moveTo>
                  <a:pt x="4862321" y="0"/>
                </a:moveTo>
                <a:lnTo>
                  <a:pt x="0" y="0"/>
                </a:lnTo>
                <a:lnTo>
                  <a:pt x="0" y="573783"/>
                </a:lnTo>
              </a:path>
            </a:pathLst>
          </a:custGeom>
          <a:ln w="25908">
            <a:solidFill>
              <a:srgbClr val="FFFFFF"/>
            </a:solidFill>
          </a:ln>
        </p:spPr>
        <p:txBody>
          <a:bodyPr wrap="square" lIns="0" tIns="0" rIns="0" bIns="0" rtlCol="0"/>
          <a:lstStyle/>
          <a:p>
            <a:endParaRPr/>
          </a:p>
        </p:txBody>
      </p:sp>
      <p:sp>
        <p:nvSpPr>
          <p:cNvPr id="194" name="object 194"/>
          <p:cNvSpPr txBox="1">
            <a:spLocks noGrp="1"/>
          </p:cNvSpPr>
          <p:nvPr>
            <p:ph type="title"/>
          </p:nvPr>
        </p:nvSpPr>
        <p:spPr>
          <a:xfrm>
            <a:off x="6086447" y="122338"/>
            <a:ext cx="5959629" cy="504625"/>
          </a:xfrm>
          <a:prstGeom prst="rect">
            <a:avLst/>
          </a:prstGeom>
        </p:spPr>
        <p:txBody>
          <a:bodyPr vert="horz" wrap="square" lIns="0" tIns="12065" rIns="0" bIns="0" rtlCol="0">
            <a:spAutoFit/>
          </a:bodyPr>
          <a:lstStyle/>
          <a:p>
            <a:pPr marL="12700" algn="r">
              <a:lnSpc>
                <a:spcPct val="100000"/>
              </a:lnSpc>
              <a:spcBef>
                <a:spcPts val="95"/>
              </a:spcBef>
            </a:pPr>
            <a:r>
              <a:rPr sz="3200" spc="-5" dirty="0">
                <a:solidFill>
                  <a:srgbClr val="002060"/>
                </a:solidFill>
                <a:latin typeface="Arial" panose="020B0604020202020204" pitchFamily="34" charset="0"/>
                <a:cs typeface="Arial" panose="020B0604020202020204" pitchFamily="34" charset="0"/>
              </a:rPr>
              <a:t>Mailer Campaigns –</a:t>
            </a:r>
            <a:r>
              <a:rPr sz="3200" spc="30" dirty="0">
                <a:solidFill>
                  <a:srgbClr val="002060"/>
                </a:solidFill>
                <a:latin typeface="Arial" panose="020B0604020202020204" pitchFamily="34" charset="0"/>
                <a:cs typeface="Arial" panose="020B0604020202020204" pitchFamily="34" charset="0"/>
              </a:rPr>
              <a:t> </a:t>
            </a:r>
            <a:r>
              <a:rPr sz="3200" spc="-5" dirty="0">
                <a:solidFill>
                  <a:srgbClr val="002060"/>
                </a:solidFill>
                <a:latin typeface="Arial" panose="020B0604020202020204" pitchFamily="34" charset="0"/>
                <a:cs typeface="Arial" panose="020B0604020202020204" pitchFamily="34" charset="0"/>
              </a:rPr>
              <a:t>PostalOne!</a:t>
            </a:r>
            <a:endParaRPr sz="3200" dirty="0">
              <a:solidFill>
                <a:srgbClr val="002060"/>
              </a:solidFill>
              <a:latin typeface="Arial" panose="020B0604020202020204" pitchFamily="34" charset="0"/>
              <a:cs typeface="Arial" panose="020B0604020202020204" pitchFamily="34" charset="0"/>
            </a:endParaRPr>
          </a:p>
        </p:txBody>
      </p:sp>
      <p:sp>
        <p:nvSpPr>
          <p:cNvPr id="195" name="TextBox 194"/>
          <p:cNvSpPr txBox="1"/>
          <p:nvPr/>
        </p:nvSpPr>
        <p:spPr>
          <a:xfrm>
            <a:off x="138899" y="6068346"/>
            <a:ext cx="5134857" cy="923330"/>
          </a:xfrm>
          <a:prstGeom prst="rect">
            <a:avLst/>
          </a:prstGeom>
          <a:noFill/>
        </p:spPr>
        <p:txBody>
          <a:bodyPr wrap="square" rtlCol="0">
            <a:spAutoFit/>
          </a:bodyPr>
          <a:lstStyle/>
          <a:p>
            <a:r>
              <a:rPr lang="en-US" b="1" i="1" u="heavy" spc="-5" dirty="0">
                <a:solidFill>
                  <a:srgbClr val="0462C1"/>
                </a:solidFill>
                <a:uFill>
                  <a:solidFill>
                    <a:srgbClr val="0462C1"/>
                  </a:solidFill>
                </a:uFill>
                <a:latin typeface="Arial"/>
                <a:cs typeface="Arial"/>
                <a:hlinkClick r:id="rId3"/>
              </a:rPr>
              <a:t>USPSInformedDeliveryCampaigns@usps.gov</a:t>
            </a:r>
            <a:r>
              <a:rPr lang="en-US" b="1" i="1" spc="-5" dirty="0">
                <a:solidFill>
                  <a:srgbClr val="0462C1"/>
                </a:solidFill>
                <a:latin typeface="Arial"/>
                <a:cs typeface="Arial"/>
                <a:hlinkClick r:id="rId3"/>
              </a:rPr>
              <a:t> </a:t>
            </a:r>
            <a:r>
              <a:rPr lang="en-US" b="1" i="1" dirty="0">
                <a:latin typeface="Arial"/>
                <a:cs typeface="Arial"/>
              </a:rPr>
              <a:t>or call</a:t>
            </a:r>
            <a:r>
              <a:rPr lang="en-US" b="1" i="1" spc="-70" dirty="0">
                <a:latin typeface="Arial"/>
                <a:cs typeface="Arial"/>
              </a:rPr>
              <a:t> </a:t>
            </a:r>
            <a:r>
              <a:rPr lang="en-US" b="1" i="1" spc="-5" dirty="0">
                <a:latin typeface="Arial"/>
                <a:cs typeface="Arial"/>
              </a:rPr>
              <a:t>1-877-329-7206</a:t>
            </a:r>
            <a:endParaRPr lang="en-US" b="1" dirty="0">
              <a:latin typeface="Arial"/>
              <a:cs typeface="Arial"/>
            </a:endParaRPr>
          </a:p>
          <a:p>
            <a:endParaRPr lang="en-US" dirty="0"/>
          </a:p>
        </p:txBody>
      </p:sp>
      <p:pic>
        <p:nvPicPr>
          <p:cNvPr id="196" name="Picture 195">
            <a:extLst>
              <a:ext uri="{FF2B5EF4-FFF2-40B4-BE49-F238E27FC236}">
                <a16:creationId xmlns="" xmlns:a16="http://schemas.microsoft.com/office/drawing/2014/main" id="{18A9DBEB-85BA-4A8B-8E3D-C888FFBDA5CF}"/>
              </a:ext>
            </a:extLst>
          </p:cNvPr>
          <p:cNvPicPr/>
          <p:nvPr/>
        </p:nvPicPr>
        <p:blipFill>
          <a:blip r:embed="rId21" cstate="print">
            <a:extLst>
              <a:ext uri="{28A0092B-C50C-407E-A947-70E740481C1C}">
                <a14:useLocalDpi xmlns:a14="http://schemas.microsoft.com/office/drawing/2010/main" val="0"/>
              </a:ext>
            </a:extLst>
          </a:blip>
          <a:stretch>
            <a:fillRect/>
          </a:stretch>
        </p:blipFill>
        <p:spPr>
          <a:xfrm>
            <a:off x="164340" y="89107"/>
            <a:ext cx="1711461" cy="777875"/>
          </a:xfrm>
          <a:prstGeom prst="rect">
            <a:avLst/>
          </a:prstGeom>
        </p:spPr>
      </p:pic>
    </p:spTree>
    <p:extLst>
      <p:ext uri="{BB962C8B-B14F-4D97-AF65-F5344CB8AC3E}">
        <p14:creationId xmlns:p14="http://schemas.microsoft.com/office/powerpoint/2010/main" val="371711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52470" y="368553"/>
            <a:ext cx="1377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a:t>
            </a:r>
            <a:endParaRPr sz="1200">
              <a:latin typeface="Arial"/>
              <a:cs typeface="Arial"/>
            </a:endParaRPr>
          </a:p>
        </p:txBody>
      </p:sp>
      <p:sp>
        <p:nvSpPr>
          <p:cNvPr id="3" name="object 3"/>
          <p:cNvSpPr/>
          <p:nvPr/>
        </p:nvSpPr>
        <p:spPr>
          <a:xfrm>
            <a:off x="9773411" y="6028944"/>
            <a:ext cx="1830312" cy="3413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671572" y="2211323"/>
            <a:ext cx="1895855" cy="83210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08732" y="2313432"/>
            <a:ext cx="1606295" cy="67665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715132" y="2234564"/>
            <a:ext cx="1809877" cy="74599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186939" y="2993135"/>
            <a:ext cx="1927860" cy="121767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438400" y="3124200"/>
            <a:ext cx="1505712" cy="97536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230280" y="3016611"/>
            <a:ext cx="1841305" cy="1130974"/>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385060" y="4276344"/>
            <a:ext cx="1927860" cy="1057656"/>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554223" y="4376928"/>
            <a:ext cx="1597152" cy="867156"/>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429889" y="4300325"/>
            <a:ext cx="1838727" cy="969053"/>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6406896" y="3044951"/>
            <a:ext cx="1923288" cy="99822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6576059" y="3154679"/>
            <a:ext cx="1621536" cy="83058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6451346" y="3069970"/>
            <a:ext cx="1834006" cy="909319"/>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8542019" y="2974848"/>
            <a:ext cx="1923287" cy="1008888"/>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9015983" y="3224783"/>
            <a:ext cx="966216" cy="551688"/>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8586216" y="2999232"/>
            <a:ext cx="1835150" cy="920750"/>
          </a:xfrm>
          <a:custGeom>
            <a:avLst/>
            <a:gdLst/>
            <a:ahLst/>
            <a:cxnLst/>
            <a:rect l="l" t="t" r="r" b="b"/>
            <a:pathLst>
              <a:path w="1835150" h="920750">
                <a:moveTo>
                  <a:pt x="203580" y="0"/>
                </a:moveTo>
                <a:lnTo>
                  <a:pt x="160680" y="821"/>
                </a:lnTo>
                <a:lnTo>
                  <a:pt x="122697" y="17430"/>
                </a:lnTo>
                <a:lnTo>
                  <a:pt x="93692" y="47041"/>
                </a:lnTo>
                <a:lnTo>
                  <a:pt x="77724" y="86867"/>
                </a:lnTo>
                <a:lnTo>
                  <a:pt x="0" y="512190"/>
                </a:lnTo>
                <a:lnTo>
                  <a:pt x="750" y="555144"/>
                </a:lnTo>
                <a:lnTo>
                  <a:pt x="17335" y="593121"/>
                </a:lnTo>
                <a:lnTo>
                  <a:pt x="46970" y="622097"/>
                </a:lnTo>
                <a:lnTo>
                  <a:pt x="86867" y="638047"/>
                </a:lnTo>
                <a:lnTo>
                  <a:pt x="1631187" y="920622"/>
                </a:lnTo>
                <a:lnTo>
                  <a:pt x="1674141" y="919872"/>
                </a:lnTo>
                <a:lnTo>
                  <a:pt x="1712118" y="903287"/>
                </a:lnTo>
                <a:lnTo>
                  <a:pt x="1741094" y="873652"/>
                </a:lnTo>
                <a:lnTo>
                  <a:pt x="1757044" y="833754"/>
                </a:lnTo>
                <a:lnTo>
                  <a:pt x="1834895" y="408431"/>
                </a:lnTo>
                <a:lnTo>
                  <a:pt x="1834074" y="365533"/>
                </a:lnTo>
                <a:lnTo>
                  <a:pt x="1817465" y="327564"/>
                </a:lnTo>
                <a:lnTo>
                  <a:pt x="1787854" y="298596"/>
                </a:lnTo>
                <a:lnTo>
                  <a:pt x="1748027" y="282701"/>
                </a:lnTo>
                <a:lnTo>
                  <a:pt x="203580" y="0"/>
                </a:lnTo>
                <a:close/>
              </a:path>
            </a:pathLst>
          </a:custGeom>
          <a:solidFill>
            <a:srgbClr val="F6B69B"/>
          </a:solidFill>
        </p:spPr>
        <p:txBody>
          <a:bodyPr wrap="square" lIns="0" tIns="0" rIns="0" bIns="0" rtlCol="0"/>
          <a:lstStyle/>
          <a:p>
            <a:endParaRPr/>
          </a:p>
        </p:txBody>
      </p:sp>
      <p:sp>
        <p:nvSpPr>
          <p:cNvPr id="21" name="object 21"/>
          <p:cNvSpPr/>
          <p:nvPr/>
        </p:nvSpPr>
        <p:spPr>
          <a:xfrm>
            <a:off x="9182481" y="3350767"/>
            <a:ext cx="633730" cy="219075"/>
          </a:xfrm>
          <a:custGeom>
            <a:avLst/>
            <a:gdLst/>
            <a:ahLst/>
            <a:cxnLst/>
            <a:rect l="l" t="t" r="r" b="b"/>
            <a:pathLst>
              <a:path w="633729" h="219075">
                <a:moveTo>
                  <a:pt x="19558" y="0"/>
                </a:moveTo>
                <a:lnTo>
                  <a:pt x="0" y="107315"/>
                </a:lnTo>
                <a:lnTo>
                  <a:pt x="38608" y="114427"/>
                </a:lnTo>
                <a:lnTo>
                  <a:pt x="45212" y="115570"/>
                </a:lnTo>
                <a:lnTo>
                  <a:pt x="51053" y="116078"/>
                </a:lnTo>
                <a:lnTo>
                  <a:pt x="56261" y="115697"/>
                </a:lnTo>
                <a:lnTo>
                  <a:pt x="61468" y="115443"/>
                </a:lnTo>
                <a:lnTo>
                  <a:pt x="81534" y="104775"/>
                </a:lnTo>
                <a:lnTo>
                  <a:pt x="83302" y="103124"/>
                </a:lnTo>
                <a:lnTo>
                  <a:pt x="52070" y="103124"/>
                </a:lnTo>
                <a:lnTo>
                  <a:pt x="46482" y="102743"/>
                </a:lnTo>
                <a:lnTo>
                  <a:pt x="16510" y="97282"/>
                </a:lnTo>
                <a:lnTo>
                  <a:pt x="31496" y="15240"/>
                </a:lnTo>
                <a:lnTo>
                  <a:pt x="82454" y="15240"/>
                </a:lnTo>
                <a:lnTo>
                  <a:pt x="81279" y="14351"/>
                </a:lnTo>
                <a:lnTo>
                  <a:pt x="71120" y="10033"/>
                </a:lnTo>
                <a:lnTo>
                  <a:pt x="64897" y="8382"/>
                </a:lnTo>
                <a:lnTo>
                  <a:pt x="19558" y="0"/>
                </a:lnTo>
                <a:close/>
              </a:path>
              <a:path w="633729" h="219075">
                <a:moveTo>
                  <a:pt x="82454" y="15240"/>
                </a:moveTo>
                <a:lnTo>
                  <a:pt x="31496" y="15240"/>
                </a:lnTo>
                <a:lnTo>
                  <a:pt x="62484" y="20955"/>
                </a:lnTo>
                <a:lnTo>
                  <a:pt x="68452" y="22860"/>
                </a:lnTo>
                <a:lnTo>
                  <a:pt x="85280" y="51292"/>
                </a:lnTo>
                <a:lnTo>
                  <a:pt x="85042" y="58445"/>
                </a:lnTo>
                <a:lnTo>
                  <a:pt x="70993" y="96012"/>
                </a:lnTo>
                <a:lnTo>
                  <a:pt x="67055" y="98679"/>
                </a:lnTo>
                <a:lnTo>
                  <a:pt x="64262" y="100711"/>
                </a:lnTo>
                <a:lnTo>
                  <a:pt x="60705" y="101981"/>
                </a:lnTo>
                <a:lnTo>
                  <a:pt x="56388" y="102489"/>
                </a:lnTo>
                <a:lnTo>
                  <a:pt x="52070" y="103124"/>
                </a:lnTo>
                <a:lnTo>
                  <a:pt x="83302" y="103124"/>
                </a:lnTo>
                <a:lnTo>
                  <a:pt x="85344" y="101219"/>
                </a:lnTo>
                <a:lnTo>
                  <a:pt x="99577" y="62341"/>
                </a:lnTo>
                <a:lnTo>
                  <a:pt x="99996" y="55626"/>
                </a:lnTo>
                <a:lnTo>
                  <a:pt x="99820" y="49196"/>
                </a:lnTo>
                <a:lnTo>
                  <a:pt x="99060" y="43053"/>
                </a:lnTo>
                <a:lnTo>
                  <a:pt x="97536" y="35052"/>
                </a:lnTo>
                <a:lnTo>
                  <a:pt x="94488" y="28194"/>
                </a:lnTo>
                <a:lnTo>
                  <a:pt x="85978" y="17907"/>
                </a:lnTo>
                <a:lnTo>
                  <a:pt x="82454" y="15240"/>
                </a:lnTo>
                <a:close/>
              </a:path>
              <a:path w="633729" h="219075">
                <a:moveTo>
                  <a:pt x="127508" y="19812"/>
                </a:moveTo>
                <a:lnTo>
                  <a:pt x="107823" y="127127"/>
                </a:lnTo>
                <a:lnTo>
                  <a:pt x="153035" y="135382"/>
                </a:lnTo>
                <a:lnTo>
                  <a:pt x="159003" y="135762"/>
                </a:lnTo>
                <a:lnTo>
                  <a:pt x="169418" y="135255"/>
                </a:lnTo>
                <a:lnTo>
                  <a:pt x="173990" y="134239"/>
                </a:lnTo>
                <a:lnTo>
                  <a:pt x="177926" y="132461"/>
                </a:lnTo>
                <a:lnTo>
                  <a:pt x="181991" y="130810"/>
                </a:lnTo>
                <a:lnTo>
                  <a:pt x="185800" y="128143"/>
                </a:lnTo>
                <a:lnTo>
                  <a:pt x="191190" y="122936"/>
                </a:lnTo>
                <a:lnTo>
                  <a:pt x="160020" y="122936"/>
                </a:lnTo>
                <a:lnTo>
                  <a:pt x="154432" y="122555"/>
                </a:lnTo>
                <a:lnTo>
                  <a:pt x="124333" y="117094"/>
                </a:lnTo>
                <a:lnTo>
                  <a:pt x="139446" y="35052"/>
                </a:lnTo>
                <a:lnTo>
                  <a:pt x="190448" y="35052"/>
                </a:lnTo>
                <a:lnTo>
                  <a:pt x="189229" y="34162"/>
                </a:lnTo>
                <a:lnTo>
                  <a:pt x="183261" y="31623"/>
                </a:lnTo>
                <a:lnTo>
                  <a:pt x="179070" y="29718"/>
                </a:lnTo>
                <a:lnTo>
                  <a:pt x="172847" y="28067"/>
                </a:lnTo>
                <a:lnTo>
                  <a:pt x="127508" y="19812"/>
                </a:lnTo>
                <a:close/>
              </a:path>
              <a:path w="633729" h="219075">
                <a:moveTo>
                  <a:pt x="190448" y="35052"/>
                </a:moveTo>
                <a:lnTo>
                  <a:pt x="139446" y="35052"/>
                </a:lnTo>
                <a:lnTo>
                  <a:pt x="161925" y="39116"/>
                </a:lnTo>
                <a:lnTo>
                  <a:pt x="170434" y="40767"/>
                </a:lnTo>
                <a:lnTo>
                  <a:pt x="193230" y="71056"/>
                </a:lnTo>
                <a:lnTo>
                  <a:pt x="192992" y="78204"/>
                </a:lnTo>
                <a:lnTo>
                  <a:pt x="191897" y="86233"/>
                </a:lnTo>
                <a:lnTo>
                  <a:pt x="190500" y="94234"/>
                </a:lnTo>
                <a:lnTo>
                  <a:pt x="188214" y="100965"/>
                </a:lnTo>
                <a:lnTo>
                  <a:pt x="185293" y="106299"/>
                </a:lnTo>
                <a:lnTo>
                  <a:pt x="182372" y="111760"/>
                </a:lnTo>
                <a:lnTo>
                  <a:pt x="160020" y="122936"/>
                </a:lnTo>
                <a:lnTo>
                  <a:pt x="191190" y="122936"/>
                </a:lnTo>
                <a:lnTo>
                  <a:pt x="207527" y="82081"/>
                </a:lnTo>
                <a:lnTo>
                  <a:pt x="207946" y="75342"/>
                </a:lnTo>
                <a:lnTo>
                  <a:pt x="207770" y="68937"/>
                </a:lnTo>
                <a:lnTo>
                  <a:pt x="207010" y="62865"/>
                </a:lnTo>
                <a:lnTo>
                  <a:pt x="205486" y="54864"/>
                </a:lnTo>
                <a:lnTo>
                  <a:pt x="202438" y="48006"/>
                </a:lnTo>
                <a:lnTo>
                  <a:pt x="197612" y="42164"/>
                </a:lnTo>
                <a:lnTo>
                  <a:pt x="193928" y="37592"/>
                </a:lnTo>
                <a:lnTo>
                  <a:pt x="190448" y="35052"/>
                </a:lnTo>
                <a:close/>
              </a:path>
              <a:path w="633729" h="219075">
                <a:moveTo>
                  <a:pt x="235712" y="39624"/>
                </a:moveTo>
                <a:lnTo>
                  <a:pt x="224282" y="101600"/>
                </a:lnTo>
                <a:lnTo>
                  <a:pt x="223091" y="109694"/>
                </a:lnTo>
                <a:lnTo>
                  <a:pt x="222761" y="114300"/>
                </a:lnTo>
                <a:lnTo>
                  <a:pt x="222641" y="120396"/>
                </a:lnTo>
                <a:lnTo>
                  <a:pt x="222710" y="123549"/>
                </a:lnTo>
                <a:lnTo>
                  <a:pt x="251051" y="154848"/>
                </a:lnTo>
                <a:lnTo>
                  <a:pt x="272462" y="157527"/>
                </a:lnTo>
                <a:lnTo>
                  <a:pt x="278711" y="156731"/>
                </a:lnTo>
                <a:lnTo>
                  <a:pt x="284352" y="155067"/>
                </a:lnTo>
                <a:lnTo>
                  <a:pt x="291465" y="152273"/>
                </a:lnTo>
                <a:lnTo>
                  <a:pt x="296799" y="147955"/>
                </a:lnTo>
                <a:lnTo>
                  <a:pt x="298312" y="145415"/>
                </a:lnTo>
                <a:lnTo>
                  <a:pt x="269748" y="145415"/>
                </a:lnTo>
                <a:lnTo>
                  <a:pt x="253111" y="142367"/>
                </a:lnTo>
                <a:lnTo>
                  <a:pt x="248158" y="140208"/>
                </a:lnTo>
                <a:lnTo>
                  <a:pt x="244475" y="137033"/>
                </a:lnTo>
                <a:lnTo>
                  <a:pt x="240665" y="133858"/>
                </a:lnTo>
                <a:lnTo>
                  <a:pt x="238251" y="129921"/>
                </a:lnTo>
                <a:lnTo>
                  <a:pt x="236474" y="120396"/>
                </a:lnTo>
                <a:lnTo>
                  <a:pt x="236854" y="113411"/>
                </a:lnTo>
                <a:lnTo>
                  <a:pt x="238505" y="104140"/>
                </a:lnTo>
                <a:lnTo>
                  <a:pt x="249809" y="42164"/>
                </a:lnTo>
                <a:lnTo>
                  <a:pt x="235712" y="39624"/>
                </a:lnTo>
                <a:close/>
              </a:path>
              <a:path w="633729" h="219075">
                <a:moveTo>
                  <a:pt x="305816" y="52451"/>
                </a:moveTo>
                <a:lnTo>
                  <a:pt x="294513" y="114300"/>
                </a:lnTo>
                <a:lnTo>
                  <a:pt x="269748" y="145415"/>
                </a:lnTo>
                <a:lnTo>
                  <a:pt x="298312" y="145415"/>
                </a:lnTo>
                <a:lnTo>
                  <a:pt x="320040" y="54991"/>
                </a:lnTo>
                <a:lnTo>
                  <a:pt x="305816" y="52451"/>
                </a:lnTo>
                <a:close/>
              </a:path>
              <a:path w="633729" h="219075">
                <a:moveTo>
                  <a:pt x="505968" y="187706"/>
                </a:moveTo>
                <a:lnTo>
                  <a:pt x="493014" y="187706"/>
                </a:lnTo>
                <a:lnTo>
                  <a:pt x="492685" y="190881"/>
                </a:lnTo>
                <a:lnTo>
                  <a:pt x="492720" y="192151"/>
                </a:lnTo>
                <a:lnTo>
                  <a:pt x="493014" y="194691"/>
                </a:lnTo>
                <a:lnTo>
                  <a:pt x="493902" y="197739"/>
                </a:lnTo>
                <a:lnTo>
                  <a:pt x="507619" y="200279"/>
                </a:lnTo>
                <a:lnTo>
                  <a:pt x="506475" y="196977"/>
                </a:lnTo>
                <a:lnTo>
                  <a:pt x="505987" y="193802"/>
                </a:lnTo>
                <a:lnTo>
                  <a:pt x="505968" y="187706"/>
                </a:lnTo>
                <a:close/>
              </a:path>
              <a:path w="633729" h="219075">
                <a:moveTo>
                  <a:pt x="469519" y="147574"/>
                </a:moveTo>
                <a:lnTo>
                  <a:pt x="465454" y="147574"/>
                </a:lnTo>
                <a:lnTo>
                  <a:pt x="462788" y="147828"/>
                </a:lnTo>
                <a:lnTo>
                  <a:pt x="459104" y="148082"/>
                </a:lnTo>
                <a:lnTo>
                  <a:pt x="439751" y="166878"/>
                </a:lnTo>
                <a:lnTo>
                  <a:pt x="438530" y="173101"/>
                </a:lnTo>
                <a:lnTo>
                  <a:pt x="439927" y="178943"/>
                </a:lnTo>
                <a:lnTo>
                  <a:pt x="443738" y="183896"/>
                </a:lnTo>
                <a:lnTo>
                  <a:pt x="447548" y="188976"/>
                </a:lnTo>
                <a:lnTo>
                  <a:pt x="453771" y="192151"/>
                </a:lnTo>
                <a:lnTo>
                  <a:pt x="462279" y="193802"/>
                </a:lnTo>
                <a:lnTo>
                  <a:pt x="467487" y="194691"/>
                </a:lnTo>
                <a:lnTo>
                  <a:pt x="472440" y="194691"/>
                </a:lnTo>
                <a:lnTo>
                  <a:pt x="477266" y="193802"/>
                </a:lnTo>
                <a:lnTo>
                  <a:pt x="482092" y="193040"/>
                </a:lnTo>
                <a:lnTo>
                  <a:pt x="487299" y="190881"/>
                </a:lnTo>
                <a:lnTo>
                  <a:pt x="493014" y="187706"/>
                </a:lnTo>
                <a:lnTo>
                  <a:pt x="505968" y="187706"/>
                </a:lnTo>
                <a:lnTo>
                  <a:pt x="505968" y="186944"/>
                </a:lnTo>
                <a:lnTo>
                  <a:pt x="506267" y="184912"/>
                </a:lnTo>
                <a:lnTo>
                  <a:pt x="472440" y="184912"/>
                </a:lnTo>
                <a:lnTo>
                  <a:pt x="462152" y="183134"/>
                </a:lnTo>
                <a:lnTo>
                  <a:pt x="458470" y="181229"/>
                </a:lnTo>
                <a:lnTo>
                  <a:pt x="456311" y="178308"/>
                </a:lnTo>
                <a:lnTo>
                  <a:pt x="454025" y="175514"/>
                </a:lnTo>
                <a:lnTo>
                  <a:pt x="453263" y="172339"/>
                </a:lnTo>
                <a:lnTo>
                  <a:pt x="453940" y="168656"/>
                </a:lnTo>
                <a:lnTo>
                  <a:pt x="454278" y="166624"/>
                </a:lnTo>
                <a:lnTo>
                  <a:pt x="462915" y="159639"/>
                </a:lnTo>
                <a:lnTo>
                  <a:pt x="465327" y="159004"/>
                </a:lnTo>
                <a:lnTo>
                  <a:pt x="469265" y="158877"/>
                </a:lnTo>
                <a:lnTo>
                  <a:pt x="493253" y="158877"/>
                </a:lnTo>
                <a:lnTo>
                  <a:pt x="497204" y="157987"/>
                </a:lnTo>
                <a:lnTo>
                  <a:pt x="511007" y="157987"/>
                </a:lnTo>
                <a:lnTo>
                  <a:pt x="512721" y="148590"/>
                </a:lnTo>
                <a:lnTo>
                  <a:pt x="485648" y="148590"/>
                </a:lnTo>
                <a:lnTo>
                  <a:pt x="474852" y="147955"/>
                </a:lnTo>
                <a:lnTo>
                  <a:pt x="469519" y="147574"/>
                </a:lnTo>
                <a:close/>
              </a:path>
              <a:path w="633729" h="219075">
                <a:moveTo>
                  <a:pt x="511007" y="157987"/>
                </a:moveTo>
                <a:lnTo>
                  <a:pt x="497204" y="157987"/>
                </a:lnTo>
                <a:lnTo>
                  <a:pt x="496293" y="162941"/>
                </a:lnTo>
                <a:lnTo>
                  <a:pt x="495300" y="168656"/>
                </a:lnTo>
                <a:lnTo>
                  <a:pt x="493775" y="172974"/>
                </a:lnTo>
                <a:lnTo>
                  <a:pt x="489330" y="179197"/>
                </a:lnTo>
                <a:lnTo>
                  <a:pt x="485775" y="181610"/>
                </a:lnTo>
                <a:lnTo>
                  <a:pt x="477139" y="184658"/>
                </a:lnTo>
                <a:lnTo>
                  <a:pt x="472440" y="184912"/>
                </a:lnTo>
                <a:lnTo>
                  <a:pt x="506267" y="184912"/>
                </a:lnTo>
                <a:lnTo>
                  <a:pt x="507158" y="178943"/>
                </a:lnTo>
                <a:lnTo>
                  <a:pt x="511007" y="157987"/>
                </a:lnTo>
                <a:close/>
              </a:path>
              <a:path w="633729" h="219075">
                <a:moveTo>
                  <a:pt x="426847" y="74549"/>
                </a:moveTo>
                <a:lnTo>
                  <a:pt x="407162" y="181864"/>
                </a:lnTo>
                <a:lnTo>
                  <a:pt x="420370" y="184277"/>
                </a:lnTo>
                <a:lnTo>
                  <a:pt x="440054" y="76962"/>
                </a:lnTo>
                <a:lnTo>
                  <a:pt x="426847" y="74549"/>
                </a:lnTo>
                <a:close/>
              </a:path>
              <a:path w="633729" h="219075">
                <a:moveTo>
                  <a:pt x="369824" y="94742"/>
                </a:moveTo>
                <a:lnTo>
                  <a:pt x="367919" y="104902"/>
                </a:lnTo>
                <a:lnTo>
                  <a:pt x="379475" y="107061"/>
                </a:lnTo>
                <a:lnTo>
                  <a:pt x="367157" y="174498"/>
                </a:lnTo>
                <a:lnTo>
                  <a:pt x="380238" y="176911"/>
                </a:lnTo>
                <a:lnTo>
                  <a:pt x="392684" y="109474"/>
                </a:lnTo>
                <a:lnTo>
                  <a:pt x="408314" y="109474"/>
                </a:lnTo>
                <a:lnTo>
                  <a:pt x="409701" y="101981"/>
                </a:lnTo>
                <a:lnTo>
                  <a:pt x="394462" y="99187"/>
                </a:lnTo>
                <a:lnTo>
                  <a:pt x="394935" y="96774"/>
                </a:lnTo>
                <a:lnTo>
                  <a:pt x="381380" y="96774"/>
                </a:lnTo>
                <a:lnTo>
                  <a:pt x="369824" y="94742"/>
                </a:lnTo>
                <a:close/>
              </a:path>
              <a:path w="633729" h="219075">
                <a:moveTo>
                  <a:pt x="493253" y="158877"/>
                </a:moveTo>
                <a:lnTo>
                  <a:pt x="469265" y="158877"/>
                </a:lnTo>
                <a:lnTo>
                  <a:pt x="484632" y="159512"/>
                </a:lnTo>
                <a:lnTo>
                  <a:pt x="492125" y="159131"/>
                </a:lnTo>
                <a:lnTo>
                  <a:pt x="493253" y="158877"/>
                </a:lnTo>
                <a:close/>
              </a:path>
              <a:path w="633729" h="219075">
                <a:moveTo>
                  <a:pt x="509492" y="123952"/>
                </a:moveTo>
                <a:lnTo>
                  <a:pt x="477774" y="123952"/>
                </a:lnTo>
                <a:lnTo>
                  <a:pt x="483997" y="125095"/>
                </a:lnTo>
                <a:lnTo>
                  <a:pt x="490600" y="126237"/>
                </a:lnTo>
                <a:lnTo>
                  <a:pt x="495426" y="128651"/>
                </a:lnTo>
                <a:lnTo>
                  <a:pt x="498221" y="132207"/>
                </a:lnTo>
                <a:lnTo>
                  <a:pt x="500252" y="134874"/>
                </a:lnTo>
                <a:lnTo>
                  <a:pt x="500888" y="138937"/>
                </a:lnTo>
                <a:lnTo>
                  <a:pt x="499872" y="144272"/>
                </a:lnTo>
                <a:lnTo>
                  <a:pt x="499745" y="144780"/>
                </a:lnTo>
                <a:lnTo>
                  <a:pt x="499110" y="147701"/>
                </a:lnTo>
                <a:lnTo>
                  <a:pt x="493775" y="148590"/>
                </a:lnTo>
                <a:lnTo>
                  <a:pt x="512721" y="148590"/>
                </a:lnTo>
                <a:lnTo>
                  <a:pt x="513715" y="143510"/>
                </a:lnTo>
                <a:lnTo>
                  <a:pt x="514223" y="139446"/>
                </a:lnTo>
                <a:lnTo>
                  <a:pt x="514096" y="133350"/>
                </a:lnTo>
                <a:lnTo>
                  <a:pt x="513207" y="130048"/>
                </a:lnTo>
                <a:lnTo>
                  <a:pt x="511683" y="127381"/>
                </a:lnTo>
                <a:lnTo>
                  <a:pt x="510159" y="124587"/>
                </a:lnTo>
                <a:lnTo>
                  <a:pt x="509492" y="123952"/>
                </a:lnTo>
                <a:close/>
              </a:path>
              <a:path w="633729" h="219075">
                <a:moveTo>
                  <a:pt x="475234" y="113157"/>
                </a:moveTo>
                <a:lnTo>
                  <a:pt x="464312" y="114935"/>
                </a:lnTo>
                <a:lnTo>
                  <a:pt x="459994" y="116840"/>
                </a:lnTo>
                <a:lnTo>
                  <a:pt x="456692" y="119761"/>
                </a:lnTo>
                <a:lnTo>
                  <a:pt x="453390" y="122555"/>
                </a:lnTo>
                <a:lnTo>
                  <a:pt x="450596" y="126746"/>
                </a:lnTo>
                <a:lnTo>
                  <a:pt x="448437" y="131953"/>
                </a:lnTo>
                <a:lnTo>
                  <a:pt x="461010" y="136144"/>
                </a:lnTo>
                <a:lnTo>
                  <a:pt x="463423" y="130810"/>
                </a:lnTo>
                <a:lnTo>
                  <a:pt x="466344" y="127381"/>
                </a:lnTo>
                <a:lnTo>
                  <a:pt x="469646" y="125730"/>
                </a:lnTo>
                <a:lnTo>
                  <a:pt x="473075" y="124206"/>
                </a:lnTo>
                <a:lnTo>
                  <a:pt x="477774" y="123952"/>
                </a:lnTo>
                <a:lnTo>
                  <a:pt x="509492" y="123952"/>
                </a:lnTo>
                <a:lnTo>
                  <a:pt x="507492" y="122047"/>
                </a:lnTo>
                <a:lnTo>
                  <a:pt x="481202" y="113284"/>
                </a:lnTo>
                <a:lnTo>
                  <a:pt x="475234" y="113157"/>
                </a:lnTo>
                <a:close/>
              </a:path>
              <a:path w="633729" h="219075">
                <a:moveTo>
                  <a:pt x="408314" y="109474"/>
                </a:moveTo>
                <a:lnTo>
                  <a:pt x="392684" y="109474"/>
                </a:lnTo>
                <a:lnTo>
                  <a:pt x="407797" y="112268"/>
                </a:lnTo>
                <a:lnTo>
                  <a:pt x="408314" y="109474"/>
                </a:lnTo>
                <a:close/>
              </a:path>
              <a:path w="633729" h="219075">
                <a:moveTo>
                  <a:pt x="402971" y="68326"/>
                </a:moveTo>
                <a:lnTo>
                  <a:pt x="398272" y="68580"/>
                </a:lnTo>
                <a:lnTo>
                  <a:pt x="394716" y="70104"/>
                </a:lnTo>
                <a:lnTo>
                  <a:pt x="391033" y="71628"/>
                </a:lnTo>
                <a:lnTo>
                  <a:pt x="388366" y="73914"/>
                </a:lnTo>
                <a:lnTo>
                  <a:pt x="386461" y="77216"/>
                </a:lnTo>
                <a:lnTo>
                  <a:pt x="385064" y="79502"/>
                </a:lnTo>
                <a:lnTo>
                  <a:pt x="383921" y="83312"/>
                </a:lnTo>
                <a:lnTo>
                  <a:pt x="382904" y="88519"/>
                </a:lnTo>
                <a:lnTo>
                  <a:pt x="381380" y="96774"/>
                </a:lnTo>
                <a:lnTo>
                  <a:pt x="394935" y="96774"/>
                </a:lnTo>
                <a:lnTo>
                  <a:pt x="395859" y="92075"/>
                </a:lnTo>
                <a:lnTo>
                  <a:pt x="396748" y="87376"/>
                </a:lnTo>
                <a:lnTo>
                  <a:pt x="398145" y="84328"/>
                </a:lnTo>
                <a:lnTo>
                  <a:pt x="400050" y="82931"/>
                </a:lnTo>
                <a:lnTo>
                  <a:pt x="402082" y="81534"/>
                </a:lnTo>
                <a:lnTo>
                  <a:pt x="405002" y="81153"/>
                </a:lnTo>
                <a:lnTo>
                  <a:pt x="417749" y="81153"/>
                </a:lnTo>
                <a:lnTo>
                  <a:pt x="420750" y="72898"/>
                </a:lnTo>
                <a:lnTo>
                  <a:pt x="416433" y="71247"/>
                </a:lnTo>
                <a:lnTo>
                  <a:pt x="412369" y="69977"/>
                </a:lnTo>
                <a:lnTo>
                  <a:pt x="402971" y="68326"/>
                </a:lnTo>
                <a:close/>
              </a:path>
              <a:path w="633729" h="219075">
                <a:moveTo>
                  <a:pt x="417749" y="81153"/>
                </a:moveTo>
                <a:lnTo>
                  <a:pt x="405002" y="81153"/>
                </a:lnTo>
                <a:lnTo>
                  <a:pt x="409067" y="81915"/>
                </a:lnTo>
                <a:lnTo>
                  <a:pt x="411479" y="82296"/>
                </a:lnTo>
                <a:lnTo>
                  <a:pt x="414020" y="83058"/>
                </a:lnTo>
                <a:lnTo>
                  <a:pt x="416687" y="84074"/>
                </a:lnTo>
                <a:lnTo>
                  <a:pt x="417749" y="81153"/>
                </a:lnTo>
                <a:close/>
              </a:path>
              <a:path w="633729" h="219075">
                <a:moveTo>
                  <a:pt x="565403" y="186817"/>
                </a:moveTo>
                <a:lnTo>
                  <a:pt x="565403" y="195326"/>
                </a:lnTo>
                <a:lnTo>
                  <a:pt x="567563" y="202184"/>
                </a:lnTo>
                <a:lnTo>
                  <a:pt x="600201" y="218948"/>
                </a:lnTo>
                <a:lnTo>
                  <a:pt x="605790" y="218948"/>
                </a:lnTo>
                <a:lnTo>
                  <a:pt x="616203" y="216408"/>
                </a:lnTo>
                <a:lnTo>
                  <a:pt x="620522" y="214122"/>
                </a:lnTo>
                <a:lnTo>
                  <a:pt x="623824" y="210693"/>
                </a:lnTo>
                <a:lnTo>
                  <a:pt x="626175" y="208153"/>
                </a:lnTo>
                <a:lnTo>
                  <a:pt x="601979" y="208153"/>
                </a:lnTo>
                <a:lnTo>
                  <a:pt x="596011" y="207010"/>
                </a:lnTo>
                <a:lnTo>
                  <a:pt x="578649" y="192659"/>
                </a:lnTo>
                <a:lnTo>
                  <a:pt x="578739" y="187198"/>
                </a:lnTo>
                <a:lnTo>
                  <a:pt x="565403" y="186817"/>
                </a:lnTo>
                <a:close/>
              </a:path>
              <a:path w="633729" h="219075">
                <a:moveTo>
                  <a:pt x="531368" y="124206"/>
                </a:moveTo>
                <a:lnTo>
                  <a:pt x="529590" y="134493"/>
                </a:lnTo>
                <a:lnTo>
                  <a:pt x="539242" y="136271"/>
                </a:lnTo>
                <a:lnTo>
                  <a:pt x="530987" y="180975"/>
                </a:lnTo>
                <a:lnTo>
                  <a:pt x="529590" y="188849"/>
                </a:lnTo>
                <a:lnTo>
                  <a:pt x="529336" y="192405"/>
                </a:lnTo>
                <a:lnTo>
                  <a:pt x="529269" y="194437"/>
                </a:lnTo>
                <a:lnTo>
                  <a:pt x="529844" y="196850"/>
                </a:lnTo>
                <a:lnTo>
                  <a:pt x="530351" y="199517"/>
                </a:lnTo>
                <a:lnTo>
                  <a:pt x="531876" y="201803"/>
                </a:lnTo>
                <a:lnTo>
                  <a:pt x="534289" y="203835"/>
                </a:lnTo>
                <a:lnTo>
                  <a:pt x="536575" y="205867"/>
                </a:lnTo>
                <a:lnTo>
                  <a:pt x="540130" y="207264"/>
                </a:lnTo>
                <a:lnTo>
                  <a:pt x="544957" y="208153"/>
                </a:lnTo>
                <a:lnTo>
                  <a:pt x="547877" y="208661"/>
                </a:lnTo>
                <a:lnTo>
                  <a:pt x="551307" y="208915"/>
                </a:lnTo>
                <a:lnTo>
                  <a:pt x="555117" y="208787"/>
                </a:lnTo>
                <a:lnTo>
                  <a:pt x="555371" y="196850"/>
                </a:lnTo>
                <a:lnTo>
                  <a:pt x="552958" y="196723"/>
                </a:lnTo>
                <a:lnTo>
                  <a:pt x="550926" y="196469"/>
                </a:lnTo>
                <a:lnTo>
                  <a:pt x="549528" y="196215"/>
                </a:lnTo>
                <a:lnTo>
                  <a:pt x="547497" y="195961"/>
                </a:lnTo>
                <a:lnTo>
                  <a:pt x="546100" y="195326"/>
                </a:lnTo>
                <a:lnTo>
                  <a:pt x="545211" y="194437"/>
                </a:lnTo>
                <a:lnTo>
                  <a:pt x="544195" y="193675"/>
                </a:lnTo>
                <a:lnTo>
                  <a:pt x="543687" y="192659"/>
                </a:lnTo>
                <a:lnTo>
                  <a:pt x="543305" y="191516"/>
                </a:lnTo>
                <a:lnTo>
                  <a:pt x="543108" y="190627"/>
                </a:lnTo>
                <a:lnTo>
                  <a:pt x="543064" y="190246"/>
                </a:lnTo>
                <a:lnTo>
                  <a:pt x="543305" y="187833"/>
                </a:lnTo>
                <a:lnTo>
                  <a:pt x="544104" y="183261"/>
                </a:lnTo>
                <a:lnTo>
                  <a:pt x="552323" y="138684"/>
                </a:lnTo>
                <a:lnTo>
                  <a:pt x="565977" y="138684"/>
                </a:lnTo>
                <a:lnTo>
                  <a:pt x="567436" y="130810"/>
                </a:lnTo>
                <a:lnTo>
                  <a:pt x="554227" y="128397"/>
                </a:lnTo>
                <a:lnTo>
                  <a:pt x="554667" y="125984"/>
                </a:lnTo>
                <a:lnTo>
                  <a:pt x="541147" y="125984"/>
                </a:lnTo>
                <a:lnTo>
                  <a:pt x="531368" y="124206"/>
                </a:lnTo>
                <a:close/>
              </a:path>
              <a:path w="633729" h="219075">
                <a:moveTo>
                  <a:pt x="598551" y="135255"/>
                </a:moveTo>
                <a:lnTo>
                  <a:pt x="594868" y="135636"/>
                </a:lnTo>
                <a:lnTo>
                  <a:pt x="591058" y="136144"/>
                </a:lnTo>
                <a:lnTo>
                  <a:pt x="588137" y="136906"/>
                </a:lnTo>
                <a:lnTo>
                  <a:pt x="585724" y="138049"/>
                </a:lnTo>
                <a:lnTo>
                  <a:pt x="582676" y="139446"/>
                </a:lnTo>
                <a:lnTo>
                  <a:pt x="580009" y="141478"/>
                </a:lnTo>
                <a:lnTo>
                  <a:pt x="577976" y="144145"/>
                </a:lnTo>
                <a:lnTo>
                  <a:pt x="575818" y="146812"/>
                </a:lnTo>
                <a:lnTo>
                  <a:pt x="574421" y="149860"/>
                </a:lnTo>
                <a:lnTo>
                  <a:pt x="573786" y="153289"/>
                </a:lnTo>
                <a:lnTo>
                  <a:pt x="573151" y="157099"/>
                </a:lnTo>
                <a:lnTo>
                  <a:pt x="573404" y="160782"/>
                </a:lnTo>
                <a:lnTo>
                  <a:pt x="574801" y="164337"/>
                </a:lnTo>
                <a:lnTo>
                  <a:pt x="576072" y="167767"/>
                </a:lnTo>
                <a:lnTo>
                  <a:pt x="578485" y="170815"/>
                </a:lnTo>
                <a:lnTo>
                  <a:pt x="581914" y="173228"/>
                </a:lnTo>
                <a:lnTo>
                  <a:pt x="585343" y="175768"/>
                </a:lnTo>
                <a:lnTo>
                  <a:pt x="591693" y="179070"/>
                </a:lnTo>
                <a:lnTo>
                  <a:pt x="607695" y="186436"/>
                </a:lnTo>
                <a:lnTo>
                  <a:pt x="611886" y="188722"/>
                </a:lnTo>
                <a:lnTo>
                  <a:pt x="613537" y="190246"/>
                </a:lnTo>
                <a:lnTo>
                  <a:pt x="615823" y="192405"/>
                </a:lnTo>
                <a:lnTo>
                  <a:pt x="616432" y="194437"/>
                </a:lnTo>
                <a:lnTo>
                  <a:pt x="616521" y="195326"/>
                </a:lnTo>
                <a:lnTo>
                  <a:pt x="616076" y="197993"/>
                </a:lnTo>
                <a:lnTo>
                  <a:pt x="615442" y="201295"/>
                </a:lnTo>
                <a:lnTo>
                  <a:pt x="613537" y="203835"/>
                </a:lnTo>
                <a:lnTo>
                  <a:pt x="610108" y="205740"/>
                </a:lnTo>
                <a:lnTo>
                  <a:pt x="606678" y="207772"/>
                </a:lnTo>
                <a:lnTo>
                  <a:pt x="601979" y="208153"/>
                </a:lnTo>
                <a:lnTo>
                  <a:pt x="626175" y="208153"/>
                </a:lnTo>
                <a:lnTo>
                  <a:pt x="626999" y="207264"/>
                </a:lnTo>
                <a:lnTo>
                  <a:pt x="629030" y="203454"/>
                </a:lnTo>
                <a:lnTo>
                  <a:pt x="629920" y="199009"/>
                </a:lnTo>
                <a:lnTo>
                  <a:pt x="630616" y="194945"/>
                </a:lnTo>
                <a:lnTo>
                  <a:pt x="630497" y="192659"/>
                </a:lnTo>
                <a:lnTo>
                  <a:pt x="602996" y="169037"/>
                </a:lnTo>
                <a:lnTo>
                  <a:pt x="596900" y="165989"/>
                </a:lnTo>
                <a:lnTo>
                  <a:pt x="587628" y="159004"/>
                </a:lnTo>
                <a:lnTo>
                  <a:pt x="586740" y="157480"/>
                </a:lnTo>
                <a:lnTo>
                  <a:pt x="586681" y="157099"/>
                </a:lnTo>
                <a:lnTo>
                  <a:pt x="586573" y="155448"/>
                </a:lnTo>
                <a:lnTo>
                  <a:pt x="586867" y="154178"/>
                </a:lnTo>
                <a:lnTo>
                  <a:pt x="587248" y="151511"/>
                </a:lnTo>
                <a:lnTo>
                  <a:pt x="589026" y="149352"/>
                </a:lnTo>
                <a:lnTo>
                  <a:pt x="594868" y="146304"/>
                </a:lnTo>
                <a:lnTo>
                  <a:pt x="599440" y="146050"/>
                </a:lnTo>
                <a:lnTo>
                  <a:pt x="628086" y="146050"/>
                </a:lnTo>
                <a:lnTo>
                  <a:pt x="626364" y="144399"/>
                </a:lnTo>
                <a:lnTo>
                  <a:pt x="602488" y="135509"/>
                </a:lnTo>
                <a:lnTo>
                  <a:pt x="598551" y="135255"/>
                </a:lnTo>
                <a:close/>
              </a:path>
              <a:path w="633729" h="219075">
                <a:moveTo>
                  <a:pt x="628086" y="146050"/>
                </a:moveTo>
                <a:lnTo>
                  <a:pt x="599440" y="146050"/>
                </a:lnTo>
                <a:lnTo>
                  <a:pt x="605536" y="147193"/>
                </a:lnTo>
                <a:lnTo>
                  <a:pt x="610616" y="148082"/>
                </a:lnTo>
                <a:lnTo>
                  <a:pt x="614426" y="149987"/>
                </a:lnTo>
                <a:lnTo>
                  <a:pt x="616712" y="152781"/>
                </a:lnTo>
                <a:lnTo>
                  <a:pt x="619125" y="155448"/>
                </a:lnTo>
                <a:lnTo>
                  <a:pt x="620141" y="158496"/>
                </a:lnTo>
                <a:lnTo>
                  <a:pt x="620141" y="163068"/>
                </a:lnTo>
                <a:lnTo>
                  <a:pt x="633349" y="163703"/>
                </a:lnTo>
                <a:lnTo>
                  <a:pt x="633476" y="158496"/>
                </a:lnTo>
                <a:lnTo>
                  <a:pt x="632587" y="154178"/>
                </a:lnTo>
                <a:lnTo>
                  <a:pt x="631063" y="150749"/>
                </a:lnTo>
                <a:lnTo>
                  <a:pt x="629412" y="147320"/>
                </a:lnTo>
                <a:lnTo>
                  <a:pt x="628086" y="146050"/>
                </a:lnTo>
                <a:close/>
              </a:path>
              <a:path w="633729" h="219075">
                <a:moveTo>
                  <a:pt x="565977" y="138684"/>
                </a:moveTo>
                <a:lnTo>
                  <a:pt x="552323" y="138684"/>
                </a:lnTo>
                <a:lnTo>
                  <a:pt x="565530" y="141097"/>
                </a:lnTo>
                <a:lnTo>
                  <a:pt x="565977" y="138684"/>
                </a:lnTo>
                <a:close/>
              </a:path>
              <a:path w="633729" h="219075">
                <a:moveTo>
                  <a:pt x="559180" y="101219"/>
                </a:moveTo>
                <a:lnTo>
                  <a:pt x="544576" y="106807"/>
                </a:lnTo>
                <a:lnTo>
                  <a:pt x="541147" y="125984"/>
                </a:lnTo>
                <a:lnTo>
                  <a:pt x="554667" y="125984"/>
                </a:lnTo>
                <a:lnTo>
                  <a:pt x="559180" y="101219"/>
                </a:lnTo>
                <a:close/>
              </a:path>
            </a:pathLst>
          </a:custGeom>
          <a:solidFill>
            <a:srgbClr val="000000"/>
          </a:solidFill>
        </p:spPr>
        <p:txBody>
          <a:bodyPr wrap="square" lIns="0" tIns="0" rIns="0" bIns="0" rtlCol="0"/>
          <a:lstStyle/>
          <a:p>
            <a:endParaRPr/>
          </a:p>
        </p:txBody>
      </p:sp>
      <p:sp>
        <p:nvSpPr>
          <p:cNvPr id="22" name="object 22"/>
          <p:cNvSpPr/>
          <p:nvPr/>
        </p:nvSpPr>
        <p:spPr>
          <a:xfrm>
            <a:off x="7360919" y="3843528"/>
            <a:ext cx="1909572" cy="897636"/>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7450835" y="3933444"/>
            <a:ext cx="1783079" cy="696468"/>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7404861" y="3866388"/>
            <a:ext cx="1822069" cy="811403"/>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8255507" y="2147316"/>
            <a:ext cx="1909572" cy="909827"/>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8395716" y="2336292"/>
            <a:ext cx="1633727" cy="576072"/>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8298433" y="2171064"/>
            <a:ext cx="1823974" cy="823468"/>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8769095" y="4559808"/>
            <a:ext cx="1895855" cy="832103"/>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8941307" y="4666488"/>
            <a:ext cx="1563624" cy="670560"/>
          </a:xfrm>
          <a:prstGeom prst="rect">
            <a:avLst/>
          </a:prstGeom>
          <a:blipFill>
            <a:blip r:embed="rId24" cstate="print"/>
            <a:stretch>
              <a:fillRect/>
            </a:stretch>
          </a:blipFill>
        </p:spPr>
        <p:txBody>
          <a:bodyPr wrap="square" lIns="0" tIns="0" rIns="0" bIns="0" rtlCol="0"/>
          <a:lstStyle/>
          <a:p>
            <a:endParaRPr/>
          </a:p>
        </p:txBody>
      </p:sp>
      <p:sp>
        <p:nvSpPr>
          <p:cNvPr id="30" name="object 30"/>
          <p:cNvSpPr/>
          <p:nvPr/>
        </p:nvSpPr>
        <p:spPr>
          <a:xfrm>
            <a:off x="8811768" y="4583176"/>
            <a:ext cx="1810003" cy="746252"/>
          </a:xfrm>
          <a:prstGeom prst="rect">
            <a:avLst/>
          </a:prstGeom>
          <a:blipFill>
            <a:blip r:embed="rId25" cstate="print"/>
            <a:stretch>
              <a:fillRect/>
            </a:stretch>
          </a:blipFill>
        </p:spPr>
        <p:txBody>
          <a:bodyPr wrap="square" lIns="0" tIns="0" rIns="0" bIns="0" rtlCol="0"/>
          <a:lstStyle/>
          <a:p>
            <a:endParaRPr/>
          </a:p>
        </p:txBody>
      </p:sp>
      <p:sp>
        <p:nvSpPr>
          <p:cNvPr id="31" name="object 31"/>
          <p:cNvSpPr/>
          <p:nvPr/>
        </p:nvSpPr>
        <p:spPr>
          <a:xfrm>
            <a:off x="6420611" y="4643628"/>
            <a:ext cx="1895856" cy="829056"/>
          </a:xfrm>
          <a:prstGeom prst="rect">
            <a:avLst/>
          </a:prstGeom>
          <a:blipFill>
            <a:blip r:embed="rId26" cstate="print"/>
            <a:stretch>
              <a:fillRect/>
            </a:stretch>
          </a:blipFill>
        </p:spPr>
        <p:txBody>
          <a:bodyPr wrap="square" lIns="0" tIns="0" rIns="0" bIns="0" rtlCol="0"/>
          <a:lstStyle/>
          <a:p>
            <a:endParaRPr/>
          </a:p>
        </p:txBody>
      </p:sp>
      <p:sp>
        <p:nvSpPr>
          <p:cNvPr id="32" name="object 32"/>
          <p:cNvSpPr/>
          <p:nvPr/>
        </p:nvSpPr>
        <p:spPr>
          <a:xfrm>
            <a:off x="6734556" y="4841747"/>
            <a:ext cx="1264920" cy="475488"/>
          </a:xfrm>
          <a:prstGeom prst="rect">
            <a:avLst/>
          </a:prstGeom>
          <a:blipFill>
            <a:blip r:embed="rId27" cstate="print"/>
            <a:stretch>
              <a:fillRect/>
            </a:stretch>
          </a:blipFill>
        </p:spPr>
        <p:txBody>
          <a:bodyPr wrap="square" lIns="0" tIns="0" rIns="0" bIns="0" rtlCol="0"/>
          <a:lstStyle/>
          <a:p>
            <a:endParaRPr/>
          </a:p>
        </p:txBody>
      </p:sp>
      <p:sp>
        <p:nvSpPr>
          <p:cNvPr id="33" name="object 33"/>
          <p:cNvSpPr/>
          <p:nvPr/>
        </p:nvSpPr>
        <p:spPr>
          <a:xfrm>
            <a:off x="6463665" y="4666615"/>
            <a:ext cx="1809750" cy="742950"/>
          </a:xfrm>
          <a:custGeom>
            <a:avLst/>
            <a:gdLst/>
            <a:ahLst/>
            <a:cxnLst/>
            <a:rect l="l" t="t" r="r" b="b"/>
            <a:pathLst>
              <a:path w="1809750" h="742950">
                <a:moveTo>
                  <a:pt x="140842" y="0"/>
                </a:moveTo>
                <a:lnTo>
                  <a:pt x="98335" y="5905"/>
                </a:lnTo>
                <a:lnTo>
                  <a:pt x="62626" y="26955"/>
                </a:lnTo>
                <a:lnTo>
                  <a:pt x="37419" y="59864"/>
                </a:lnTo>
                <a:lnTo>
                  <a:pt x="26415" y="101346"/>
                </a:lnTo>
                <a:lnTo>
                  <a:pt x="0" y="532892"/>
                </a:lnTo>
                <a:lnTo>
                  <a:pt x="5959" y="575401"/>
                </a:lnTo>
                <a:lnTo>
                  <a:pt x="27003" y="611124"/>
                </a:lnTo>
                <a:lnTo>
                  <a:pt x="59882" y="636369"/>
                </a:lnTo>
                <a:lnTo>
                  <a:pt x="101345" y="647446"/>
                </a:lnTo>
                <a:lnTo>
                  <a:pt x="1668526" y="742950"/>
                </a:lnTo>
                <a:lnTo>
                  <a:pt x="1711035" y="736990"/>
                </a:lnTo>
                <a:lnTo>
                  <a:pt x="1746758" y="715946"/>
                </a:lnTo>
                <a:lnTo>
                  <a:pt x="1772003" y="683067"/>
                </a:lnTo>
                <a:lnTo>
                  <a:pt x="1783080" y="641604"/>
                </a:lnTo>
                <a:lnTo>
                  <a:pt x="1809368" y="210058"/>
                </a:lnTo>
                <a:lnTo>
                  <a:pt x="1803409" y="167495"/>
                </a:lnTo>
                <a:lnTo>
                  <a:pt x="1782365" y="131778"/>
                </a:lnTo>
                <a:lnTo>
                  <a:pt x="1749486" y="106562"/>
                </a:lnTo>
                <a:lnTo>
                  <a:pt x="1708023" y="95504"/>
                </a:lnTo>
                <a:lnTo>
                  <a:pt x="140842" y="0"/>
                </a:lnTo>
                <a:close/>
              </a:path>
            </a:pathLst>
          </a:custGeom>
          <a:solidFill>
            <a:srgbClr val="F6B69B"/>
          </a:solidFill>
        </p:spPr>
        <p:txBody>
          <a:bodyPr wrap="square" lIns="0" tIns="0" rIns="0" bIns="0" rtlCol="0"/>
          <a:lstStyle/>
          <a:p>
            <a:endParaRPr/>
          </a:p>
        </p:txBody>
      </p:sp>
      <p:sp>
        <p:nvSpPr>
          <p:cNvPr id="34" name="object 34"/>
          <p:cNvSpPr/>
          <p:nvPr/>
        </p:nvSpPr>
        <p:spPr>
          <a:xfrm>
            <a:off x="6888098" y="4956428"/>
            <a:ext cx="960755" cy="167640"/>
          </a:xfrm>
          <a:custGeom>
            <a:avLst/>
            <a:gdLst/>
            <a:ahLst/>
            <a:cxnLst/>
            <a:rect l="l" t="t" r="r" b="b"/>
            <a:pathLst>
              <a:path w="960754" h="167639">
                <a:moveTo>
                  <a:pt x="6603" y="0"/>
                </a:moveTo>
                <a:lnTo>
                  <a:pt x="0" y="108839"/>
                </a:lnTo>
                <a:lnTo>
                  <a:pt x="45847" y="111633"/>
                </a:lnTo>
                <a:lnTo>
                  <a:pt x="51689" y="111379"/>
                </a:lnTo>
                <a:lnTo>
                  <a:pt x="78909" y="98806"/>
                </a:lnTo>
                <a:lnTo>
                  <a:pt x="45593" y="98806"/>
                </a:lnTo>
                <a:lnTo>
                  <a:pt x="38480" y="98298"/>
                </a:lnTo>
                <a:lnTo>
                  <a:pt x="15240" y="96901"/>
                </a:lnTo>
                <a:lnTo>
                  <a:pt x="20193" y="13716"/>
                </a:lnTo>
                <a:lnTo>
                  <a:pt x="78867" y="13716"/>
                </a:lnTo>
                <a:lnTo>
                  <a:pt x="74675" y="9779"/>
                </a:lnTo>
                <a:lnTo>
                  <a:pt x="69596" y="6858"/>
                </a:lnTo>
                <a:lnTo>
                  <a:pt x="63373" y="4953"/>
                </a:lnTo>
                <a:lnTo>
                  <a:pt x="59054" y="3683"/>
                </a:lnTo>
                <a:lnTo>
                  <a:pt x="52577" y="2794"/>
                </a:lnTo>
                <a:lnTo>
                  <a:pt x="6603" y="0"/>
                </a:lnTo>
                <a:close/>
              </a:path>
              <a:path w="960754" h="167639">
                <a:moveTo>
                  <a:pt x="78867" y="13716"/>
                </a:moveTo>
                <a:lnTo>
                  <a:pt x="20193" y="13716"/>
                </a:lnTo>
                <a:lnTo>
                  <a:pt x="51689" y="15621"/>
                </a:lnTo>
                <a:lnTo>
                  <a:pt x="57911" y="16764"/>
                </a:lnTo>
                <a:lnTo>
                  <a:pt x="78656" y="50089"/>
                </a:lnTo>
                <a:lnTo>
                  <a:pt x="78485" y="58166"/>
                </a:lnTo>
                <a:lnTo>
                  <a:pt x="62992" y="94615"/>
                </a:lnTo>
                <a:lnTo>
                  <a:pt x="55499" y="97282"/>
                </a:lnTo>
                <a:lnTo>
                  <a:pt x="51307" y="98425"/>
                </a:lnTo>
                <a:lnTo>
                  <a:pt x="45593" y="98806"/>
                </a:lnTo>
                <a:lnTo>
                  <a:pt x="78909" y="98806"/>
                </a:lnTo>
                <a:lnTo>
                  <a:pt x="93345" y="59309"/>
                </a:lnTo>
                <a:lnTo>
                  <a:pt x="93413" y="50089"/>
                </a:lnTo>
                <a:lnTo>
                  <a:pt x="93154" y="45513"/>
                </a:lnTo>
                <a:lnTo>
                  <a:pt x="92201" y="39145"/>
                </a:lnTo>
                <a:lnTo>
                  <a:pt x="90677" y="33147"/>
                </a:lnTo>
                <a:lnTo>
                  <a:pt x="88265" y="25400"/>
                </a:lnTo>
                <a:lnTo>
                  <a:pt x="84327" y="18923"/>
                </a:lnTo>
                <a:lnTo>
                  <a:pt x="78867" y="13716"/>
                </a:lnTo>
                <a:close/>
              </a:path>
              <a:path w="960754" h="167639">
                <a:moveTo>
                  <a:pt x="186729" y="83439"/>
                </a:moveTo>
                <a:lnTo>
                  <a:pt x="126873" y="83439"/>
                </a:lnTo>
                <a:lnTo>
                  <a:pt x="172339" y="86233"/>
                </a:lnTo>
                <a:lnTo>
                  <a:pt x="183006" y="120015"/>
                </a:lnTo>
                <a:lnTo>
                  <a:pt x="199517" y="121031"/>
                </a:lnTo>
                <a:lnTo>
                  <a:pt x="186729" y="83439"/>
                </a:lnTo>
                <a:close/>
              </a:path>
              <a:path w="960754" h="167639">
                <a:moveTo>
                  <a:pt x="146050" y="8509"/>
                </a:moveTo>
                <a:lnTo>
                  <a:pt x="97535" y="114808"/>
                </a:lnTo>
                <a:lnTo>
                  <a:pt x="112902" y="115697"/>
                </a:lnTo>
                <a:lnTo>
                  <a:pt x="126873" y="83439"/>
                </a:lnTo>
                <a:lnTo>
                  <a:pt x="186729" y="83439"/>
                </a:lnTo>
                <a:lnTo>
                  <a:pt x="183619" y="74295"/>
                </a:lnTo>
                <a:lnTo>
                  <a:pt x="168655" y="74295"/>
                </a:lnTo>
                <a:lnTo>
                  <a:pt x="131699" y="72009"/>
                </a:lnTo>
                <a:lnTo>
                  <a:pt x="145542" y="40767"/>
                </a:lnTo>
                <a:lnTo>
                  <a:pt x="148590" y="34036"/>
                </a:lnTo>
                <a:lnTo>
                  <a:pt x="150875" y="27305"/>
                </a:lnTo>
                <a:lnTo>
                  <a:pt x="152780" y="20320"/>
                </a:lnTo>
                <a:lnTo>
                  <a:pt x="165259" y="20320"/>
                </a:lnTo>
                <a:lnTo>
                  <a:pt x="161544" y="9398"/>
                </a:lnTo>
                <a:lnTo>
                  <a:pt x="146050" y="8509"/>
                </a:lnTo>
                <a:close/>
              </a:path>
              <a:path w="960754" h="167639">
                <a:moveTo>
                  <a:pt x="165259" y="20320"/>
                </a:moveTo>
                <a:lnTo>
                  <a:pt x="152780" y="20320"/>
                </a:lnTo>
                <a:lnTo>
                  <a:pt x="154050" y="26416"/>
                </a:lnTo>
                <a:lnTo>
                  <a:pt x="156209" y="34036"/>
                </a:lnTo>
                <a:lnTo>
                  <a:pt x="159130" y="43434"/>
                </a:lnTo>
                <a:lnTo>
                  <a:pt x="168655" y="74295"/>
                </a:lnTo>
                <a:lnTo>
                  <a:pt x="183619" y="74295"/>
                </a:lnTo>
                <a:lnTo>
                  <a:pt x="165259" y="20320"/>
                </a:lnTo>
                <a:close/>
              </a:path>
              <a:path w="960754" h="167639">
                <a:moveTo>
                  <a:pt x="217424" y="12827"/>
                </a:moveTo>
                <a:lnTo>
                  <a:pt x="210820" y="121666"/>
                </a:lnTo>
                <a:lnTo>
                  <a:pt x="278892" y="125857"/>
                </a:lnTo>
                <a:lnTo>
                  <a:pt x="279653" y="113030"/>
                </a:lnTo>
                <a:lnTo>
                  <a:pt x="226059" y="109728"/>
                </a:lnTo>
                <a:lnTo>
                  <a:pt x="231901" y="13716"/>
                </a:lnTo>
                <a:lnTo>
                  <a:pt x="217424" y="12827"/>
                </a:lnTo>
                <a:close/>
              </a:path>
              <a:path w="960754" h="167639">
                <a:moveTo>
                  <a:pt x="323215" y="17399"/>
                </a:moveTo>
                <a:lnTo>
                  <a:pt x="284733" y="128143"/>
                </a:lnTo>
                <a:lnTo>
                  <a:pt x="295528" y="128778"/>
                </a:lnTo>
                <a:lnTo>
                  <a:pt x="333882" y="18034"/>
                </a:lnTo>
                <a:lnTo>
                  <a:pt x="323215" y="17399"/>
                </a:lnTo>
                <a:close/>
              </a:path>
              <a:path w="960754" h="167639">
                <a:moveTo>
                  <a:pt x="345821" y="20701"/>
                </a:moveTo>
                <a:lnTo>
                  <a:pt x="339217" y="129540"/>
                </a:lnTo>
                <a:lnTo>
                  <a:pt x="385064" y="132334"/>
                </a:lnTo>
                <a:lnTo>
                  <a:pt x="390905" y="132080"/>
                </a:lnTo>
                <a:lnTo>
                  <a:pt x="418178" y="119380"/>
                </a:lnTo>
                <a:lnTo>
                  <a:pt x="384809" y="119380"/>
                </a:lnTo>
                <a:lnTo>
                  <a:pt x="354456" y="117602"/>
                </a:lnTo>
                <a:lnTo>
                  <a:pt x="359409" y="34417"/>
                </a:lnTo>
                <a:lnTo>
                  <a:pt x="418083" y="34417"/>
                </a:lnTo>
                <a:lnTo>
                  <a:pt x="414020" y="30480"/>
                </a:lnTo>
                <a:lnTo>
                  <a:pt x="408812" y="27559"/>
                </a:lnTo>
                <a:lnTo>
                  <a:pt x="402590" y="25654"/>
                </a:lnTo>
                <a:lnTo>
                  <a:pt x="398272" y="24384"/>
                </a:lnTo>
                <a:lnTo>
                  <a:pt x="391795" y="23495"/>
                </a:lnTo>
                <a:lnTo>
                  <a:pt x="345821" y="20701"/>
                </a:lnTo>
                <a:close/>
              </a:path>
              <a:path w="960754" h="167639">
                <a:moveTo>
                  <a:pt x="418083" y="34417"/>
                </a:moveTo>
                <a:lnTo>
                  <a:pt x="359409" y="34417"/>
                </a:lnTo>
                <a:lnTo>
                  <a:pt x="390905" y="36322"/>
                </a:lnTo>
                <a:lnTo>
                  <a:pt x="397128" y="37465"/>
                </a:lnTo>
                <a:lnTo>
                  <a:pt x="417873" y="70772"/>
                </a:lnTo>
                <a:lnTo>
                  <a:pt x="417702" y="78867"/>
                </a:lnTo>
                <a:lnTo>
                  <a:pt x="404749" y="112903"/>
                </a:lnTo>
                <a:lnTo>
                  <a:pt x="402208" y="115189"/>
                </a:lnTo>
                <a:lnTo>
                  <a:pt x="398779" y="116967"/>
                </a:lnTo>
                <a:lnTo>
                  <a:pt x="394716" y="117983"/>
                </a:lnTo>
                <a:lnTo>
                  <a:pt x="390525" y="119126"/>
                </a:lnTo>
                <a:lnTo>
                  <a:pt x="384809" y="119380"/>
                </a:lnTo>
                <a:lnTo>
                  <a:pt x="418178" y="119380"/>
                </a:lnTo>
                <a:lnTo>
                  <a:pt x="432561" y="80010"/>
                </a:lnTo>
                <a:lnTo>
                  <a:pt x="432632" y="70772"/>
                </a:lnTo>
                <a:lnTo>
                  <a:pt x="432371" y="66167"/>
                </a:lnTo>
                <a:lnTo>
                  <a:pt x="431419" y="59828"/>
                </a:lnTo>
                <a:lnTo>
                  <a:pt x="429895" y="53848"/>
                </a:lnTo>
                <a:lnTo>
                  <a:pt x="427481" y="46101"/>
                </a:lnTo>
                <a:lnTo>
                  <a:pt x="423545" y="39624"/>
                </a:lnTo>
                <a:lnTo>
                  <a:pt x="418083" y="34417"/>
                </a:lnTo>
                <a:close/>
              </a:path>
              <a:path w="960754" h="167639">
                <a:moveTo>
                  <a:pt x="557775" y="50546"/>
                </a:moveTo>
                <a:lnTo>
                  <a:pt x="543814" y="50546"/>
                </a:lnTo>
                <a:lnTo>
                  <a:pt x="538352" y="141732"/>
                </a:lnTo>
                <a:lnTo>
                  <a:pt x="552196" y="142494"/>
                </a:lnTo>
                <a:lnTo>
                  <a:pt x="557775" y="50546"/>
                </a:lnTo>
                <a:close/>
              </a:path>
              <a:path w="960754" h="167639">
                <a:moveTo>
                  <a:pt x="480847" y="44323"/>
                </a:moveTo>
                <a:lnTo>
                  <a:pt x="467868" y="44323"/>
                </a:lnTo>
                <a:lnTo>
                  <a:pt x="493649" y="138938"/>
                </a:lnTo>
                <a:lnTo>
                  <a:pt x="506729" y="139700"/>
                </a:lnTo>
                <a:lnTo>
                  <a:pt x="513386" y="123698"/>
                </a:lnTo>
                <a:lnTo>
                  <a:pt x="501903" y="123698"/>
                </a:lnTo>
                <a:lnTo>
                  <a:pt x="501015" y="120142"/>
                </a:lnTo>
                <a:lnTo>
                  <a:pt x="497712" y="107315"/>
                </a:lnTo>
                <a:lnTo>
                  <a:pt x="480847" y="44323"/>
                </a:lnTo>
                <a:close/>
              </a:path>
              <a:path w="960754" h="167639">
                <a:moveTo>
                  <a:pt x="454914" y="27305"/>
                </a:moveTo>
                <a:lnTo>
                  <a:pt x="448309" y="136144"/>
                </a:lnTo>
                <a:lnTo>
                  <a:pt x="462152" y="137033"/>
                </a:lnTo>
                <a:lnTo>
                  <a:pt x="467868" y="44323"/>
                </a:lnTo>
                <a:lnTo>
                  <a:pt x="480847" y="44323"/>
                </a:lnTo>
                <a:lnTo>
                  <a:pt x="476630" y="28575"/>
                </a:lnTo>
                <a:lnTo>
                  <a:pt x="454914" y="27305"/>
                </a:lnTo>
                <a:close/>
              </a:path>
              <a:path w="960754" h="167639">
                <a:moveTo>
                  <a:pt x="539496" y="32512"/>
                </a:moveTo>
                <a:lnTo>
                  <a:pt x="508761" y="106680"/>
                </a:lnTo>
                <a:lnTo>
                  <a:pt x="505714" y="114173"/>
                </a:lnTo>
                <a:lnTo>
                  <a:pt x="501903" y="123698"/>
                </a:lnTo>
                <a:lnTo>
                  <a:pt x="513386" y="123698"/>
                </a:lnTo>
                <a:lnTo>
                  <a:pt x="543814" y="50546"/>
                </a:lnTo>
                <a:lnTo>
                  <a:pt x="557775" y="50546"/>
                </a:lnTo>
                <a:lnTo>
                  <a:pt x="558800" y="33655"/>
                </a:lnTo>
                <a:lnTo>
                  <a:pt x="539496" y="32512"/>
                </a:lnTo>
                <a:close/>
              </a:path>
              <a:path w="960754" h="167639">
                <a:moveTo>
                  <a:pt x="581025" y="35052"/>
                </a:moveTo>
                <a:lnTo>
                  <a:pt x="574421" y="143891"/>
                </a:lnTo>
                <a:lnTo>
                  <a:pt x="642493" y="148082"/>
                </a:lnTo>
                <a:lnTo>
                  <a:pt x="643254" y="135128"/>
                </a:lnTo>
                <a:lnTo>
                  <a:pt x="589533" y="131953"/>
                </a:lnTo>
                <a:lnTo>
                  <a:pt x="595502" y="35814"/>
                </a:lnTo>
                <a:lnTo>
                  <a:pt x="581025" y="35052"/>
                </a:lnTo>
                <a:close/>
              </a:path>
              <a:path w="960754" h="167639">
                <a:moveTo>
                  <a:pt x="743966" y="44958"/>
                </a:moveTo>
                <a:lnTo>
                  <a:pt x="737234" y="153797"/>
                </a:lnTo>
                <a:lnTo>
                  <a:pt x="750697" y="154686"/>
                </a:lnTo>
                <a:lnTo>
                  <a:pt x="757301" y="45720"/>
                </a:lnTo>
                <a:lnTo>
                  <a:pt x="743966" y="44958"/>
                </a:lnTo>
                <a:close/>
              </a:path>
              <a:path w="960754" h="167639">
                <a:moveTo>
                  <a:pt x="719454" y="41529"/>
                </a:moveTo>
                <a:lnTo>
                  <a:pt x="714755" y="42418"/>
                </a:lnTo>
                <a:lnTo>
                  <a:pt x="711453" y="44323"/>
                </a:lnTo>
                <a:lnTo>
                  <a:pt x="708025" y="46228"/>
                </a:lnTo>
                <a:lnTo>
                  <a:pt x="701421" y="72390"/>
                </a:lnTo>
                <a:lnTo>
                  <a:pt x="689571" y="72390"/>
                </a:lnTo>
                <a:lnTo>
                  <a:pt x="688975" y="82169"/>
                </a:lnTo>
                <a:lnTo>
                  <a:pt x="700785" y="82804"/>
                </a:lnTo>
                <a:lnTo>
                  <a:pt x="696595" y="151384"/>
                </a:lnTo>
                <a:lnTo>
                  <a:pt x="709929" y="152146"/>
                </a:lnTo>
                <a:lnTo>
                  <a:pt x="714121" y="83693"/>
                </a:lnTo>
                <a:lnTo>
                  <a:pt x="729542" y="83693"/>
                </a:lnTo>
                <a:lnTo>
                  <a:pt x="730123" y="74168"/>
                </a:lnTo>
                <a:lnTo>
                  <a:pt x="714755" y="73279"/>
                </a:lnTo>
                <a:lnTo>
                  <a:pt x="714802" y="72390"/>
                </a:lnTo>
                <a:lnTo>
                  <a:pt x="701421" y="72390"/>
                </a:lnTo>
                <a:lnTo>
                  <a:pt x="689609" y="71755"/>
                </a:lnTo>
                <a:lnTo>
                  <a:pt x="714836" y="71755"/>
                </a:lnTo>
                <a:lnTo>
                  <a:pt x="715136" y="66040"/>
                </a:lnTo>
                <a:lnTo>
                  <a:pt x="715518" y="61214"/>
                </a:lnTo>
                <a:lnTo>
                  <a:pt x="716533" y="58039"/>
                </a:lnTo>
                <a:lnTo>
                  <a:pt x="720090" y="54737"/>
                </a:lnTo>
                <a:lnTo>
                  <a:pt x="723010" y="54102"/>
                </a:lnTo>
                <a:lnTo>
                  <a:pt x="735274" y="54102"/>
                </a:lnTo>
                <a:lnTo>
                  <a:pt x="737616" y="44069"/>
                </a:lnTo>
                <a:lnTo>
                  <a:pt x="733171" y="42799"/>
                </a:lnTo>
                <a:lnTo>
                  <a:pt x="728979" y="42164"/>
                </a:lnTo>
                <a:lnTo>
                  <a:pt x="719454" y="41529"/>
                </a:lnTo>
                <a:close/>
              </a:path>
              <a:path w="960754" h="167639">
                <a:moveTo>
                  <a:pt x="729542" y="83693"/>
                </a:moveTo>
                <a:lnTo>
                  <a:pt x="714121" y="83693"/>
                </a:lnTo>
                <a:lnTo>
                  <a:pt x="729487" y="84582"/>
                </a:lnTo>
                <a:lnTo>
                  <a:pt x="729542" y="83693"/>
                </a:lnTo>
                <a:close/>
              </a:path>
              <a:path w="960754" h="167639">
                <a:moveTo>
                  <a:pt x="735274" y="54102"/>
                </a:moveTo>
                <a:lnTo>
                  <a:pt x="723010" y="54102"/>
                </a:lnTo>
                <a:lnTo>
                  <a:pt x="727075" y="54356"/>
                </a:lnTo>
                <a:lnTo>
                  <a:pt x="729615" y="54483"/>
                </a:lnTo>
                <a:lnTo>
                  <a:pt x="732154" y="54864"/>
                </a:lnTo>
                <a:lnTo>
                  <a:pt x="734949" y="55499"/>
                </a:lnTo>
                <a:lnTo>
                  <a:pt x="735274" y="54102"/>
                </a:lnTo>
                <a:close/>
              </a:path>
              <a:path w="960754" h="167639">
                <a:moveTo>
                  <a:pt x="836163" y="149225"/>
                </a:moveTo>
                <a:lnTo>
                  <a:pt x="823086" y="149225"/>
                </a:lnTo>
                <a:lnTo>
                  <a:pt x="823214" y="153035"/>
                </a:lnTo>
                <a:lnTo>
                  <a:pt x="823976" y="156337"/>
                </a:lnTo>
                <a:lnTo>
                  <a:pt x="825119" y="159131"/>
                </a:lnTo>
                <a:lnTo>
                  <a:pt x="839089" y="160020"/>
                </a:lnTo>
                <a:lnTo>
                  <a:pt x="837692" y="156845"/>
                </a:lnTo>
                <a:lnTo>
                  <a:pt x="836676" y="153670"/>
                </a:lnTo>
                <a:lnTo>
                  <a:pt x="836163" y="149225"/>
                </a:lnTo>
                <a:close/>
              </a:path>
              <a:path w="960754" h="167639">
                <a:moveTo>
                  <a:pt x="834961" y="87757"/>
                </a:moveTo>
                <a:lnTo>
                  <a:pt x="800353" y="87757"/>
                </a:lnTo>
                <a:lnTo>
                  <a:pt x="806703" y="88138"/>
                </a:lnTo>
                <a:lnTo>
                  <a:pt x="813434" y="88646"/>
                </a:lnTo>
                <a:lnTo>
                  <a:pt x="818387" y="90424"/>
                </a:lnTo>
                <a:lnTo>
                  <a:pt x="821690" y="93599"/>
                </a:lnTo>
                <a:lnTo>
                  <a:pt x="823976" y="96012"/>
                </a:lnTo>
                <a:lnTo>
                  <a:pt x="825119" y="99949"/>
                </a:lnTo>
                <a:lnTo>
                  <a:pt x="824483" y="108839"/>
                </a:lnTo>
                <a:lnTo>
                  <a:pt x="819276" y="110363"/>
                </a:lnTo>
                <a:lnTo>
                  <a:pt x="811149" y="111379"/>
                </a:lnTo>
                <a:lnTo>
                  <a:pt x="800353" y="112014"/>
                </a:lnTo>
                <a:lnTo>
                  <a:pt x="795020" y="112395"/>
                </a:lnTo>
                <a:lnTo>
                  <a:pt x="767333" y="141351"/>
                </a:lnTo>
                <a:lnTo>
                  <a:pt x="769366" y="146939"/>
                </a:lnTo>
                <a:lnTo>
                  <a:pt x="778128" y="155956"/>
                </a:lnTo>
                <a:lnTo>
                  <a:pt x="784732" y="158496"/>
                </a:lnTo>
                <a:lnTo>
                  <a:pt x="793369" y="159004"/>
                </a:lnTo>
                <a:lnTo>
                  <a:pt x="798576" y="159385"/>
                </a:lnTo>
                <a:lnTo>
                  <a:pt x="823086" y="149225"/>
                </a:lnTo>
                <a:lnTo>
                  <a:pt x="836163" y="149225"/>
                </a:lnTo>
                <a:lnTo>
                  <a:pt x="836148" y="149098"/>
                </a:lnTo>
                <a:lnTo>
                  <a:pt x="802385" y="149098"/>
                </a:lnTo>
                <a:lnTo>
                  <a:pt x="797178" y="148717"/>
                </a:lnTo>
                <a:lnTo>
                  <a:pt x="791972" y="148463"/>
                </a:lnTo>
                <a:lnTo>
                  <a:pt x="788161" y="146939"/>
                </a:lnTo>
                <a:lnTo>
                  <a:pt x="785622" y="144399"/>
                </a:lnTo>
                <a:lnTo>
                  <a:pt x="782954" y="141859"/>
                </a:lnTo>
                <a:lnTo>
                  <a:pt x="781811" y="138811"/>
                </a:lnTo>
                <a:lnTo>
                  <a:pt x="782066" y="135255"/>
                </a:lnTo>
                <a:lnTo>
                  <a:pt x="782193" y="132969"/>
                </a:lnTo>
                <a:lnTo>
                  <a:pt x="782954" y="130937"/>
                </a:lnTo>
                <a:lnTo>
                  <a:pt x="784351" y="129032"/>
                </a:lnTo>
                <a:lnTo>
                  <a:pt x="785622" y="127254"/>
                </a:lnTo>
                <a:lnTo>
                  <a:pt x="811402" y="122301"/>
                </a:lnTo>
                <a:lnTo>
                  <a:pt x="818896" y="121031"/>
                </a:lnTo>
                <a:lnTo>
                  <a:pt x="823849" y="119380"/>
                </a:lnTo>
                <a:lnTo>
                  <a:pt x="837400" y="119380"/>
                </a:lnTo>
                <a:lnTo>
                  <a:pt x="838073" y="108839"/>
                </a:lnTo>
                <a:lnTo>
                  <a:pt x="838326" y="102997"/>
                </a:lnTo>
                <a:lnTo>
                  <a:pt x="838453" y="98806"/>
                </a:lnTo>
                <a:lnTo>
                  <a:pt x="838002" y="96012"/>
                </a:lnTo>
                <a:lnTo>
                  <a:pt x="837565" y="92837"/>
                </a:lnTo>
                <a:lnTo>
                  <a:pt x="836295" y="89662"/>
                </a:lnTo>
                <a:lnTo>
                  <a:pt x="834961" y="87757"/>
                </a:lnTo>
                <a:close/>
              </a:path>
              <a:path w="960754" h="167639">
                <a:moveTo>
                  <a:pt x="837400" y="119380"/>
                </a:moveTo>
                <a:lnTo>
                  <a:pt x="823849" y="119380"/>
                </a:lnTo>
                <a:lnTo>
                  <a:pt x="823468" y="124206"/>
                </a:lnTo>
                <a:lnTo>
                  <a:pt x="823086" y="130175"/>
                </a:lnTo>
                <a:lnTo>
                  <a:pt x="822198" y="134493"/>
                </a:lnTo>
                <a:lnTo>
                  <a:pt x="802385" y="149098"/>
                </a:lnTo>
                <a:lnTo>
                  <a:pt x="836148" y="149098"/>
                </a:lnTo>
                <a:lnTo>
                  <a:pt x="835914" y="147066"/>
                </a:lnTo>
                <a:lnTo>
                  <a:pt x="836191" y="138811"/>
                </a:lnTo>
                <a:lnTo>
                  <a:pt x="837400" y="119380"/>
                </a:lnTo>
                <a:close/>
              </a:path>
              <a:path w="960754" h="167639">
                <a:moveTo>
                  <a:pt x="802512" y="76835"/>
                </a:moveTo>
                <a:lnTo>
                  <a:pt x="772286" y="99314"/>
                </a:lnTo>
                <a:lnTo>
                  <a:pt x="785241" y="101981"/>
                </a:lnTo>
                <a:lnTo>
                  <a:pt x="787019" y="96393"/>
                </a:lnTo>
                <a:lnTo>
                  <a:pt x="789431" y="92710"/>
                </a:lnTo>
                <a:lnTo>
                  <a:pt x="792606" y="90678"/>
                </a:lnTo>
                <a:lnTo>
                  <a:pt x="795654" y="88646"/>
                </a:lnTo>
                <a:lnTo>
                  <a:pt x="800353" y="87757"/>
                </a:lnTo>
                <a:lnTo>
                  <a:pt x="834961" y="87757"/>
                </a:lnTo>
                <a:lnTo>
                  <a:pt x="834517" y="87122"/>
                </a:lnTo>
                <a:lnTo>
                  <a:pt x="832611" y="84582"/>
                </a:lnTo>
                <a:lnTo>
                  <a:pt x="829691" y="82423"/>
                </a:lnTo>
                <a:lnTo>
                  <a:pt x="825626" y="80645"/>
                </a:lnTo>
                <a:lnTo>
                  <a:pt x="821435" y="78740"/>
                </a:lnTo>
                <a:lnTo>
                  <a:pt x="815975" y="77597"/>
                </a:lnTo>
                <a:lnTo>
                  <a:pt x="802512" y="76835"/>
                </a:lnTo>
                <a:close/>
              </a:path>
              <a:path w="960754" h="167639">
                <a:moveTo>
                  <a:pt x="878458" y="55626"/>
                </a:moveTo>
                <a:lnTo>
                  <a:pt x="864616" y="62738"/>
                </a:lnTo>
                <a:lnTo>
                  <a:pt x="863473" y="82296"/>
                </a:lnTo>
                <a:lnTo>
                  <a:pt x="853662" y="82296"/>
                </a:lnTo>
                <a:lnTo>
                  <a:pt x="853058" y="92075"/>
                </a:lnTo>
                <a:lnTo>
                  <a:pt x="862837" y="92710"/>
                </a:lnTo>
                <a:lnTo>
                  <a:pt x="859700" y="143510"/>
                </a:lnTo>
                <a:lnTo>
                  <a:pt x="859579" y="147066"/>
                </a:lnTo>
                <a:lnTo>
                  <a:pt x="859790" y="151384"/>
                </a:lnTo>
                <a:lnTo>
                  <a:pt x="860805" y="154051"/>
                </a:lnTo>
                <a:lnTo>
                  <a:pt x="861695" y="156591"/>
                </a:lnTo>
                <a:lnTo>
                  <a:pt x="863473" y="158750"/>
                </a:lnTo>
                <a:lnTo>
                  <a:pt x="868552" y="162052"/>
                </a:lnTo>
                <a:lnTo>
                  <a:pt x="872362" y="163068"/>
                </a:lnTo>
                <a:lnTo>
                  <a:pt x="877189" y="163322"/>
                </a:lnTo>
                <a:lnTo>
                  <a:pt x="880109" y="163576"/>
                </a:lnTo>
                <a:lnTo>
                  <a:pt x="883539" y="163322"/>
                </a:lnTo>
                <a:lnTo>
                  <a:pt x="887349" y="162814"/>
                </a:lnTo>
                <a:lnTo>
                  <a:pt x="886106" y="151130"/>
                </a:lnTo>
                <a:lnTo>
                  <a:pt x="881760" y="151130"/>
                </a:lnTo>
                <a:lnTo>
                  <a:pt x="880236" y="151003"/>
                </a:lnTo>
                <a:lnTo>
                  <a:pt x="873632" y="147066"/>
                </a:lnTo>
                <a:lnTo>
                  <a:pt x="873237" y="146177"/>
                </a:lnTo>
                <a:lnTo>
                  <a:pt x="873125" y="143510"/>
                </a:lnTo>
                <a:lnTo>
                  <a:pt x="873378" y="139700"/>
                </a:lnTo>
                <a:lnTo>
                  <a:pt x="876173" y="93599"/>
                </a:lnTo>
                <a:lnTo>
                  <a:pt x="889681" y="93599"/>
                </a:lnTo>
                <a:lnTo>
                  <a:pt x="890270" y="83947"/>
                </a:lnTo>
                <a:lnTo>
                  <a:pt x="876807" y="83185"/>
                </a:lnTo>
                <a:lnTo>
                  <a:pt x="876861" y="82296"/>
                </a:lnTo>
                <a:lnTo>
                  <a:pt x="863473" y="82296"/>
                </a:lnTo>
                <a:lnTo>
                  <a:pt x="853694" y="81788"/>
                </a:lnTo>
                <a:lnTo>
                  <a:pt x="876891" y="81788"/>
                </a:lnTo>
                <a:lnTo>
                  <a:pt x="878458" y="55626"/>
                </a:lnTo>
                <a:close/>
              </a:path>
              <a:path w="960754" h="167639">
                <a:moveTo>
                  <a:pt x="886078" y="150876"/>
                </a:moveTo>
                <a:lnTo>
                  <a:pt x="883666" y="151130"/>
                </a:lnTo>
                <a:lnTo>
                  <a:pt x="886106" y="151130"/>
                </a:lnTo>
                <a:lnTo>
                  <a:pt x="886078" y="150876"/>
                </a:lnTo>
                <a:close/>
              </a:path>
              <a:path w="960754" h="167639">
                <a:moveTo>
                  <a:pt x="889681" y="93599"/>
                </a:moveTo>
                <a:lnTo>
                  <a:pt x="876173" y="93599"/>
                </a:lnTo>
                <a:lnTo>
                  <a:pt x="889634" y="94361"/>
                </a:lnTo>
                <a:lnTo>
                  <a:pt x="889681" y="93599"/>
                </a:lnTo>
                <a:close/>
              </a:path>
              <a:path w="960754" h="167639">
                <a:moveTo>
                  <a:pt x="908303" y="138557"/>
                </a:moveTo>
                <a:lnTo>
                  <a:pt x="894842" y="139827"/>
                </a:lnTo>
                <a:lnTo>
                  <a:pt x="895857" y="148209"/>
                </a:lnTo>
                <a:lnTo>
                  <a:pt x="898905" y="154813"/>
                </a:lnTo>
                <a:lnTo>
                  <a:pt x="903985" y="159385"/>
                </a:lnTo>
                <a:lnTo>
                  <a:pt x="909193" y="163957"/>
                </a:lnTo>
                <a:lnTo>
                  <a:pt x="916812" y="166497"/>
                </a:lnTo>
                <a:lnTo>
                  <a:pt x="933323" y="167513"/>
                </a:lnTo>
                <a:lnTo>
                  <a:pt x="938910" y="166751"/>
                </a:lnTo>
                <a:lnTo>
                  <a:pt x="943864" y="164973"/>
                </a:lnTo>
                <a:lnTo>
                  <a:pt x="948944" y="163068"/>
                </a:lnTo>
                <a:lnTo>
                  <a:pt x="952880" y="160274"/>
                </a:lnTo>
                <a:lnTo>
                  <a:pt x="955581" y="156591"/>
                </a:lnTo>
                <a:lnTo>
                  <a:pt x="933830" y="156591"/>
                </a:lnTo>
                <a:lnTo>
                  <a:pt x="921639" y="155829"/>
                </a:lnTo>
                <a:lnTo>
                  <a:pt x="916940" y="154051"/>
                </a:lnTo>
                <a:lnTo>
                  <a:pt x="910462" y="148082"/>
                </a:lnTo>
                <a:lnTo>
                  <a:pt x="908684" y="143891"/>
                </a:lnTo>
                <a:lnTo>
                  <a:pt x="908303" y="138557"/>
                </a:lnTo>
                <a:close/>
              </a:path>
              <a:path w="960754" h="167639">
                <a:moveTo>
                  <a:pt x="925576" y="84328"/>
                </a:moveTo>
                <a:lnTo>
                  <a:pt x="921639" y="84582"/>
                </a:lnTo>
                <a:lnTo>
                  <a:pt x="914400" y="86360"/>
                </a:lnTo>
                <a:lnTo>
                  <a:pt x="911478" y="87376"/>
                </a:lnTo>
                <a:lnTo>
                  <a:pt x="909320" y="88900"/>
                </a:lnTo>
                <a:lnTo>
                  <a:pt x="906399" y="90678"/>
                </a:lnTo>
                <a:lnTo>
                  <a:pt x="903985" y="92964"/>
                </a:lnTo>
                <a:lnTo>
                  <a:pt x="900429" y="98806"/>
                </a:lnTo>
                <a:lnTo>
                  <a:pt x="899414" y="101981"/>
                </a:lnTo>
                <a:lnTo>
                  <a:pt x="899314" y="104775"/>
                </a:lnTo>
                <a:lnTo>
                  <a:pt x="899117" y="108077"/>
                </a:lnTo>
                <a:lnTo>
                  <a:pt x="899085" y="109601"/>
                </a:lnTo>
                <a:lnTo>
                  <a:pt x="899795" y="113030"/>
                </a:lnTo>
                <a:lnTo>
                  <a:pt x="901573" y="116332"/>
                </a:lnTo>
                <a:lnTo>
                  <a:pt x="903224" y="119634"/>
                </a:lnTo>
                <a:lnTo>
                  <a:pt x="906018" y="122301"/>
                </a:lnTo>
                <a:lnTo>
                  <a:pt x="913383" y="126365"/>
                </a:lnTo>
                <a:lnTo>
                  <a:pt x="919987" y="128905"/>
                </a:lnTo>
                <a:lnTo>
                  <a:pt x="936878" y="134239"/>
                </a:lnTo>
                <a:lnTo>
                  <a:pt x="941324" y="136017"/>
                </a:lnTo>
                <a:lnTo>
                  <a:pt x="943101" y="137414"/>
                </a:lnTo>
                <a:lnTo>
                  <a:pt x="945642" y="139192"/>
                </a:lnTo>
                <a:lnTo>
                  <a:pt x="946784" y="141732"/>
                </a:lnTo>
                <a:lnTo>
                  <a:pt x="946530" y="144780"/>
                </a:lnTo>
                <a:lnTo>
                  <a:pt x="946403" y="148082"/>
                </a:lnTo>
                <a:lnTo>
                  <a:pt x="944752" y="150876"/>
                </a:lnTo>
                <a:lnTo>
                  <a:pt x="941577" y="153289"/>
                </a:lnTo>
                <a:lnTo>
                  <a:pt x="938402" y="155575"/>
                </a:lnTo>
                <a:lnTo>
                  <a:pt x="933830" y="156591"/>
                </a:lnTo>
                <a:lnTo>
                  <a:pt x="955581" y="156591"/>
                </a:lnTo>
                <a:lnTo>
                  <a:pt x="958596" y="152781"/>
                </a:lnTo>
                <a:lnTo>
                  <a:pt x="960120" y="148590"/>
                </a:lnTo>
                <a:lnTo>
                  <a:pt x="960506" y="141732"/>
                </a:lnTo>
                <a:lnTo>
                  <a:pt x="960424" y="138557"/>
                </a:lnTo>
                <a:lnTo>
                  <a:pt x="959866" y="135763"/>
                </a:lnTo>
                <a:lnTo>
                  <a:pt x="957833" y="132461"/>
                </a:lnTo>
                <a:lnTo>
                  <a:pt x="955928" y="129286"/>
                </a:lnTo>
                <a:lnTo>
                  <a:pt x="953134" y="126746"/>
                </a:lnTo>
                <a:lnTo>
                  <a:pt x="949578" y="124968"/>
                </a:lnTo>
                <a:lnTo>
                  <a:pt x="945896" y="123063"/>
                </a:lnTo>
                <a:lnTo>
                  <a:pt x="939419" y="120650"/>
                </a:lnTo>
                <a:lnTo>
                  <a:pt x="930148" y="117602"/>
                </a:lnTo>
                <a:lnTo>
                  <a:pt x="923671" y="115316"/>
                </a:lnTo>
                <a:lnTo>
                  <a:pt x="913545" y="109347"/>
                </a:lnTo>
                <a:lnTo>
                  <a:pt x="912622" y="108077"/>
                </a:lnTo>
                <a:lnTo>
                  <a:pt x="912114" y="106553"/>
                </a:lnTo>
                <a:lnTo>
                  <a:pt x="912241" y="104775"/>
                </a:lnTo>
                <a:lnTo>
                  <a:pt x="912368" y="101981"/>
                </a:lnTo>
                <a:lnTo>
                  <a:pt x="913892" y="99695"/>
                </a:lnTo>
                <a:lnTo>
                  <a:pt x="916558" y="97917"/>
                </a:lnTo>
                <a:lnTo>
                  <a:pt x="919352" y="96012"/>
                </a:lnTo>
                <a:lnTo>
                  <a:pt x="923798" y="95250"/>
                </a:lnTo>
                <a:lnTo>
                  <a:pt x="955106" y="95250"/>
                </a:lnTo>
                <a:lnTo>
                  <a:pt x="953643" y="92964"/>
                </a:lnTo>
                <a:lnTo>
                  <a:pt x="950341" y="90297"/>
                </a:lnTo>
                <a:lnTo>
                  <a:pt x="941197" y="86233"/>
                </a:lnTo>
                <a:lnTo>
                  <a:pt x="935862" y="84963"/>
                </a:lnTo>
                <a:lnTo>
                  <a:pt x="925576" y="84328"/>
                </a:lnTo>
                <a:close/>
              </a:path>
              <a:path w="960754" h="167639">
                <a:moveTo>
                  <a:pt x="955106" y="95250"/>
                </a:moveTo>
                <a:lnTo>
                  <a:pt x="923798" y="95250"/>
                </a:lnTo>
                <a:lnTo>
                  <a:pt x="929894" y="95631"/>
                </a:lnTo>
                <a:lnTo>
                  <a:pt x="935101" y="95885"/>
                </a:lnTo>
                <a:lnTo>
                  <a:pt x="939037" y="97282"/>
                </a:lnTo>
                <a:lnTo>
                  <a:pt x="944499" y="102235"/>
                </a:lnTo>
                <a:lnTo>
                  <a:pt x="946023" y="105537"/>
                </a:lnTo>
                <a:lnTo>
                  <a:pt x="946403" y="109601"/>
                </a:lnTo>
                <a:lnTo>
                  <a:pt x="959611" y="108585"/>
                </a:lnTo>
                <a:lnTo>
                  <a:pt x="959103" y="103505"/>
                </a:lnTo>
                <a:lnTo>
                  <a:pt x="957706" y="99314"/>
                </a:lnTo>
                <a:lnTo>
                  <a:pt x="955106" y="95250"/>
                </a:lnTo>
                <a:close/>
              </a:path>
            </a:pathLst>
          </a:custGeom>
          <a:solidFill>
            <a:srgbClr val="000000"/>
          </a:solidFill>
        </p:spPr>
        <p:txBody>
          <a:bodyPr wrap="square" lIns="0" tIns="0" rIns="0" bIns="0" rtlCol="0"/>
          <a:lstStyle/>
          <a:p>
            <a:endParaRPr/>
          </a:p>
        </p:txBody>
      </p:sp>
      <p:sp>
        <p:nvSpPr>
          <p:cNvPr id="35" name="object 35"/>
          <p:cNvSpPr/>
          <p:nvPr/>
        </p:nvSpPr>
        <p:spPr>
          <a:xfrm>
            <a:off x="5952744" y="2129027"/>
            <a:ext cx="1901952" cy="861060"/>
          </a:xfrm>
          <a:prstGeom prst="rect">
            <a:avLst/>
          </a:prstGeom>
          <a:blipFill>
            <a:blip r:embed="rId28" cstate="print"/>
            <a:stretch>
              <a:fillRect/>
            </a:stretch>
          </a:blipFill>
        </p:spPr>
        <p:txBody>
          <a:bodyPr wrap="square" lIns="0" tIns="0" rIns="0" bIns="0" rtlCol="0"/>
          <a:lstStyle/>
          <a:p>
            <a:endParaRPr/>
          </a:p>
        </p:txBody>
      </p:sp>
      <p:sp>
        <p:nvSpPr>
          <p:cNvPr id="36" name="object 36"/>
          <p:cNvSpPr/>
          <p:nvPr/>
        </p:nvSpPr>
        <p:spPr>
          <a:xfrm>
            <a:off x="6310884" y="2334767"/>
            <a:ext cx="1179575" cy="492251"/>
          </a:xfrm>
          <a:prstGeom prst="rect">
            <a:avLst/>
          </a:prstGeom>
          <a:blipFill>
            <a:blip r:embed="rId29" cstate="print"/>
            <a:stretch>
              <a:fillRect/>
            </a:stretch>
          </a:blipFill>
        </p:spPr>
        <p:txBody>
          <a:bodyPr wrap="square" lIns="0" tIns="0" rIns="0" bIns="0" rtlCol="0"/>
          <a:lstStyle/>
          <a:p>
            <a:endParaRPr/>
          </a:p>
        </p:txBody>
      </p:sp>
      <p:sp>
        <p:nvSpPr>
          <p:cNvPr id="37" name="object 37"/>
          <p:cNvSpPr/>
          <p:nvPr/>
        </p:nvSpPr>
        <p:spPr>
          <a:xfrm>
            <a:off x="5995161" y="2151507"/>
            <a:ext cx="1816100" cy="776605"/>
          </a:xfrm>
          <a:custGeom>
            <a:avLst/>
            <a:gdLst/>
            <a:ahLst/>
            <a:cxnLst/>
            <a:rect l="l" t="t" r="r" b="b"/>
            <a:pathLst>
              <a:path w="1816100" h="776605">
                <a:moveTo>
                  <a:pt x="152400" y="0"/>
                </a:moveTo>
                <a:lnTo>
                  <a:pt x="109731" y="4972"/>
                </a:lnTo>
                <a:lnTo>
                  <a:pt x="73564" y="25209"/>
                </a:lnTo>
                <a:lnTo>
                  <a:pt x="47636" y="57542"/>
                </a:lnTo>
                <a:lnTo>
                  <a:pt x="35687" y="98805"/>
                </a:lnTo>
                <a:lnTo>
                  <a:pt x="0" y="529716"/>
                </a:lnTo>
                <a:lnTo>
                  <a:pt x="4972" y="572329"/>
                </a:lnTo>
                <a:lnTo>
                  <a:pt x="25209" y="608488"/>
                </a:lnTo>
                <a:lnTo>
                  <a:pt x="57542" y="634408"/>
                </a:lnTo>
                <a:lnTo>
                  <a:pt x="98805" y="646302"/>
                </a:lnTo>
                <a:lnTo>
                  <a:pt x="1663445" y="776096"/>
                </a:lnTo>
                <a:lnTo>
                  <a:pt x="1706114" y="771052"/>
                </a:lnTo>
                <a:lnTo>
                  <a:pt x="1742281" y="750792"/>
                </a:lnTo>
                <a:lnTo>
                  <a:pt x="1768209" y="718482"/>
                </a:lnTo>
                <a:lnTo>
                  <a:pt x="1780159" y="677290"/>
                </a:lnTo>
                <a:lnTo>
                  <a:pt x="1815845" y="246379"/>
                </a:lnTo>
                <a:lnTo>
                  <a:pt x="1810873" y="203711"/>
                </a:lnTo>
                <a:lnTo>
                  <a:pt x="1790636" y="167544"/>
                </a:lnTo>
                <a:lnTo>
                  <a:pt x="1758303" y="141616"/>
                </a:lnTo>
                <a:lnTo>
                  <a:pt x="1717039" y="129666"/>
                </a:lnTo>
                <a:lnTo>
                  <a:pt x="152400" y="0"/>
                </a:lnTo>
                <a:close/>
              </a:path>
            </a:pathLst>
          </a:custGeom>
          <a:solidFill>
            <a:srgbClr val="F6B69B"/>
          </a:solidFill>
        </p:spPr>
        <p:txBody>
          <a:bodyPr wrap="square" lIns="0" tIns="0" rIns="0" bIns="0" rtlCol="0"/>
          <a:lstStyle/>
          <a:p>
            <a:endParaRPr/>
          </a:p>
        </p:txBody>
      </p:sp>
      <p:sp>
        <p:nvSpPr>
          <p:cNvPr id="38" name="object 38"/>
          <p:cNvSpPr/>
          <p:nvPr/>
        </p:nvSpPr>
        <p:spPr>
          <a:xfrm>
            <a:off x="6465696" y="2451100"/>
            <a:ext cx="871219" cy="203835"/>
          </a:xfrm>
          <a:custGeom>
            <a:avLst/>
            <a:gdLst/>
            <a:ahLst/>
            <a:cxnLst/>
            <a:rect l="l" t="t" r="r" b="b"/>
            <a:pathLst>
              <a:path w="871220" h="203835">
                <a:moveTo>
                  <a:pt x="9016" y="0"/>
                </a:moveTo>
                <a:lnTo>
                  <a:pt x="0" y="108712"/>
                </a:lnTo>
                <a:lnTo>
                  <a:pt x="41528" y="112140"/>
                </a:lnTo>
                <a:lnTo>
                  <a:pt x="48386" y="112775"/>
                </a:lnTo>
                <a:lnTo>
                  <a:pt x="71500" y="107441"/>
                </a:lnTo>
                <a:lnTo>
                  <a:pt x="74929" y="105283"/>
                </a:lnTo>
                <a:lnTo>
                  <a:pt x="77850" y="102235"/>
                </a:lnTo>
                <a:lnTo>
                  <a:pt x="79313" y="99822"/>
                </a:lnTo>
                <a:lnTo>
                  <a:pt x="50546" y="99822"/>
                </a:lnTo>
                <a:lnTo>
                  <a:pt x="47244" y="99695"/>
                </a:lnTo>
                <a:lnTo>
                  <a:pt x="15493" y="97154"/>
                </a:lnTo>
                <a:lnTo>
                  <a:pt x="18541" y="59689"/>
                </a:lnTo>
                <a:lnTo>
                  <a:pt x="74395" y="59689"/>
                </a:lnTo>
                <a:lnTo>
                  <a:pt x="72898" y="58547"/>
                </a:lnTo>
                <a:lnTo>
                  <a:pt x="66421" y="56007"/>
                </a:lnTo>
                <a:lnTo>
                  <a:pt x="71754" y="53975"/>
                </a:lnTo>
                <a:lnTo>
                  <a:pt x="75819" y="50926"/>
                </a:lnTo>
                <a:lnTo>
                  <a:pt x="76949" y="49402"/>
                </a:lnTo>
                <a:lnTo>
                  <a:pt x="49529" y="49402"/>
                </a:lnTo>
                <a:lnTo>
                  <a:pt x="19685" y="46862"/>
                </a:lnTo>
                <a:lnTo>
                  <a:pt x="22351" y="14097"/>
                </a:lnTo>
                <a:lnTo>
                  <a:pt x="77364" y="14097"/>
                </a:lnTo>
                <a:lnTo>
                  <a:pt x="74422" y="11049"/>
                </a:lnTo>
                <a:lnTo>
                  <a:pt x="64770" y="5714"/>
                </a:lnTo>
                <a:lnTo>
                  <a:pt x="58166" y="4063"/>
                </a:lnTo>
                <a:lnTo>
                  <a:pt x="9016" y="0"/>
                </a:lnTo>
                <a:close/>
              </a:path>
              <a:path w="871220" h="203835">
                <a:moveTo>
                  <a:pt x="74395" y="59689"/>
                </a:moveTo>
                <a:lnTo>
                  <a:pt x="18541" y="59689"/>
                </a:lnTo>
                <a:lnTo>
                  <a:pt x="43687" y="61849"/>
                </a:lnTo>
                <a:lnTo>
                  <a:pt x="50673" y="62357"/>
                </a:lnTo>
                <a:lnTo>
                  <a:pt x="55879" y="63500"/>
                </a:lnTo>
                <a:lnTo>
                  <a:pt x="59435" y="65024"/>
                </a:lnTo>
                <a:lnTo>
                  <a:pt x="63119" y="66548"/>
                </a:lnTo>
                <a:lnTo>
                  <a:pt x="65785" y="68834"/>
                </a:lnTo>
                <a:lnTo>
                  <a:pt x="67640" y="72136"/>
                </a:lnTo>
                <a:lnTo>
                  <a:pt x="69469" y="75184"/>
                </a:lnTo>
                <a:lnTo>
                  <a:pt x="70230" y="78739"/>
                </a:lnTo>
                <a:lnTo>
                  <a:pt x="69850" y="82803"/>
                </a:lnTo>
                <a:lnTo>
                  <a:pt x="69596" y="86233"/>
                </a:lnTo>
                <a:lnTo>
                  <a:pt x="68579" y="89280"/>
                </a:lnTo>
                <a:lnTo>
                  <a:pt x="50546" y="99822"/>
                </a:lnTo>
                <a:lnTo>
                  <a:pt x="79313" y="99822"/>
                </a:lnTo>
                <a:lnTo>
                  <a:pt x="80391" y="98044"/>
                </a:lnTo>
                <a:lnTo>
                  <a:pt x="82803" y="93725"/>
                </a:lnTo>
                <a:lnTo>
                  <a:pt x="84327" y="89153"/>
                </a:lnTo>
                <a:lnTo>
                  <a:pt x="85217" y="77724"/>
                </a:lnTo>
                <a:lnTo>
                  <a:pt x="83947" y="72136"/>
                </a:lnTo>
                <a:lnTo>
                  <a:pt x="80772" y="67183"/>
                </a:lnTo>
                <a:lnTo>
                  <a:pt x="77724" y="62229"/>
                </a:lnTo>
                <a:lnTo>
                  <a:pt x="74395" y="59689"/>
                </a:lnTo>
                <a:close/>
              </a:path>
              <a:path w="871220" h="203835">
                <a:moveTo>
                  <a:pt x="77364" y="14097"/>
                </a:moveTo>
                <a:lnTo>
                  <a:pt x="22351" y="14097"/>
                </a:lnTo>
                <a:lnTo>
                  <a:pt x="51943" y="16510"/>
                </a:lnTo>
                <a:lnTo>
                  <a:pt x="57403" y="17525"/>
                </a:lnTo>
                <a:lnTo>
                  <a:pt x="69596" y="31114"/>
                </a:lnTo>
                <a:lnTo>
                  <a:pt x="69214" y="34798"/>
                </a:lnTo>
                <a:lnTo>
                  <a:pt x="68960" y="38608"/>
                </a:lnTo>
                <a:lnTo>
                  <a:pt x="67818" y="41655"/>
                </a:lnTo>
                <a:lnTo>
                  <a:pt x="63626" y="46354"/>
                </a:lnTo>
                <a:lnTo>
                  <a:pt x="60705" y="48005"/>
                </a:lnTo>
                <a:lnTo>
                  <a:pt x="57023" y="48767"/>
                </a:lnTo>
                <a:lnTo>
                  <a:pt x="54101" y="49402"/>
                </a:lnTo>
                <a:lnTo>
                  <a:pt x="76949" y="49402"/>
                </a:lnTo>
                <a:lnTo>
                  <a:pt x="81533" y="43179"/>
                </a:lnTo>
                <a:lnTo>
                  <a:pt x="83184" y="38862"/>
                </a:lnTo>
                <a:lnTo>
                  <a:pt x="83947" y="29210"/>
                </a:lnTo>
                <a:lnTo>
                  <a:pt x="82930" y="24384"/>
                </a:lnTo>
                <a:lnTo>
                  <a:pt x="80518" y="19558"/>
                </a:lnTo>
                <a:lnTo>
                  <a:pt x="77977" y="14732"/>
                </a:lnTo>
                <a:lnTo>
                  <a:pt x="77364" y="14097"/>
                </a:lnTo>
                <a:close/>
              </a:path>
              <a:path w="871220" h="203835">
                <a:moveTo>
                  <a:pt x="165958" y="21082"/>
                </a:moveTo>
                <a:lnTo>
                  <a:pt x="134493" y="21082"/>
                </a:lnTo>
                <a:lnTo>
                  <a:pt x="140970" y="21716"/>
                </a:lnTo>
                <a:lnTo>
                  <a:pt x="147066" y="22098"/>
                </a:lnTo>
                <a:lnTo>
                  <a:pt x="151764" y="24384"/>
                </a:lnTo>
                <a:lnTo>
                  <a:pt x="155321" y="28321"/>
                </a:lnTo>
                <a:lnTo>
                  <a:pt x="158750" y="32258"/>
                </a:lnTo>
                <a:lnTo>
                  <a:pt x="160274" y="36957"/>
                </a:lnTo>
                <a:lnTo>
                  <a:pt x="159893" y="42163"/>
                </a:lnTo>
                <a:lnTo>
                  <a:pt x="135127" y="72554"/>
                </a:lnTo>
                <a:lnTo>
                  <a:pt x="118236" y="84327"/>
                </a:lnTo>
                <a:lnTo>
                  <a:pt x="112013" y="89408"/>
                </a:lnTo>
                <a:lnTo>
                  <a:pt x="107569" y="93725"/>
                </a:lnTo>
                <a:lnTo>
                  <a:pt x="103124" y="98171"/>
                </a:lnTo>
                <a:lnTo>
                  <a:pt x="99822" y="102742"/>
                </a:lnTo>
                <a:lnTo>
                  <a:pt x="97662" y="107569"/>
                </a:lnTo>
                <a:lnTo>
                  <a:pt x="96266" y="110362"/>
                </a:lnTo>
                <a:lnTo>
                  <a:pt x="95503" y="113411"/>
                </a:lnTo>
                <a:lnTo>
                  <a:pt x="95250" y="116712"/>
                </a:lnTo>
                <a:lnTo>
                  <a:pt x="167131" y="122554"/>
                </a:lnTo>
                <a:lnTo>
                  <a:pt x="168148" y="109727"/>
                </a:lnTo>
                <a:lnTo>
                  <a:pt x="114934" y="105410"/>
                </a:lnTo>
                <a:lnTo>
                  <a:pt x="116585" y="103124"/>
                </a:lnTo>
                <a:lnTo>
                  <a:pt x="118618" y="100837"/>
                </a:lnTo>
                <a:lnTo>
                  <a:pt x="123571" y="96392"/>
                </a:lnTo>
                <a:lnTo>
                  <a:pt x="129158" y="92201"/>
                </a:lnTo>
                <a:lnTo>
                  <a:pt x="137668" y="86233"/>
                </a:lnTo>
                <a:lnTo>
                  <a:pt x="144837" y="80994"/>
                </a:lnTo>
                <a:lnTo>
                  <a:pt x="171957" y="52197"/>
                </a:lnTo>
                <a:lnTo>
                  <a:pt x="173481" y="43561"/>
                </a:lnTo>
                <a:lnTo>
                  <a:pt x="174244" y="35051"/>
                </a:lnTo>
                <a:lnTo>
                  <a:pt x="171830" y="27686"/>
                </a:lnTo>
                <a:lnTo>
                  <a:pt x="166243" y="21336"/>
                </a:lnTo>
                <a:lnTo>
                  <a:pt x="165958" y="21082"/>
                </a:lnTo>
                <a:close/>
              </a:path>
              <a:path w="871220" h="203835">
                <a:moveTo>
                  <a:pt x="134735" y="10546"/>
                </a:moveTo>
                <a:lnTo>
                  <a:pt x="104267" y="39115"/>
                </a:lnTo>
                <a:lnTo>
                  <a:pt x="117855" y="41655"/>
                </a:lnTo>
                <a:lnTo>
                  <a:pt x="118491" y="34925"/>
                </a:lnTo>
                <a:lnTo>
                  <a:pt x="120903" y="29717"/>
                </a:lnTo>
                <a:lnTo>
                  <a:pt x="124968" y="26162"/>
                </a:lnTo>
                <a:lnTo>
                  <a:pt x="129158" y="22605"/>
                </a:lnTo>
                <a:lnTo>
                  <a:pt x="134493" y="21082"/>
                </a:lnTo>
                <a:lnTo>
                  <a:pt x="165958" y="21082"/>
                </a:lnTo>
                <a:lnTo>
                  <a:pt x="161579" y="17168"/>
                </a:lnTo>
                <a:lnTo>
                  <a:pt x="155987" y="14001"/>
                </a:lnTo>
                <a:lnTo>
                  <a:pt x="149490" y="11834"/>
                </a:lnTo>
                <a:lnTo>
                  <a:pt x="142112" y="10667"/>
                </a:lnTo>
                <a:lnTo>
                  <a:pt x="134735" y="10546"/>
                </a:lnTo>
                <a:close/>
              </a:path>
              <a:path w="871220" h="203835">
                <a:moveTo>
                  <a:pt x="195833" y="15494"/>
                </a:moveTo>
                <a:lnTo>
                  <a:pt x="186817" y="124205"/>
                </a:lnTo>
                <a:lnTo>
                  <a:pt x="228346" y="127635"/>
                </a:lnTo>
                <a:lnTo>
                  <a:pt x="235203" y="128270"/>
                </a:lnTo>
                <a:lnTo>
                  <a:pt x="258318" y="122936"/>
                </a:lnTo>
                <a:lnTo>
                  <a:pt x="261747" y="120776"/>
                </a:lnTo>
                <a:lnTo>
                  <a:pt x="264668" y="117728"/>
                </a:lnTo>
                <a:lnTo>
                  <a:pt x="266087" y="115315"/>
                </a:lnTo>
                <a:lnTo>
                  <a:pt x="237235" y="115315"/>
                </a:lnTo>
                <a:lnTo>
                  <a:pt x="234060" y="115188"/>
                </a:lnTo>
                <a:lnTo>
                  <a:pt x="202310" y="112649"/>
                </a:lnTo>
                <a:lnTo>
                  <a:pt x="205358" y="75184"/>
                </a:lnTo>
                <a:lnTo>
                  <a:pt x="261173" y="75184"/>
                </a:lnTo>
                <a:lnTo>
                  <a:pt x="259714" y="74040"/>
                </a:lnTo>
                <a:lnTo>
                  <a:pt x="253237" y="71500"/>
                </a:lnTo>
                <a:lnTo>
                  <a:pt x="258572" y="69469"/>
                </a:lnTo>
                <a:lnTo>
                  <a:pt x="262635" y="66421"/>
                </a:lnTo>
                <a:lnTo>
                  <a:pt x="263766" y="64897"/>
                </a:lnTo>
                <a:lnTo>
                  <a:pt x="236347" y="64897"/>
                </a:lnTo>
                <a:lnTo>
                  <a:pt x="206501" y="62357"/>
                </a:lnTo>
                <a:lnTo>
                  <a:pt x="209169" y="29590"/>
                </a:lnTo>
                <a:lnTo>
                  <a:pt x="264181" y="29590"/>
                </a:lnTo>
                <a:lnTo>
                  <a:pt x="261238" y="26542"/>
                </a:lnTo>
                <a:lnTo>
                  <a:pt x="251586" y="21209"/>
                </a:lnTo>
                <a:lnTo>
                  <a:pt x="244982" y="19558"/>
                </a:lnTo>
                <a:lnTo>
                  <a:pt x="195833" y="15494"/>
                </a:lnTo>
                <a:close/>
              </a:path>
              <a:path w="871220" h="203835">
                <a:moveTo>
                  <a:pt x="261173" y="75184"/>
                </a:moveTo>
                <a:lnTo>
                  <a:pt x="205358" y="75184"/>
                </a:lnTo>
                <a:lnTo>
                  <a:pt x="230504" y="77342"/>
                </a:lnTo>
                <a:lnTo>
                  <a:pt x="237489" y="77850"/>
                </a:lnTo>
                <a:lnTo>
                  <a:pt x="242697" y="78994"/>
                </a:lnTo>
                <a:lnTo>
                  <a:pt x="246252" y="80390"/>
                </a:lnTo>
                <a:lnTo>
                  <a:pt x="249935" y="81914"/>
                </a:lnTo>
                <a:lnTo>
                  <a:pt x="252602" y="84327"/>
                </a:lnTo>
                <a:lnTo>
                  <a:pt x="254457" y="87629"/>
                </a:lnTo>
                <a:lnTo>
                  <a:pt x="256285" y="90677"/>
                </a:lnTo>
                <a:lnTo>
                  <a:pt x="257048" y="94234"/>
                </a:lnTo>
                <a:lnTo>
                  <a:pt x="256667" y="98298"/>
                </a:lnTo>
                <a:lnTo>
                  <a:pt x="256412" y="101726"/>
                </a:lnTo>
                <a:lnTo>
                  <a:pt x="237235" y="115315"/>
                </a:lnTo>
                <a:lnTo>
                  <a:pt x="266087" y="115315"/>
                </a:lnTo>
                <a:lnTo>
                  <a:pt x="267207" y="113411"/>
                </a:lnTo>
                <a:lnTo>
                  <a:pt x="269621" y="109220"/>
                </a:lnTo>
                <a:lnTo>
                  <a:pt x="271145" y="104648"/>
                </a:lnTo>
                <a:lnTo>
                  <a:pt x="272033" y="93217"/>
                </a:lnTo>
                <a:lnTo>
                  <a:pt x="270763" y="87629"/>
                </a:lnTo>
                <a:lnTo>
                  <a:pt x="264413" y="77724"/>
                </a:lnTo>
                <a:lnTo>
                  <a:pt x="261173" y="75184"/>
                </a:lnTo>
                <a:close/>
              </a:path>
              <a:path w="871220" h="203835">
                <a:moveTo>
                  <a:pt x="264181" y="29590"/>
                </a:moveTo>
                <a:lnTo>
                  <a:pt x="209169" y="29590"/>
                </a:lnTo>
                <a:lnTo>
                  <a:pt x="238759" y="32003"/>
                </a:lnTo>
                <a:lnTo>
                  <a:pt x="244221" y="33020"/>
                </a:lnTo>
                <a:lnTo>
                  <a:pt x="247269" y="34289"/>
                </a:lnTo>
                <a:lnTo>
                  <a:pt x="250444" y="35560"/>
                </a:lnTo>
                <a:lnTo>
                  <a:pt x="252729" y="37591"/>
                </a:lnTo>
                <a:lnTo>
                  <a:pt x="255777" y="43434"/>
                </a:lnTo>
                <a:lnTo>
                  <a:pt x="256412" y="46609"/>
                </a:lnTo>
                <a:lnTo>
                  <a:pt x="256031" y="50291"/>
                </a:lnTo>
                <a:lnTo>
                  <a:pt x="255777" y="54101"/>
                </a:lnTo>
                <a:lnTo>
                  <a:pt x="254634" y="57150"/>
                </a:lnTo>
                <a:lnTo>
                  <a:pt x="250444" y="61849"/>
                </a:lnTo>
                <a:lnTo>
                  <a:pt x="247523" y="63500"/>
                </a:lnTo>
                <a:lnTo>
                  <a:pt x="243839" y="64262"/>
                </a:lnTo>
                <a:lnTo>
                  <a:pt x="240919" y="64897"/>
                </a:lnTo>
                <a:lnTo>
                  <a:pt x="263766" y="64897"/>
                </a:lnTo>
                <a:lnTo>
                  <a:pt x="268350" y="58674"/>
                </a:lnTo>
                <a:lnTo>
                  <a:pt x="270001" y="54355"/>
                </a:lnTo>
                <a:lnTo>
                  <a:pt x="270763" y="44703"/>
                </a:lnTo>
                <a:lnTo>
                  <a:pt x="269748" y="39750"/>
                </a:lnTo>
                <a:lnTo>
                  <a:pt x="267334" y="35051"/>
                </a:lnTo>
                <a:lnTo>
                  <a:pt x="264795" y="30225"/>
                </a:lnTo>
                <a:lnTo>
                  <a:pt x="264181" y="29590"/>
                </a:lnTo>
                <a:close/>
              </a:path>
              <a:path w="871220" h="203835">
                <a:moveTo>
                  <a:pt x="441107" y="52577"/>
                </a:moveTo>
                <a:lnTo>
                  <a:pt x="427227" y="52577"/>
                </a:lnTo>
                <a:lnTo>
                  <a:pt x="419607" y="143510"/>
                </a:lnTo>
                <a:lnTo>
                  <a:pt x="433577" y="144652"/>
                </a:lnTo>
                <a:lnTo>
                  <a:pt x="441107" y="52577"/>
                </a:lnTo>
                <a:close/>
              </a:path>
              <a:path w="871220" h="203835">
                <a:moveTo>
                  <a:pt x="364206" y="44703"/>
                </a:moveTo>
                <a:lnTo>
                  <a:pt x="351281" y="44703"/>
                </a:lnTo>
                <a:lnTo>
                  <a:pt x="375030" y="139826"/>
                </a:lnTo>
                <a:lnTo>
                  <a:pt x="388111" y="140970"/>
                </a:lnTo>
                <a:lnTo>
                  <a:pt x="395249" y="124840"/>
                </a:lnTo>
                <a:lnTo>
                  <a:pt x="383667" y="124840"/>
                </a:lnTo>
                <a:lnTo>
                  <a:pt x="382840" y="120903"/>
                </a:lnTo>
                <a:lnTo>
                  <a:pt x="381416" y="115315"/>
                </a:lnTo>
                <a:lnTo>
                  <a:pt x="379729" y="108330"/>
                </a:lnTo>
                <a:lnTo>
                  <a:pt x="364206" y="44703"/>
                </a:lnTo>
                <a:close/>
              </a:path>
              <a:path w="871220" h="203835">
                <a:moveTo>
                  <a:pt x="338835" y="27432"/>
                </a:moveTo>
                <a:lnTo>
                  <a:pt x="329819" y="136144"/>
                </a:lnTo>
                <a:lnTo>
                  <a:pt x="343661" y="137287"/>
                </a:lnTo>
                <a:lnTo>
                  <a:pt x="351281" y="44703"/>
                </a:lnTo>
                <a:lnTo>
                  <a:pt x="364206" y="44703"/>
                </a:lnTo>
                <a:lnTo>
                  <a:pt x="360425" y="29210"/>
                </a:lnTo>
                <a:lnTo>
                  <a:pt x="338835" y="27432"/>
                </a:lnTo>
                <a:close/>
              </a:path>
              <a:path w="871220" h="203835">
                <a:moveTo>
                  <a:pt x="423163" y="34416"/>
                </a:moveTo>
                <a:lnTo>
                  <a:pt x="387603" y="115315"/>
                </a:lnTo>
                <a:lnTo>
                  <a:pt x="385092" y="121158"/>
                </a:lnTo>
                <a:lnTo>
                  <a:pt x="383667" y="124840"/>
                </a:lnTo>
                <a:lnTo>
                  <a:pt x="395249" y="124840"/>
                </a:lnTo>
                <a:lnTo>
                  <a:pt x="427227" y="52577"/>
                </a:lnTo>
                <a:lnTo>
                  <a:pt x="441107" y="52577"/>
                </a:lnTo>
                <a:lnTo>
                  <a:pt x="442468" y="35940"/>
                </a:lnTo>
                <a:lnTo>
                  <a:pt x="423163" y="34416"/>
                </a:lnTo>
                <a:close/>
              </a:path>
              <a:path w="871220" h="203835">
                <a:moveTo>
                  <a:pt x="519830" y="140970"/>
                </a:moveTo>
                <a:lnTo>
                  <a:pt x="506729" y="140970"/>
                </a:lnTo>
                <a:lnTo>
                  <a:pt x="506856" y="144779"/>
                </a:lnTo>
                <a:lnTo>
                  <a:pt x="507492" y="148082"/>
                </a:lnTo>
                <a:lnTo>
                  <a:pt x="508634" y="150875"/>
                </a:lnTo>
                <a:lnTo>
                  <a:pt x="522604" y="152019"/>
                </a:lnTo>
                <a:lnTo>
                  <a:pt x="521080" y="148971"/>
                </a:lnTo>
                <a:lnTo>
                  <a:pt x="520319" y="145669"/>
                </a:lnTo>
                <a:lnTo>
                  <a:pt x="519937" y="142366"/>
                </a:lnTo>
                <a:lnTo>
                  <a:pt x="519830" y="140970"/>
                </a:lnTo>
                <a:close/>
              </a:path>
              <a:path w="871220" h="203835">
                <a:moveTo>
                  <a:pt x="519468" y="78994"/>
                </a:moveTo>
                <a:lnTo>
                  <a:pt x="485394" y="78994"/>
                </a:lnTo>
                <a:lnTo>
                  <a:pt x="491744" y="79501"/>
                </a:lnTo>
                <a:lnTo>
                  <a:pt x="498475" y="80137"/>
                </a:lnTo>
                <a:lnTo>
                  <a:pt x="503300" y="82041"/>
                </a:lnTo>
                <a:lnTo>
                  <a:pt x="506475" y="85344"/>
                </a:lnTo>
                <a:lnTo>
                  <a:pt x="508888" y="87757"/>
                </a:lnTo>
                <a:lnTo>
                  <a:pt x="509577" y="90804"/>
                </a:lnTo>
                <a:lnTo>
                  <a:pt x="509698" y="92837"/>
                </a:lnTo>
                <a:lnTo>
                  <a:pt x="509397" y="97154"/>
                </a:lnTo>
                <a:lnTo>
                  <a:pt x="509270" y="97662"/>
                </a:lnTo>
                <a:lnTo>
                  <a:pt x="509143" y="98805"/>
                </a:lnTo>
                <a:lnTo>
                  <a:pt x="509016" y="100584"/>
                </a:lnTo>
                <a:lnTo>
                  <a:pt x="503808" y="101980"/>
                </a:lnTo>
                <a:lnTo>
                  <a:pt x="495680" y="102870"/>
                </a:lnTo>
                <a:lnTo>
                  <a:pt x="484758" y="103250"/>
                </a:lnTo>
                <a:lnTo>
                  <a:pt x="479425" y="103504"/>
                </a:lnTo>
                <a:lnTo>
                  <a:pt x="475487" y="103759"/>
                </a:lnTo>
                <a:lnTo>
                  <a:pt x="472821" y="104266"/>
                </a:lnTo>
                <a:lnTo>
                  <a:pt x="469137" y="104901"/>
                </a:lnTo>
                <a:lnTo>
                  <a:pt x="451230" y="131825"/>
                </a:lnTo>
                <a:lnTo>
                  <a:pt x="453135" y="137413"/>
                </a:lnTo>
                <a:lnTo>
                  <a:pt x="461645" y="146685"/>
                </a:lnTo>
                <a:lnTo>
                  <a:pt x="468122" y="149351"/>
                </a:lnTo>
                <a:lnTo>
                  <a:pt x="476757" y="150113"/>
                </a:lnTo>
                <a:lnTo>
                  <a:pt x="482092" y="150495"/>
                </a:lnTo>
                <a:lnTo>
                  <a:pt x="487045" y="149987"/>
                </a:lnTo>
                <a:lnTo>
                  <a:pt x="491744" y="148716"/>
                </a:lnTo>
                <a:lnTo>
                  <a:pt x="496443" y="147320"/>
                </a:lnTo>
                <a:lnTo>
                  <a:pt x="501523" y="144779"/>
                </a:lnTo>
                <a:lnTo>
                  <a:pt x="506729" y="140970"/>
                </a:lnTo>
                <a:lnTo>
                  <a:pt x="519830" y="140970"/>
                </a:lnTo>
                <a:lnTo>
                  <a:pt x="519781" y="140335"/>
                </a:lnTo>
                <a:lnTo>
                  <a:pt x="486028" y="140335"/>
                </a:lnTo>
                <a:lnTo>
                  <a:pt x="480822" y="139826"/>
                </a:lnTo>
                <a:lnTo>
                  <a:pt x="475742" y="139446"/>
                </a:lnTo>
                <a:lnTo>
                  <a:pt x="471804" y="137922"/>
                </a:lnTo>
                <a:lnTo>
                  <a:pt x="466851" y="132714"/>
                </a:lnTo>
                <a:lnTo>
                  <a:pt x="465708" y="129666"/>
                </a:lnTo>
                <a:lnTo>
                  <a:pt x="466076" y="126237"/>
                </a:lnTo>
                <a:lnTo>
                  <a:pt x="466217" y="123825"/>
                </a:lnTo>
                <a:lnTo>
                  <a:pt x="466978" y="121665"/>
                </a:lnTo>
                <a:lnTo>
                  <a:pt x="469773" y="118110"/>
                </a:lnTo>
                <a:lnTo>
                  <a:pt x="471677" y="116839"/>
                </a:lnTo>
                <a:lnTo>
                  <a:pt x="474091" y="116077"/>
                </a:lnTo>
                <a:lnTo>
                  <a:pt x="476376" y="115188"/>
                </a:lnTo>
                <a:lnTo>
                  <a:pt x="480313" y="114680"/>
                </a:lnTo>
                <a:lnTo>
                  <a:pt x="485901" y="114300"/>
                </a:lnTo>
                <a:lnTo>
                  <a:pt x="495680" y="113791"/>
                </a:lnTo>
                <a:lnTo>
                  <a:pt x="503174" y="112649"/>
                </a:lnTo>
                <a:lnTo>
                  <a:pt x="508126" y="111125"/>
                </a:lnTo>
                <a:lnTo>
                  <a:pt x="521734" y="111125"/>
                </a:lnTo>
                <a:lnTo>
                  <a:pt x="522629" y="100584"/>
                </a:lnTo>
                <a:lnTo>
                  <a:pt x="522985" y="94996"/>
                </a:lnTo>
                <a:lnTo>
                  <a:pt x="523018" y="89915"/>
                </a:lnTo>
                <a:lnTo>
                  <a:pt x="522477" y="84836"/>
                </a:lnTo>
                <a:lnTo>
                  <a:pt x="521334" y="81661"/>
                </a:lnTo>
                <a:lnTo>
                  <a:pt x="519468" y="78994"/>
                </a:lnTo>
                <a:close/>
              </a:path>
              <a:path w="871220" h="203835">
                <a:moveTo>
                  <a:pt x="521734" y="111125"/>
                </a:moveTo>
                <a:lnTo>
                  <a:pt x="508126" y="111125"/>
                </a:lnTo>
                <a:lnTo>
                  <a:pt x="507237" y="121792"/>
                </a:lnTo>
                <a:lnTo>
                  <a:pt x="506095" y="126237"/>
                </a:lnTo>
                <a:lnTo>
                  <a:pt x="486028" y="140335"/>
                </a:lnTo>
                <a:lnTo>
                  <a:pt x="519781" y="140335"/>
                </a:lnTo>
                <a:lnTo>
                  <a:pt x="519843" y="135762"/>
                </a:lnTo>
                <a:lnTo>
                  <a:pt x="520064" y="131190"/>
                </a:lnTo>
                <a:lnTo>
                  <a:pt x="521734" y="111125"/>
                </a:lnTo>
                <a:close/>
              </a:path>
              <a:path w="871220" h="203835">
                <a:moveTo>
                  <a:pt x="487806" y="68072"/>
                </a:moveTo>
                <a:lnTo>
                  <a:pt x="456946" y="89915"/>
                </a:lnTo>
                <a:lnTo>
                  <a:pt x="469900" y="92837"/>
                </a:lnTo>
                <a:lnTo>
                  <a:pt x="471804" y="87375"/>
                </a:lnTo>
                <a:lnTo>
                  <a:pt x="474345" y="83692"/>
                </a:lnTo>
                <a:lnTo>
                  <a:pt x="477520" y="81661"/>
                </a:lnTo>
                <a:lnTo>
                  <a:pt x="480695" y="79755"/>
                </a:lnTo>
                <a:lnTo>
                  <a:pt x="485394" y="78994"/>
                </a:lnTo>
                <a:lnTo>
                  <a:pt x="519468" y="78994"/>
                </a:lnTo>
                <a:lnTo>
                  <a:pt x="517778" y="76580"/>
                </a:lnTo>
                <a:lnTo>
                  <a:pt x="494537" y="68707"/>
                </a:lnTo>
                <a:lnTo>
                  <a:pt x="487806" y="68072"/>
                </a:lnTo>
                <a:close/>
              </a:path>
              <a:path w="871220" h="203835">
                <a:moveTo>
                  <a:pt x="548767" y="44830"/>
                </a:moveTo>
                <a:lnTo>
                  <a:pt x="547370" y="60071"/>
                </a:lnTo>
                <a:lnTo>
                  <a:pt x="560831" y="61213"/>
                </a:lnTo>
                <a:lnTo>
                  <a:pt x="562101" y="45847"/>
                </a:lnTo>
                <a:lnTo>
                  <a:pt x="548767" y="44830"/>
                </a:lnTo>
                <a:close/>
              </a:path>
              <a:path w="871220" h="203835">
                <a:moveTo>
                  <a:pt x="546226" y="74675"/>
                </a:moveTo>
                <a:lnTo>
                  <a:pt x="539750" y="153542"/>
                </a:lnTo>
                <a:lnTo>
                  <a:pt x="553084" y="154559"/>
                </a:lnTo>
                <a:lnTo>
                  <a:pt x="559561" y="75819"/>
                </a:lnTo>
                <a:lnTo>
                  <a:pt x="546226" y="74675"/>
                </a:lnTo>
                <a:close/>
              </a:path>
              <a:path w="871220" h="203835">
                <a:moveTo>
                  <a:pt x="581786" y="47498"/>
                </a:moveTo>
                <a:lnTo>
                  <a:pt x="572770" y="156210"/>
                </a:lnTo>
                <a:lnTo>
                  <a:pt x="586104" y="157352"/>
                </a:lnTo>
                <a:lnTo>
                  <a:pt x="595122" y="48640"/>
                </a:lnTo>
                <a:lnTo>
                  <a:pt x="581786" y="47498"/>
                </a:lnTo>
                <a:close/>
              </a:path>
              <a:path w="871220" h="203835">
                <a:moveTo>
                  <a:pt x="615569" y="50291"/>
                </a:moveTo>
                <a:lnTo>
                  <a:pt x="614299" y="65659"/>
                </a:lnTo>
                <a:lnTo>
                  <a:pt x="627633" y="66801"/>
                </a:lnTo>
                <a:lnTo>
                  <a:pt x="628903" y="51435"/>
                </a:lnTo>
                <a:lnTo>
                  <a:pt x="615569" y="50291"/>
                </a:lnTo>
                <a:close/>
              </a:path>
              <a:path w="871220" h="203835">
                <a:moveTo>
                  <a:pt x="613028" y="80263"/>
                </a:moveTo>
                <a:lnTo>
                  <a:pt x="606551" y="159003"/>
                </a:lnTo>
                <a:lnTo>
                  <a:pt x="619886" y="160147"/>
                </a:lnTo>
                <a:lnTo>
                  <a:pt x="626363" y="81407"/>
                </a:lnTo>
                <a:lnTo>
                  <a:pt x="613028" y="80263"/>
                </a:lnTo>
                <a:close/>
              </a:path>
              <a:path w="871220" h="203835">
                <a:moveTo>
                  <a:pt x="683641" y="84327"/>
                </a:moveTo>
                <a:lnTo>
                  <a:pt x="675856" y="84498"/>
                </a:lnTo>
                <a:lnTo>
                  <a:pt x="668893" y="86360"/>
                </a:lnTo>
                <a:lnTo>
                  <a:pt x="662763" y="89935"/>
                </a:lnTo>
                <a:lnTo>
                  <a:pt x="657478" y="95250"/>
                </a:lnTo>
                <a:lnTo>
                  <a:pt x="674116" y="95250"/>
                </a:lnTo>
                <a:lnTo>
                  <a:pt x="679830" y="95630"/>
                </a:lnTo>
                <a:lnTo>
                  <a:pt x="694944" y="112649"/>
                </a:lnTo>
                <a:lnTo>
                  <a:pt x="694435" y="118110"/>
                </a:lnTo>
                <a:lnTo>
                  <a:pt x="690499" y="165988"/>
                </a:lnTo>
                <a:lnTo>
                  <a:pt x="703833" y="167132"/>
                </a:lnTo>
                <a:lnTo>
                  <a:pt x="708395" y="112649"/>
                </a:lnTo>
                <a:lnTo>
                  <a:pt x="708532" y="108203"/>
                </a:lnTo>
                <a:lnTo>
                  <a:pt x="708151" y="105663"/>
                </a:lnTo>
                <a:lnTo>
                  <a:pt x="707771" y="101726"/>
                </a:lnTo>
                <a:lnTo>
                  <a:pt x="688339" y="84709"/>
                </a:lnTo>
                <a:lnTo>
                  <a:pt x="683641" y="84327"/>
                </a:lnTo>
                <a:close/>
              </a:path>
              <a:path w="871220" h="203835">
                <a:moveTo>
                  <a:pt x="646429" y="83058"/>
                </a:moveTo>
                <a:lnTo>
                  <a:pt x="639826" y="161798"/>
                </a:lnTo>
                <a:lnTo>
                  <a:pt x="653160" y="162940"/>
                </a:lnTo>
                <a:lnTo>
                  <a:pt x="656717" y="119887"/>
                </a:lnTo>
                <a:lnTo>
                  <a:pt x="657605" y="109854"/>
                </a:lnTo>
                <a:lnTo>
                  <a:pt x="660273" y="103124"/>
                </a:lnTo>
                <a:lnTo>
                  <a:pt x="669035" y="96647"/>
                </a:lnTo>
                <a:lnTo>
                  <a:pt x="674116" y="95250"/>
                </a:lnTo>
                <a:lnTo>
                  <a:pt x="657478" y="95250"/>
                </a:lnTo>
                <a:lnTo>
                  <a:pt x="658368" y="84074"/>
                </a:lnTo>
                <a:lnTo>
                  <a:pt x="646429" y="83058"/>
                </a:lnTo>
                <a:close/>
              </a:path>
              <a:path w="871220" h="203835">
                <a:moveTo>
                  <a:pt x="721868" y="175133"/>
                </a:moveTo>
                <a:lnTo>
                  <a:pt x="758825" y="203835"/>
                </a:lnTo>
                <a:lnTo>
                  <a:pt x="765682" y="202946"/>
                </a:lnTo>
                <a:lnTo>
                  <a:pt x="771271" y="200405"/>
                </a:lnTo>
                <a:lnTo>
                  <a:pt x="776985" y="197865"/>
                </a:lnTo>
                <a:lnTo>
                  <a:pt x="781303" y="194183"/>
                </a:lnTo>
                <a:lnTo>
                  <a:pt x="782202" y="192659"/>
                </a:lnTo>
                <a:lnTo>
                  <a:pt x="757935" y="192659"/>
                </a:lnTo>
                <a:lnTo>
                  <a:pt x="746125" y="191642"/>
                </a:lnTo>
                <a:lnTo>
                  <a:pt x="734695" y="178180"/>
                </a:lnTo>
                <a:lnTo>
                  <a:pt x="721868" y="175133"/>
                </a:lnTo>
                <a:close/>
              </a:path>
              <a:path w="871220" h="203835">
                <a:moveTo>
                  <a:pt x="790130" y="162687"/>
                </a:moveTo>
                <a:lnTo>
                  <a:pt x="776477" y="162687"/>
                </a:lnTo>
                <a:lnTo>
                  <a:pt x="775861" y="171196"/>
                </a:lnTo>
                <a:lnTo>
                  <a:pt x="775772" y="171977"/>
                </a:lnTo>
                <a:lnTo>
                  <a:pt x="775080" y="177164"/>
                </a:lnTo>
                <a:lnTo>
                  <a:pt x="774064" y="179832"/>
                </a:lnTo>
                <a:lnTo>
                  <a:pt x="772541" y="184150"/>
                </a:lnTo>
                <a:lnTo>
                  <a:pt x="770001" y="187451"/>
                </a:lnTo>
                <a:lnTo>
                  <a:pt x="762888" y="191770"/>
                </a:lnTo>
                <a:lnTo>
                  <a:pt x="757935" y="192659"/>
                </a:lnTo>
                <a:lnTo>
                  <a:pt x="782202" y="192659"/>
                </a:lnTo>
                <a:lnTo>
                  <a:pt x="790067" y="163449"/>
                </a:lnTo>
                <a:lnTo>
                  <a:pt x="790130" y="162687"/>
                </a:lnTo>
                <a:close/>
              </a:path>
              <a:path w="871220" h="203835">
                <a:moveTo>
                  <a:pt x="753618" y="90170"/>
                </a:moveTo>
                <a:lnTo>
                  <a:pt x="723773" y="121030"/>
                </a:lnTo>
                <a:lnTo>
                  <a:pt x="723042" y="136584"/>
                </a:lnTo>
                <a:lnTo>
                  <a:pt x="724090" y="144018"/>
                </a:lnTo>
                <a:lnTo>
                  <a:pt x="753872" y="171196"/>
                </a:lnTo>
                <a:lnTo>
                  <a:pt x="762507" y="171958"/>
                </a:lnTo>
                <a:lnTo>
                  <a:pt x="770127" y="169163"/>
                </a:lnTo>
                <a:lnTo>
                  <a:pt x="776477" y="162687"/>
                </a:lnTo>
                <a:lnTo>
                  <a:pt x="790130" y="162687"/>
                </a:lnTo>
                <a:lnTo>
                  <a:pt x="790290" y="160782"/>
                </a:lnTo>
                <a:lnTo>
                  <a:pt x="762126" y="160782"/>
                </a:lnTo>
                <a:lnTo>
                  <a:pt x="749807" y="159765"/>
                </a:lnTo>
                <a:lnTo>
                  <a:pt x="744854" y="156972"/>
                </a:lnTo>
                <a:lnTo>
                  <a:pt x="737488" y="146812"/>
                </a:lnTo>
                <a:lnTo>
                  <a:pt x="736092" y="139064"/>
                </a:lnTo>
                <a:lnTo>
                  <a:pt x="736865" y="128650"/>
                </a:lnTo>
                <a:lnTo>
                  <a:pt x="754760" y="101346"/>
                </a:lnTo>
                <a:lnTo>
                  <a:pt x="780579" y="101346"/>
                </a:lnTo>
                <a:lnTo>
                  <a:pt x="778248" y="98553"/>
                </a:lnTo>
                <a:lnTo>
                  <a:pt x="773080" y="94567"/>
                </a:lnTo>
                <a:lnTo>
                  <a:pt x="767199" y="91938"/>
                </a:lnTo>
                <a:lnTo>
                  <a:pt x="760602" y="90677"/>
                </a:lnTo>
                <a:lnTo>
                  <a:pt x="753618" y="90170"/>
                </a:lnTo>
                <a:close/>
              </a:path>
              <a:path w="871220" h="203835">
                <a:moveTo>
                  <a:pt x="780579" y="101346"/>
                </a:moveTo>
                <a:lnTo>
                  <a:pt x="754760" y="101346"/>
                </a:lnTo>
                <a:lnTo>
                  <a:pt x="766699" y="102362"/>
                </a:lnTo>
                <a:lnTo>
                  <a:pt x="771651" y="105155"/>
                </a:lnTo>
                <a:lnTo>
                  <a:pt x="775461" y="110489"/>
                </a:lnTo>
                <a:lnTo>
                  <a:pt x="779399" y="115697"/>
                </a:lnTo>
                <a:lnTo>
                  <a:pt x="780923" y="123189"/>
                </a:lnTo>
                <a:lnTo>
                  <a:pt x="780033" y="132841"/>
                </a:lnTo>
                <a:lnTo>
                  <a:pt x="779272" y="142875"/>
                </a:lnTo>
                <a:lnTo>
                  <a:pt x="776604" y="150113"/>
                </a:lnTo>
                <a:lnTo>
                  <a:pt x="772032" y="154432"/>
                </a:lnTo>
                <a:lnTo>
                  <a:pt x="767460" y="158876"/>
                </a:lnTo>
                <a:lnTo>
                  <a:pt x="762126" y="160782"/>
                </a:lnTo>
                <a:lnTo>
                  <a:pt x="790290" y="160782"/>
                </a:lnTo>
                <a:lnTo>
                  <a:pt x="795067" y="103886"/>
                </a:lnTo>
                <a:lnTo>
                  <a:pt x="782701" y="103886"/>
                </a:lnTo>
                <a:lnTo>
                  <a:pt x="780579" y="101346"/>
                </a:lnTo>
                <a:close/>
              </a:path>
              <a:path w="871220" h="203835">
                <a:moveTo>
                  <a:pt x="783462" y="94361"/>
                </a:moveTo>
                <a:lnTo>
                  <a:pt x="782701" y="103886"/>
                </a:lnTo>
                <a:lnTo>
                  <a:pt x="795067" y="103886"/>
                </a:lnTo>
                <a:lnTo>
                  <a:pt x="795781" y="95376"/>
                </a:lnTo>
                <a:lnTo>
                  <a:pt x="783462" y="94361"/>
                </a:lnTo>
                <a:close/>
              </a:path>
              <a:path w="871220" h="203835">
                <a:moveTo>
                  <a:pt x="818387" y="150875"/>
                </a:moveTo>
                <a:lnTo>
                  <a:pt x="805052" y="151764"/>
                </a:lnTo>
                <a:lnTo>
                  <a:pt x="805814" y="160274"/>
                </a:lnTo>
                <a:lnTo>
                  <a:pt x="808735" y="166877"/>
                </a:lnTo>
                <a:lnTo>
                  <a:pt x="813816" y="171576"/>
                </a:lnTo>
                <a:lnTo>
                  <a:pt x="818769" y="176275"/>
                </a:lnTo>
                <a:lnTo>
                  <a:pt x="826388" y="179070"/>
                </a:lnTo>
                <a:lnTo>
                  <a:pt x="836676" y="179832"/>
                </a:lnTo>
                <a:lnTo>
                  <a:pt x="842772" y="180466"/>
                </a:lnTo>
                <a:lnTo>
                  <a:pt x="848486" y="179832"/>
                </a:lnTo>
                <a:lnTo>
                  <a:pt x="858520" y="176275"/>
                </a:lnTo>
                <a:lnTo>
                  <a:pt x="862583" y="173609"/>
                </a:lnTo>
                <a:lnTo>
                  <a:pt x="865807" y="169417"/>
                </a:lnTo>
                <a:lnTo>
                  <a:pt x="843533" y="169417"/>
                </a:lnTo>
                <a:lnTo>
                  <a:pt x="831342" y="168401"/>
                </a:lnTo>
                <a:lnTo>
                  <a:pt x="826770" y="166624"/>
                </a:lnTo>
                <a:lnTo>
                  <a:pt x="823595" y="163449"/>
                </a:lnTo>
                <a:lnTo>
                  <a:pt x="820420" y="160400"/>
                </a:lnTo>
                <a:lnTo>
                  <a:pt x="818769" y="156210"/>
                </a:lnTo>
                <a:lnTo>
                  <a:pt x="818387" y="150875"/>
                </a:lnTo>
                <a:close/>
              </a:path>
              <a:path w="871220" h="203835">
                <a:moveTo>
                  <a:pt x="836929" y="97027"/>
                </a:moveTo>
                <a:lnTo>
                  <a:pt x="832993" y="97282"/>
                </a:lnTo>
                <a:lnTo>
                  <a:pt x="825626" y="98805"/>
                </a:lnTo>
                <a:lnTo>
                  <a:pt x="822705" y="99822"/>
                </a:lnTo>
                <a:lnTo>
                  <a:pt x="820547" y="101219"/>
                </a:lnTo>
                <a:lnTo>
                  <a:pt x="817626" y="102997"/>
                </a:lnTo>
                <a:lnTo>
                  <a:pt x="810132" y="117601"/>
                </a:lnTo>
                <a:lnTo>
                  <a:pt x="809850" y="120523"/>
                </a:lnTo>
                <a:lnTo>
                  <a:pt x="820166" y="136651"/>
                </a:lnTo>
                <a:lnTo>
                  <a:pt x="823849" y="138811"/>
                </a:lnTo>
                <a:lnTo>
                  <a:pt x="830452" y="141477"/>
                </a:lnTo>
                <a:lnTo>
                  <a:pt x="847089" y="147192"/>
                </a:lnTo>
                <a:lnTo>
                  <a:pt x="851534" y="149098"/>
                </a:lnTo>
                <a:lnTo>
                  <a:pt x="855726" y="152400"/>
                </a:lnTo>
                <a:lnTo>
                  <a:pt x="856869" y="154812"/>
                </a:lnTo>
                <a:lnTo>
                  <a:pt x="856360" y="161289"/>
                </a:lnTo>
                <a:lnTo>
                  <a:pt x="854582" y="164084"/>
                </a:lnTo>
                <a:lnTo>
                  <a:pt x="851407" y="166242"/>
                </a:lnTo>
                <a:lnTo>
                  <a:pt x="848232" y="168528"/>
                </a:lnTo>
                <a:lnTo>
                  <a:pt x="843533" y="169417"/>
                </a:lnTo>
                <a:lnTo>
                  <a:pt x="865807" y="169417"/>
                </a:lnTo>
                <a:lnTo>
                  <a:pt x="868426" y="166115"/>
                </a:lnTo>
                <a:lnTo>
                  <a:pt x="870076" y="162051"/>
                </a:lnTo>
                <a:lnTo>
                  <a:pt x="870688" y="154812"/>
                </a:lnTo>
                <a:lnTo>
                  <a:pt x="870584" y="151764"/>
                </a:lnTo>
                <a:lnTo>
                  <a:pt x="830579" y="126619"/>
                </a:lnTo>
                <a:lnTo>
                  <a:pt x="829182" y="125984"/>
                </a:lnTo>
                <a:lnTo>
                  <a:pt x="822959" y="118872"/>
                </a:lnTo>
                <a:lnTo>
                  <a:pt x="823155" y="117601"/>
                </a:lnTo>
                <a:lnTo>
                  <a:pt x="823231" y="116839"/>
                </a:lnTo>
                <a:lnTo>
                  <a:pt x="823341" y="114426"/>
                </a:lnTo>
                <a:lnTo>
                  <a:pt x="824864" y="112140"/>
                </a:lnTo>
                <a:lnTo>
                  <a:pt x="830452" y="108585"/>
                </a:lnTo>
                <a:lnTo>
                  <a:pt x="834898" y="107950"/>
                </a:lnTo>
                <a:lnTo>
                  <a:pt x="865860" y="107950"/>
                </a:lnTo>
                <a:lnTo>
                  <a:pt x="864870" y="106299"/>
                </a:lnTo>
                <a:lnTo>
                  <a:pt x="861568" y="103504"/>
                </a:lnTo>
                <a:lnTo>
                  <a:pt x="856996" y="101346"/>
                </a:lnTo>
                <a:lnTo>
                  <a:pt x="852551" y="99187"/>
                </a:lnTo>
                <a:lnTo>
                  <a:pt x="847217" y="97916"/>
                </a:lnTo>
                <a:lnTo>
                  <a:pt x="840994" y="97409"/>
                </a:lnTo>
                <a:lnTo>
                  <a:pt x="836929" y="97027"/>
                </a:lnTo>
                <a:close/>
              </a:path>
              <a:path w="871220" h="203835">
                <a:moveTo>
                  <a:pt x="865860" y="107950"/>
                </a:moveTo>
                <a:lnTo>
                  <a:pt x="834898" y="107950"/>
                </a:lnTo>
                <a:lnTo>
                  <a:pt x="840994" y="108458"/>
                </a:lnTo>
                <a:lnTo>
                  <a:pt x="846201" y="108838"/>
                </a:lnTo>
                <a:lnTo>
                  <a:pt x="850137" y="110362"/>
                </a:lnTo>
                <a:lnTo>
                  <a:pt x="852804" y="112902"/>
                </a:lnTo>
                <a:lnTo>
                  <a:pt x="855472" y="115315"/>
                </a:lnTo>
                <a:lnTo>
                  <a:pt x="856996" y="118617"/>
                </a:lnTo>
                <a:lnTo>
                  <a:pt x="857250" y="122809"/>
                </a:lnTo>
                <a:lnTo>
                  <a:pt x="870330" y="122047"/>
                </a:lnTo>
                <a:lnTo>
                  <a:pt x="869950" y="116839"/>
                </a:lnTo>
                <a:lnTo>
                  <a:pt x="868806" y="112649"/>
                </a:lnTo>
                <a:lnTo>
                  <a:pt x="866775" y="109474"/>
                </a:lnTo>
                <a:lnTo>
                  <a:pt x="865860" y="107950"/>
                </a:lnTo>
                <a:close/>
              </a:path>
            </a:pathLst>
          </a:custGeom>
          <a:solidFill>
            <a:srgbClr val="000000"/>
          </a:solidFill>
        </p:spPr>
        <p:txBody>
          <a:bodyPr wrap="square" lIns="0" tIns="0" rIns="0" bIns="0" rtlCol="0"/>
          <a:lstStyle/>
          <a:p>
            <a:endParaRPr/>
          </a:p>
        </p:txBody>
      </p:sp>
      <p:sp>
        <p:nvSpPr>
          <p:cNvPr id="39" name="object 39"/>
          <p:cNvSpPr/>
          <p:nvPr/>
        </p:nvSpPr>
        <p:spPr>
          <a:xfrm>
            <a:off x="579017" y="846581"/>
            <a:ext cx="10588752" cy="5859780"/>
          </a:xfrm>
          <a:prstGeom prst="rect">
            <a:avLst/>
          </a:prstGeom>
          <a:blipFill>
            <a:blip r:embed="rId30" cstate="print"/>
            <a:stretch>
              <a:fillRect/>
            </a:stretch>
          </a:blipFill>
        </p:spPr>
        <p:txBody>
          <a:bodyPr wrap="square" lIns="0" tIns="0" rIns="0" bIns="0" rtlCol="0"/>
          <a:lstStyle/>
          <a:p>
            <a:endParaRPr/>
          </a:p>
        </p:txBody>
      </p:sp>
      <p:pic>
        <p:nvPicPr>
          <p:cNvPr id="41" name="Picture 40">
            <a:extLst>
              <a:ext uri="{FF2B5EF4-FFF2-40B4-BE49-F238E27FC236}">
                <a16:creationId xmlns="" xmlns:a16="http://schemas.microsoft.com/office/drawing/2014/main" id="{18A9DBEB-85BA-4A8B-8E3D-C888FFBDA5CF}"/>
              </a:ext>
            </a:extLst>
          </p:cNvPr>
          <p:cNvPicPr/>
          <p:nvPr/>
        </p:nvPicPr>
        <p:blipFill>
          <a:blip r:embed="rId31"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1205925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069393" y="192501"/>
            <a:ext cx="6000115" cy="452120"/>
          </a:xfrm>
          <a:prstGeom prst="rect">
            <a:avLst/>
          </a:prstGeom>
          <a:ln>
            <a:noFill/>
          </a:ln>
        </p:spPr>
        <p:txBody>
          <a:bodyPr vert="horz" wrap="square" lIns="0" tIns="12065" rIns="0" bIns="0" rtlCol="0">
            <a:spAutoFit/>
          </a:bodyPr>
          <a:lstStyle/>
          <a:p>
            <a:pPr marL="12700" algn="r">
              <a:lnSpc>
                <a:spcPct val="100000"/>
              </a:lnSpc>
              <a:spcBef>
                <a:spcPts val="95"/>
              </a:spcBef>
            </a:pPr>
            <a:r>
              <a:rPr sz="2800" b="1" spc="-420" dirty="0">
                <a:solidFill>
                  <a:srgbClr val="1F4E79"/>
                </a:solidFill>
                <a:latin typeface="Arial" panose="020B0604020202020204" pitchFamily="34" charset="0"/>
                <a:cs typeface="Arial" panose="020B0604020202020204" pitchFamily="34" charset="0"/>
              </a:rPr>
              <a:t>USPS </a:t>
            </a:r>
            <a:r>
              <a:rPr sz="2800" b="1" spc="-229" dirty="0">
                <a:solidFill>
                  <a:srgbClr val="1F4E79"/>
                </a:solidFill>
                <a:latin typeface="Arial" panose="020B0604020202020204" pitchFamily="34" charset="0"/>
                <a:cs typeface="Arial" panose="020B0604020202020204" pitchFamily="34" charset="0"/>
              </a:rPr>
              <a:t>Leadership </a:t>
            </a:r>
            <a:r>
              <a:rPr sz="2800" b="1" spc="-240" dirty="0">
                <a:solidFill>
                  <a:srgbClr val="1F4E79"/>
                </a:solidFill>
                <a:latin typeface="Arial" panose="020B0604020202020204" pitchFamily="34" charset="0"/>
                <a:cs typeface="Arial" panose="020B0604020202020204" pitchFamily="34" charset="0"/>
              </a:rPr>
              <a:t>Forum </a:t>
            </a:r>
            <a:r>
              <a:rPr sz="2800" b="1" spc="-135" dirty="0">
                <a:solidFill>
                  <a:srgbClr val="1F4E79"/>
                </a:solidFill>
                <a:latin typeface="Arial" panose="020B0604020202020204" pitchFamily="34" charset="0"/>
                <a:cs typeface="Arial" panose="020B0604020202020204" pitchFamily="34" charset="0"/>
              </a:rPr>
              <a:t>for</a:t>
            </a:r>
            <a:r>
              <a:rPr sz="2800" b="1" spc="-60" dirty="0">
                <a:solidFill>
                  <a:srgbClr val="1F4E79"/>
                </a:solidFill>
                <a:latin typeface="Arial" panose="020B0604020202020204" pitchFamily="34" charset="0"/>
                <a:cs typeface="Arial" panose="020B0604020202020204" pitchFamily="34" charset="0"/>
              </a:rPr>
              <a:t> </a:t>
            </a:r>
            <a:r>
              <a:rPr sz="2800" b="1" spc="-220" dirty="0">
                <a:solidFill>
                  <a:srgbClr val="1F4E79"/>
                </a:solidFill>
                <a:latin typeface="Arial" panose="020B0604020202020204" pitchFamily="34" charset="0"/>
                <a:cs typeface="Arial" panose="020B0604020202020204" pitchFamily="34" charset="0"/>
              </a:rPr>
              <a:t>Stakeholders</a:t>
            </a:r>
            <a:endParaRPr sz="2800" b="1" dirty="0">
              <a:latin typeface="Arial" panose="020B0604020202020204" pitchFamily="34" charset="0"/>
              <a:cs typeface="Arial" panose="020B0604020202020204" pitchFamily="34" charset="0"/>
            </a:endParaRPr>
          </a:p>
        </p:txBody>
      </p:sp>
      <p:sp>
        <p:nvSpPr>
          <p:cNvPr id="6" name="object 6"/>
          <p:cNvSpPr/>
          <p:nvPr/>
        </p:nvSpPr>
        <p:spPr>
          <a:xfrm>
            <a:off x="3488317" y="1982895"/>
            <a:ext cx="5388229" cy="450723"/>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618478" y="2996888"/>
            <a:ext cx="8707120" cy="2352675"/>
          </a:xfrm>
          <a:prstGeom prst="rect">
            <a:avLst/>
          </a:prstGeom>
        </p:spPr>
        <p:txBody>
          <a:bodyPr vert="horz" wrap="square" lIns="0" tIns="13335" rIns="0" bIns="0" rtlCol="0">
            <a:spAutoFit/>
          </a:bodyPr>
          <a:lstStyle/>
          <a:p>
            <a:pPr marL="2742565">
              <a:lnSpc>
                <a:spcPct val="100000"/>
              </a:lnSpc>
              <a:spcBef>
                <a:spcPts val="105"/>
              </a:spcBef>
            </a:pPr>
            <a:r>
              <a:rPr sz="3200" b="1" spc="-360" dirty="0">
                <a:latin typeface="Arial"/>
                <a:cs typeface="Arial"/>
              </a:rPr>
              <a:t>Joshua </a:t>
            </a:r>
            <a:r>
              <a:rPr sz="3200" b="1" spc="-295" dirty="0">
                <a:latin typeface="Arial"/>
                <a:cs typeface="Arial"/>
              </a:rPr>
              <a:t>D </a:t>
            </a:r>
            <a:r>
              <a:rPr sz="3200" b="1" spc="-265" dirty="0">
                <a:latin typeface="Arial"/>
                <a:cs typeface="Arial"/>
              </a:rPr>
              <a:t>Colin</a:t>
            </a:r>
            <a:r>
              <a:rPr sz="3200" b="1" spc="-405" dirty="0">
                <a:latin typeface="Arial"/>
                <a:cs typeface="Arial"/>
              </a:rPr>
              <a:t> </a:t>
            </a:r>
            <a:r>
              <a:rPr sz="3200" b="1" spc="-330" dirty="0">
                <a:latin typeface="Arial"/>
                <a:cs typeface="Arial"/>
              </a:rPr>
              <a:t>PhD</a:t>
            </a:r>
            <a:endParaRPr sz="3200" dirty="0">
              <a:latin typeface="Arial"/>
              <a:cs typeface="Arial"/>
            </a:endParaRPr>
          </a:p>
          <a:p>
            <a:pPr marL="12065" marR="5080" algn="ctr">
              <a:lnSpc>
                <a:spcPct val="188400"/>
              </a:lnSpc>
            </a:pPr>
            <a:r>
              <a:rPr sz="3200" b="1" spc="55" dirty="0">
                <a:latin typeface="Arial"/>
                <a:cs typeface="Arial"/>
              </a:rPr>
              <a:t>A/</a:t>
            </a:r>
            <a:r>
              <a:rPr sz="3200" b="1" spc="-240" dirty="0">
                <a:latin typeface="Arial"/>
                <a:cs typeface="Arial"/>
              </a:rPr>
              <a:t>Vice </a:t>
            </a:r>
            <a:r>
              <a:rPr sz="3200" b="1" spc="-225" dirty="0">
                <a:latin typeface="Arial"/>
                <a:cs typeface="Arial"/>
              </a:rPr>
              <a:t>President </a:t>
            </a:r>
            <a:r>
              <a:rPr sz="3200" b="1" spc="-75" dirty="0">
                <a:latin typeface="Arial"/>
                <a:cs typeface="Arial"/>
              </a:rPr>
              <a:t>Mail </a:t>
            </a:r>
            <a:r>
              <a:rPr sz="3200" b="1" spc="-320" dirty="0">
                <a:latin typeface="Arial"/>
                <a:cs typeface="Arial"/>
              </a:rPr>
              <a:t>Processing </a:t>
            </a:r>
            <a:r>
              <a:rPr sz="3200" b="1" spc="-225" dirty="0">
                <a:latin typeface="Arial"/>
                <a:cs typeface="Arial"/>
              </a:rPr>
              <a:t>and</a:t>
            </a:r>
            <a:r>
              <a:rPr sz="3200" b="1" spc="-340" dirty="0">
                <a:latin typeface="Arial"/>
                <a:cs typeface="Arial"/>
              </a:rPr>
              <a:t> </a:t>
            </a:r>
            <a:r>
              <a:rPr sz="3200" b="1" spc="-175" dirty="0">
                <a:latin typeface="Arial"/>
                <a:cs typeface="Arial"/>
              </a:rPr>
              <a:t>Maintenance  </a:t>
            </a:r>
            <a:r>
              <a:rPr sz="3200" b="1" spc="-295" dirty="0">
                <a:latin typeface="Arial"/>
                <a:cs typeface="Arial"/>
              </a:rPr>
              <a:t>August </a:t>
            </a:r>
            <a:r>
              <a:rPr lang="en-US" sz="3200" b="1" spc="-295" dirty="0">
                <a:latin typeface="Arial"/>
                <a:cs typeface="Arial"/>
              </a:rPr>
              <a:t> </a:t>
            </a:r>
            <a:r>
              <a:rPr sz="3200" b="1" spc="-130" dirty="0">
                <a:latin typeface="Arial"/>
                <a:cs typeface="Arial"/>
              </a:rPr>
              <a:t>27,</a:t>
            </a:r>
            <a:r>
              <a:rPr sz="3200" b="1" spc="-85" dirty="0">
                <a:latin typeface="Arial"/>
                <a:cs typeface="Arial"/>
              </a:rPr>
              <a:t> </a:t>
            </a:r>
            <a:r>
              <a:rPr sz="3200" b="1" spc="-155" dirty="0">
                <a:latin typeface="Arial"/>
                <a:cs typeface="Arial"/>
              </a:rPr>
              <a:t>2019</a:t>
            </a:r>
            <a:endParaRPr sz="3200" dirty="0">
              <a:latin typeface="Arial"/>
              <a:cs typeface="Arial"/>
            </a:endParaRPr>
          </a:p>
        </p:txBody>
      </p:sp>
      <p:pic>
        <p:nvPicPr>
          <p:cNvPr id="9" name="Picture 8">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15806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2475" y="1706879"/>
            <a:ext cx="9147048" cy="47670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497062" y="1531238"/>
            <a:ext cx="2954710" cy="941578"/>
          </a:xfrm>
          <a:custGeom>
            <a:avLst/>
            <a:gdLst/>
            <a:ahLst/>
            <a:cxnLst/>
            <a:rect l="l" t="t" r="r" b="b"/>
            <a:pathLst>
              <a:path w="3308984" h="1108075">
                <a:moveTo>
                  <a:pt x="3123946" y="0"/>
                </a:moveTo>
                <a:lnTo>
                  <a:pt x="184658" y="0"/>
                </a:lnTo>
                <a:lnTo>
                  <a:pt x="135569" y="6596"/>
                </a:lnTo>
                <a:lnTo>
                  <a:pt x="91458" y="25211"/>
                </a:lnTo>
                <a:lnTo>
                  <a:pt x="54086" y="54086"/>
                </a:lnTo>
                <a:lnTo>
                  <a:pt x="25211" y="91458"/>
                </a:lnTo>
                <a:lnTo>
                  <a:pt x="6596" y="135569"/>
                </a:lnTo>
                <a:lnTo>
                  <a:pt x="0" y="184658"/>
                </a:lnTo>
                <a:lnTo>
                  <a:pt x="0" y="923290"/>
                </a:lnTo>
                <a:lnTo>
                  <a:pt x="6596" y="972378"/>
                </a:lnTo>
                <a:lnTo>
                  <a:pt x="25211" y="1016489"/>
                </a:lnTo>
                <a:lnTo>
                  <a:pt x="54086" y="1053861"/>
                </a:lnTo>
                <a:lnTo>
                  <a:pt x="91458" y="1082736"/>
                </a:lnTo>
                <a:lnTo>
                  <a:pt x="135569" y="1101351"/>
                </a:lnTo>
                <a:lnTo>
                  <a:pt x="184658" y="1107948"/>
                </a:lnTo>
                <a:lnTo>
                  <a:pt x="3123946" y="1107948"/>
                </a:lnTo>
                <a:lnTo>
                  <a:pt x="3173034" y="1101351"/>
                </a:lnTo>
                <a:lnTo>
                  <a:pt x="3217145" y="1082736"/>
                </a:lnTo>
                <a:lnTo>
                  <a:pt x="3254517" y="1053861"/>
                </a:lnTo>
                <a:lnTo>
                  <a:pt x="3283392" y="1016489"/>
                </a:lnTo>
                <a:lnTo>
                  <a:pt x="3302007" y="972378"/>
                </a:lnTo>
                <a:lnTo>
                  <a:pt x="3308604" y="923290"/>
                </a:lnTo>
                <a:lnTo>
                  <a:pt x="3308604" y="184658"/>
                </a:lnTo>
                <a:lnTo>
                  <a:pt x="3302007" y="135569"/>
                </a:lnTo>
                <a:lnTo>
                  <a:pt x="3283392" y="91458"/>
                </a:lnTo>
                <a:lnTo>
                  <a:pt x="3254517" y="54086"/>
                </a:lnTo>
                <a:lnTo>
                  <a:pt x="3217145" y="25211"/>
                </a:lnTo>
                <a:lnTo>
                  <a:pt x="3173034" y="6596"/>
                </a:lnTo>
                <a:lnTo>
                  <a:pt x="3123946" y="0"/>
                </a:lnTo>
                <a:close/>
              </a:path>
            </a:pathLst>
          </a:custGeom>
          <a:solidFill>
            <a:srgbClr val="002776"/>
          </a:solidFill>
        </p:spPr>
        <p:txBody>
          <a:bodyPr wrap="square" lIns="0" tIns="0" rIns="0" bIns="0" rtlCol="0"/>
          <a:lstStyle/>
          <a:p>
            <a:endParaRPr/>
          </a:p>
        </p:txBody>
      </p:sp>
      <p:sp>
        <p:nvSpPr>
          <p:cNvPr id="4" name="object 4"/>
          <p:cNvSpPr/>
          <p:nvPr/>
        </p:nvSpPr>
        <p:spPr>
          <a:xfrm>
            <a:off x="8497061" y="1413128"/>
            <a:ext cx="3153917" cy="1059688"/>
          </a:xfrm>
          <a:custGeom>
            <a:avLst/>
            <a:gdLst/>
            <a:ahLst/>
            <a:cxnLst/>
            <a:rect l="l" t="t" r="r" b="b"/>
            <a:pathLst>
              <a:path w="3308984" h="1108075">
                <a:moveTo>
                  <a:pt x="0" y="184658"/>
                </a:moveTo>
                <a:lnTo>
                  <a:pt x="6596" y="135569"/>
                </a:lnTo>
                <a:lnTo>
                  <a:pt x="25211" y="91458"/>
                </a:lnTo>
                <a:lnTo>
                  <a:pt x="54086" y="54086"/>
                </a:lnTo>
                <a:lnTo>
                  <a:pt x="91458" y="25211"/>
                </a:lnTo>
                <a:lnTo>
                  <a:pt x="135569" y="6596"/>
                </a:lnTo>
                <a:lnTo>
                  <a:pt x="184658" y="0"/>
                </a:lnTo>
                <a:lnTo>
                  <a:pt x="1930019" y="0"/>
                </a:lnTo>
                <a:lnTo>
                  <a:pt x="2757170" y="0"/>
                </a:lnTo>
                <a:lnTo>
                  <a:pt x="3123946" y="0"/>
                </a:lnTo>
                <a:lnTo>
                  <a:pt x="3173034" y="6596"/>
                </a:lnTo>
                <a:lnTo>
                  <a:pt x="3217145" y="25211"/>
                </a:lnTo>
                <a:lnTo>
                  <a:pt x="3254517" y="54086"/>
                </a:lnTo>
                <a:lnTo>
                  <a:pt x="3283392" y="91458"/>
                </a:lnTo>
                <a:lnTo>
                  <a:pt x="3302007" y="135569"/>
                </a:lnTo>
                <a:lnTo>
                  <a:pt x="3308604" y="184658"/>
                </a:lnTo>
                <a:lnTo>
                  <a:pt x="3308604" y="646303"/>
                </a:lnTo>
                <a:lnTo>
                  <a:pt x="3308604" y="726186"/>
                </a:lnTo>
                <a:lnTo>
                  <a:pt x="3308604" y="923290"/>
                </a:lnTo>
                <a:lnTo>
                  <a:pt x="3302007" y="972378"/>
                </a:lnTo>
                <a:lnTo>
                  <a:pt x="3283392" y="1016489"/>
                </a:lnTo>
                <a:lnTo>
                  <a:pt x="3254517" y="1053861"/>
                </a:lnTo>
                <a:lnTo>
                  <a:pt x="3217145" y="1082736"/>
                </a:lnTo>
                <a:lnTo>
                  <a:pt x="3173034" y="1101351"/>
                </a:lnTo>
                <a:lnTo>
                  <a:pt x="3123946" y="1107948"/>
                </a:lnTo>
                <a:lnTo>
                  <a:pt x="2757170" y="1107948"/>
                </a:lnTo>
                <a:lnTo>
                  <a:pt x="1930019" y="1107948"/>
                </a:lnTo>
                <a:lnTo>
                  <a:pt x="184658" y="1107948"/>
                </a:lnTo>
                <a:lnTo>
                  <a:pt x="135569" y="1101351"/>
                </a:lnTo>
                <a:lnTo>
                  <a:pt x="91458" y="1082736"/>
                </a:lnTo>
                <a:lnTo>
                  <a:pt x="54086" y="1053861"/>
                </a:lnTo>
                <a:lnTo>
                  <a:pt x="25211" y="1016489"/>
                </a:lnTo>
                <a:lnTo>
                  <a:pt x="6596" y="972378"/>
                </a:lnTo>
                <a:lnTo>
                  <a:pt x="0" y="923290"/>
                </a:lnTo>
                <a:lnTo>
                  <a:pt x="0" y="646303"/>
                </a:lnTo>
                <a:lnTo>
                  <a:pt x="0" y="184658"/>
                </a:lnTo>
                <a:close/>
              </a:path>
            </a:pathLst>
          </a:custGeom>
          <a:ln w="25908">
            <a:solidFill>
              <a:srgbClr val="09395A"/>
            </a:solidFill>
          </a:ln>
        </p:spPr>
        <p:txBody>
          <a:bodyPr wrap="square" lIns="0" tIns="0" rIns="0" bIns="0" rtlCol="0"/>
          <a:lstStyle/>
          <a:p>
            <a:endParaRPr/>
          </a:p>
        </p:txBody>
      </p:sp>
      <p:sp>
        <p:nvSpPr>
          <p:cNvPr id="5" name="object 5"/>
          <p:cNvSpPr/>
          <p:nvPr/>
        </p:nvSpPr>
        <p:spPr>
          <a:xfrm>
            <a:off x="8654795" y="1505711"/>
            <a:ext cx="2996183" cy="8244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650223" y="1501139"/>
            <a:ext cx="3005455" cy="833755"/>
          </a:xfrm>
          <a:custGeom>
            <a:avLst/>
            <a:gdLst/>
            <a:ahLst/>
            <a:cxnLst/>
            <a:rect l="l" t="t" r="r" b="b"/>
            <a:pathLst>
              <a:path w="3005454" h="833755">
                <a:moveTo>
                  <a:pt x="0" y="833627"/>
                </a:moveTo>
                <a:lnTo>
                  <a:pt x="3005328" y="833627"/>
                </a:lnTo>
                <a:lnTo>
                  <a:pt x="3005328" y="0"/>
                </a:lnTo>
                <a:lnTo>
                  <a:pt x="0" y="0"/>
                </a:lnTo>
                <a:lnTo>
                  <a:pt x="0" y="833627"/>
                </a:lnTo>
                <a:close/>
              </a:path>
            </a:pathLst>
          </a:custGeom>
          <a:ln w="9144">
            <a:solidFill>
              <a:srgbClr val="09395A"/>
            </a:solidFill>
          </a:ln>
        </p:spPr>
        <p:txBody>
          <a:bodyPr wrap="square" lIns="0" tIns="0" rIns="0" bIns="0" rtlCol="0"/>
          <a:lstStyle/>
          <a:p>
            <a:endParaRPr/>
          </a:p>
        </p:txBody>
      </p:sp>
      <p:sp>
        <p:nvSpPr>
          <p:cNvPr id="7" name="object 7"/>
          <p:cNvSpPr/>
          <p:nvPr/>
        </p:nvSpPr>
        <p:spPr>
          <a:xfrm>
            <a:off x="128778" y="1919477"/>
            <a:ext cx="5466715" cy="4848225"/>
          </a:xfrm>
          <a:custGeom>
            <a:avLst/>
            <a:gdLst/>
            <a:ahLst/>
            <a:cxnLst/>
            <a:rect l="l" t="t" r="r" b="b"/>
            <a:pathLst>
              <a:path w="5466715" h="4848225">
                <a:moveTo>
                  <a:pt x="2543810" y="0"/>
                </a:moveTo>
                <a:lnTo>
                  <a:pt x="508774" y="0"/>
                </a:lnTo>
                <a:lnTo>
                  <a:pt x="459776" y="2329"/>
                </a:lnTo>
                <a:lnTo>
                  <a:pt x="412095" y="9175"/>
                </a:lnTo>
                <a:lnTo>
                  <a:pt x="365946" y="20325"/>
                </a:lnTo>
                <a:lnTo>
                  <a:pt x="321540" y="35565"/>
                </a:lnTo>
                <a:lnTo>
                  <a:pt x="279092" y="54681"/>
                </a:lnTo>
                <a:lnTo>
                  <a:pt x="238815" y="77460"/>
                </a:lnTo>
                <a:lnTo>
                  <a:pt x="200921" y="103689"/>
                </a:lnTo>
                <a:lnTo>
                  <a:pt x="165624" y="133154"/>
                </a:lnTo>
                <a:lnTo>
                  <a:pt x="133138" y="165643"/>
                </a:lnTo>
                <a:lnTo>
                  <a:pt x="103675" y="200940"/>
                </a:lnTo>
                <a:lnTo>
                  <a:pt x="77448" y="238834"/>
                </a:lnTo>
                <a:lnTo>
                  <a:pt x="54672" y="279110"/>
                </a:lnTo>
                <a:lnTo>
                  <a:pt x="35558" y="321556"/>
                </a:lnTo>
                <a:lnTo>
                  <a:pt x="20321" y="365957"/>
                </a:lnTo>
                <a:lnTo>
                  <a:pt x="9174" y="412101"/>
                </a:lnTo>
                <a:lnTo>
                  <a:pt x="2329" y="459773"/>
                </a:lnTo>
                <a:lnTo>
                  <a:pt x="0" y="508762"/>
                </a:lnTo>
                <a:lnTo>
                  <a:pt x="0" y="4339069"/>
                </a:lnTo>
                <a:lnTo>
                  <a:pt x="2329" y="4388067"/>
                </a:lnTo>
                <a:lnTo>
                  <a:pt x="9174" y="4435748"/>
                </a:lnTo>
                <a:lnTo>
                  <a:pt x="20321" y="4481897"/>
                </a:lnTo>
                <a:lnTo>
                  <a:pt x="35558" y="4526302"/>
                </a:lnTo>
                <a:lnTo>
                  <a:pt x="54672" y="4568750"/>
                </a:lnTo>
                <a:lnTo>
                  <a:pt x="77448" y="4609028"/>
                </a:lnTo>
                <a:lnTo>
                  <a:pt x="103675" y="4646921"/>
                </a:lnTo>
                <a:lnTo>
                  <a:pt x="133138" y="4682218"/>
                </a:lnTo>
                <a:lnTo>
                  <a:pt x="165624" y="4714704"/>
                </a:lnTo>
                <a:lnTo>
                  <a:pt x="200921" y="4744167"/>
                </a:lnTo>
                <a:lnTo>
                  <a:pt x="238815" y="4770394"/>
                </a:lnTo>
                <a:lnTo>
                  <a:pt x="279092" y="4793170"/>
                </a:lnTo>
                <a:lnTo>
                  <a:pt x="321540" y="4812284"/>
                </a:lnTo>
                <a:lnTo>
                  <a:pt x="365946" y="4827521"/>
                </a:lnTo>
                <a:lnTo>
                  <a:pt x="412095" y="4838668"/>
                </a:lnTo>
                <a:lnTo>
                  <a:pt x="459776" y="4845513"/>
                </a:lnTo>
                <a:lnTo>
                  <a:pt x="508774" y="4847842"/>
                </a:lnTo>
                <a:lnTo>
                  <a:pt x="2543810" y="4847842"/>
                </a:lnTo>
                <a:lnTo>
                  <a:pt x="2592798" y="4845513"/>
                </a:lnTo>
                <a:lnTo>
                  <a:pt x="2640470" y="4838668"/>
                </a:lnTo>
                <a:lnTo>
                  <a:pt x="2686614" y="4827521"/>
                </a:lnTo>
                <a:lnTo>
                  <a:pt x="2731015" y="4812284"/>
                </a:lnTo>
                <a:lnTo>
                  <a:pt x="2773461" y="4793170"/>
                </a:lnTo>
                <a:lnTo>
                  <a:pt x="2813737" y="4770394"/>
                </a:lnTo>
                <a:lnTo>
                  <a:pt x="2851631" y="4744167"/>
                </a:lnTo>
                <a:lnTo>
                  <a:pt x="2886928" y="4714704"/>
                </a:lnTo>
                <a:lnTo>
                  <a:pt x="2919417" y="4682218"/>
                </a:lnTo>
                <a:lnTo>
                  <a:pt x="2948882" y="4646921"/>
                </a:lnTo>
                <a:lnTo>
                  <a:pt x="2975111" y="4609028"/>
                </a:lnTo>
                <a:lnTo>
                  <a:pt x="2997890" y="4568750"/>
                </a:lnTo>
                <a:lnTo>
                  <a:pt x="3017006" y="4526302"/>
                </a:lnTo>
                <a:lnTo>
                  <a:pt x="3032246" y="4481897"/>
                </a:lnTo>
                <a:lnTo>
                  <a:pt x="3043396" y="4435748"/>
                </a:lnTo>
                <a:lnTo>
                  <a:pt x="3050242" y="4388067"/>
                </a:lnTo>
                <a:lnTo>
                  <a:pt x="3052572" y="4339069"/>
                </a:lnTo>
                <a:lnTo>
                  <a:pt x="3052572" y="2019935"/>
                </a:lnTo>
                <a:lnTo>
                  <a:pt x="4915204" y="2019935"/>
                </a:lnTo>
                <a:lnTo>
                  <a:pt x="3052572" y="807974"/>
                </a:lnTo>
                <a:lnTo>
                  <a:pt x="3052572" y="508762"/>
                </a:lnTo>
                <a:lnTo>
                  <a:pt x="3050242" y="459773"/>
                </a:lnTo>
                <a:lnTo>
                  <a:pt x="3043396" y="412101"/>
                </a:lnTo>
                <a:lnTo>
                  <a:pt x="3032246" y="365957"/>
                </a:lnTo>
                <a:lnTo>
                  <a:pt x="3017006" y="321556"/>
                </a:lnTo>
                <a:lnTo>
                  <a:pt x="2997890" y="279110"/>
                </a:lnTo>
                <a:lnTo>
                  <a:pt x="2975111" y="238834"/>
                </a:lnTo>
                <a:lnTo>
                  <a:pt x="2948882" y="200940"/>
                </a:lnTo>
                <a:lnTo>
                  <a:pt x="2919417" y="165643"/>
                </a:lnTo>
                <a:lnTo>
                  <a:pt x="2886928" y="133154"/>
                </a:lnTo>
                <a:lnTo>
                  <a:pt x="2851631" y="103689"/>
                </a:lnTo>
                <a:lnTo>
                  <a:pt x="2813737" y="77460"/>
                </a:lnTo>
                <a:lnTo>
                  <a:pt x="2773461" y="54681"/>
                </a:lnTo>
                <a:lnTo>
                  <a:pt x="2731015" y="35565"/>
                </a:lnTo>
                <a:lnTo>
                  <a:pt x="2686614" y="20325"/>
                </a:lnTo>
                <a:lnTo>
                  <a:pt x="2640470" y="9175"/>
                </a:lnTo>
                <a:lnTo>
                  <a:pt x="2592798" y="2329"/>
                </a:lnTo>
                <a:lnTo>
                  <a:pt x="2543810" y="0"/>
                </a:lnTo>
                <a:close/>
              </a:path>
              <a:path w="5466715" h="4848225">
                <a:moveTo>
                  <a:pt x="4915204" y="2019935"/>
                </a:moveTo>
                <a:lnTo>
                  <a:pt x="3052572" y="2019935"/>
                </a:lnTo>
                <a:lnTo>
                  <a:pt x="5466207" y="2378456"/>
                </a:lnTo>
                <a:lnTo>
                  <a:pt x="4915204" y="2019935"/>
                </a:lnTo>
                <a:close/>
              </a:path>
            </a:pathLst>
          </a:custGeom>
          <a:solidFill>
            <a:srgbClr val="002776"/>
          </a:solidFill>
        </p:spPr>
        <p:txBody>
          <a:bodyPr wrap="square" lIns="0" tIns="0" rIns="0" bIns="0" rtlCol="0"/>
          <a:lstStyle/>
          <a:p>
            <a:endParaRPr/>
          </a:p>
        </p:txBody>
      </p:sp>
      <p:sp>
        <p:nvSpPr>
          <p:cNvPr id="8" name="object 8"/>
          <p:cNvSpPr/>
          <p:nvPr/>
        </p:nvSpPr>
        <p:spPr>
          <a:xfrm>
            <a:off x="128778" y="1919477"/>
            <a:ext cx="5466715" cy="4848225"/>
          </a:xfrm>
          <a:custGeom>
            <a:avLst/>
            <a:gdLst/>
            <a:ahLst/>
            <a:cxnLst/>
            <a:rect l="l" t="t" r="r" b="b"/>
            <a:pathLst>
              <a:path w="5466715" h="4848225">
                <a:moveTo>
                  <a:pt x="0" y="508762"/>
                </a:moveTo>
                <a:lnTo>
                  <a:pt x="2329" y="459773"/>
                </a:lnTo>
                <a:lnTo>
                  <a:pt x="9174" y="412101"/>
                </a:lnTo>
                <a:lnTo>
                  <a:pt x="20321" y="365957"/>
                </a:lnTo>
                <a:lnTo>
                  <a:pt x="35558" y="321556"/>
                </a:lnTo>
                <a:lnTo>
                  <a:pt x="54672" y="279110"/>
                </a:lnTo>
                <a:lnTo>
                  <a:pt x="77448" y="238834"/>
                </a:lnTo>
                <a:lnTo>
                  <a:pt x="103675" y="200940"/>
                </a:lnTo>
                <a:lnTo>
                  <a:pt x="133138" y="165643"/>
                </a:lnTo>
                <a:lnTo>
                  <a:pt x="165624" y="133154"/>
                </a:lnTo>
                <a:lnTo>
                  <a:pt x="200921" y="103689"/>
                </a:lnTo>
                <a:lnTo>
                  <a:pt x="238815" y="77460"/>
                </a:lnTo>
                <a:lnTo>
                  <a:pt x="279092" y="54681"/>
                </a:lnTo>
                <a:lnTo>
                  <a:pt x="321540" y="35565"/>
                </a:lnTo>
                <a:lnTo>
                  <a:pt x="365946" y="20325"/>
                </a:lnTo>
                <a:lnTo>
                  <a:pt x="412095" y="9175"/>
                </a:lnTo>
                <a:lnTo>
                  <a:pt x="459776" y="2329"/>
                </a:lnTo>
                <a:lnTo>
                  <a:pt x="508774" y="0"/>
                </a:lnTo>
                <a:lnTo>
                  <a:pt x="1780666" y="0"/>
                </a:lnTo>
                <a:lnTo>
                  <a:pt x="2543810" y="0"/>
                </a:lnTo>
                <a:lnTo>
                  <a:pt x="2592798" y="2329"/>
                </a:lnTo>
                <a:lnTo>
                  <a:pt x="2640470" y="9175"/>
                </a:lnTo>
                <a:lnTo>
                  <a:pt x="2686614" y="20325"/>
                </a:lnTo>
                <a:lnTo>
                  <a:pt x="2731015" y="35565"/>
                </a:lnTo>
                <a:lnTo>
                  <a:pt x="2773461" y="54681"/>
                </a:lnTo>
                <a:lnTo>
                  <a:pt x="2813737" y="77460"/>
                </a:lnTo>
                <a:lnTo>
                  <a:pt x="2851631" y="103689"/>
                </a:lnTo>
                <a:lnTo>
                  <a:pt x="2886928" y="133154"/>
                </a:lnTo>
                <a:lnTo>
                  <a:pt x="2919417" y="165643"/>
                </a:lnTo>
                <a:lnTo>
                  <a:pt x="2948882" y="200940"/>
                </a:lnTo>
                <a:lnTo>
                  <a:pt x="2975111" y="238834"/>
                </a:lnTo>
                <a:lnTo>
                  <a:pt x="2997890" y="279110"/>
                </a:lnTo>
                <a:lnTo>
                  <a:pt x="3017006" y="321556"/>
                </a:lnTo>
                <a:lnTo>
                  <a:pt x="3032246" y="365957"/>
                </a:lnTo>
                <a:lnTo>
                  <a:pt x="3043396" y="412101"/>
                </a:lnTo>
                <a:lnTo>
                  <a:pt x="3050242" y="459773"/>
                </a:lnTo>
                <a:lnTo>
                  <a:pt x="3052572" y="508762"/>
                </a:lnTo>
                <a:lnTo>
                  <a:pt x="3052572" y="807974"/>
                </a:lnTo>
                <a:lnTo>
                  <a:pt x="5466207" y="2378456"/>
                </a:lnTo>
                <a:lnTo>
                  <a:pt x="3052572" y="2019935"/>
                </a:lnTo>
                <a:lnTo>
                  <a:pt x="3052572" y="4339069"/>
                </a:lnTo>
                <a:lnTo>
                  <a:pt x="3050242" y="4388067"/>
                </a:lnTo>
                <a:lnTo>
                  <a:pt x="3043396" y="4435748"/>
                </a:lnTo>
                <a:lnTo>
                  <a:pt x="3032246" y="4481897"/>
                </a:lnTo>
                <a:lnTo>
                  <a:pt x="3017006" y="4526302"/>
                </a:lnTo>
                <a:lnTo>
                  <a:pt x="2997890" y="4568750"/>
                </a:lnTo>
                <a:lnTo>
                  <a:pt x="2975111" y="4609028"/>
                </a:lnTo>
                <a:lnTo>
                  <a:pt x="2948882" y="4646921"/>
                </a:lnTo>
                <a:lnTo>
                  <a:pt x="2919417" y="4682218"/>
                </a:lnTo>
                <a:lnTo>
                  <a:pt x="2886928" y="4714704"/>
                </a:lnTo>
                <a:lnTo>
                  <a:pt x="2851631" y="4744167"/>
                </a:lnTo>
                <a:lnTo>
                  <a:pt x="2813737" y="4770394"/>
                </a:lnTo>
                <a:lnTo>
                  <a:pt x="2773461" y="4793170"/>
                </a:lnTo>
                <a:lnTo>
                  <a:pt x="2731015" y="4812284"/>
                </a:lnTo>
                <a:lnTo>
                  <a:pt x="2686614" y="4827521"/>
                </a:lnTo>
                <a:lnTo>
                  <a:pt x="2640470" y="4838668"/>
                </a:lnTo>
                <a:lnTo>
                  <a:pt x="2592798" y="4845513"/>
                </a:lnTo>
                <a:lnTo>
                  <a:pt x="2543810" y="4847842"/>
                </a:lnTo>
                <a:lnTo>
                  <a:pt x="1780666" y="4847842"/>
                </a:lnTo>
                <a:lnTo>
                  <a:pt x="508774" y="4847842"/>
                </a:lnTo>
                <a:lnTo>
                  <a:pt x="459776" y="4845513"/>
                </a:lnTo>
                <a:lnTo>
                  <a:pt x="412095" y="4838668"/>
                </a:lnTo>
                <a:lnTo>
                  <a:pt x="365946" y="4827521"/>
                </a:lnTo>
                <a:lnTo>
                  <a:pt x="321540" y="4812284"/>
                </a:lnTo>
                <a:lnTo>
                  <a:pt x="279092" y="4793170"/>
                </a:lnTo>
                <a:lnTo>
                  <a:pt x="238815" y="4770394"/>
                </a:lnTo>
                <a:lnTo>
                  <a:pt x="200921" y="4744167"/>
                </a:lnTo>
                <a:lnTo>
                  <a:pt x="165624" y="4714704"/>
                </a:lnTo>
                <a:lnTo>
                  <a:pt x="133138" y="4682218"/>
                </a:lnTo>
                <a:lnTo>
                  <a:pt x="103675" y="4646921"/>
                </a:lnTo>
                <a:lnTo>
                  <a:pt x="77448" y="4609028"/>
                </a:lnTo>
                <a:lnTo>
                  <a:pt x="54672" y="4568750"/>
                </a:lnTo>
                <a:lnTo>
                  <a:pt x="35558" y="4526302"/>
                </a:lnTo>
                <a:lnTo>
                  <a:pt x="20321" y="4481897"/>
                </a:lnTo>
                <a:lnTo>
                  <a:pt x="9174" y="4435748"/>
                </a:lnTo>
                <a:lnTo>
                  <a:pt x="2329" y="4388067"/>
                </a:lnTo>
                <a:lnTo>
                  <a:pt x="0" y="4339069"/>
                </a:lnTo>
                <a:lnTo>
                  <a:pt x="0" y="2019935"/>
                </a:lnTo>
                <a:lnTo>
                  <a:pt x="0" y="807974"/>
                </a:lnTo>
                <a:lnTo>
                  <a:pt x="0" y="508762"/>
                </a:lnTo>
                <a:close/>
              </a:path>
            </a:pathLst>
          </a:custGeom>
          <a:ln w="25908">
            <a:solidFill>
              <a:srgbClr val="09395A"/>
            </a:solidFill>
          </a:ln>
        </p:spPr>
        <p:txBody>
          <a:bodyPr wrap="square" lIns="0" tIns="0" rIns="0" bIns="0" rtlCol="0"/>
          <a:lstStyle/>
          <a:p>
            <a:endParaRPr/>
          </a:p>
        </p:txBody>
      </p:sp>
      <p:sp>
        <p:nvSpPr>
          <p:cNvPr id="9" name="object 9"/>
          <p:cNvSpPr/>
          <p:nvPr/>
        </p:nvSpPr>
        <p:spPr>
          <a:xfrm>
            <a:off x="387095" y="2127504"/>
            <a:ext cx="2567940" cy="434644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82524" y="2122932"/>
            <a:ext cx="2577465" cy="4356100"/>
          </a:xfrm>
          <a:custGeom>
            <a:avLst/>
            <a:gdLst/>
            <a:ahLst/>
            <a:cxnLst/>
            <a:rect l="l" t="t" r="r" b="b"/>
            <a:pathLst>
              <a:path w="2577465" h="4356100">
                <a:moveTo>
                  <a:pt x="0" y="4355592"/>
                </a:moveTo>
                <a:lnTo>
                  <a:pt x="2577084" y="4355592"/>
                </a:lnTo>
                <a:lnTo>
                  <a:pt x="2577084" y="0"/>
                </a:lnTo>
                <a:lnTo>
                  <a:pt x="0" y="0"/>
                </a:lnTo>
                <a:lnTo>
                  <a:pt x="0" y="4355592"/>
                </a:lnTo>
                <a:close/>
              </a:path>
            </a:pathLst>
          </a:custGeom>
          <a:ln w="9144">
            <a:solidFill>
              <a:srgbClr val="09395A"/>
            </a:solidFill>
          </a:ln>
        </p:spPr>
        <p:txBody>
          <a:bodyPr wrap="square" lIns="0" tIns="0" rIns="0" bIns="0" rtlCol="0"/>
          <a:lstStyle/>
          <a:p>
            <a:endParaRPr/>
          </a:p>
        </p:txBody>
      </p:sp>
      <p:sp>
        <p:nvSpPr>
          <p:cNvPr id="14" name="object 14"/>
          <p:cNvSpPr txBox="1"/>
          <p:nvPr/>
        </p:nvSpPr>
        <p:spPr>
          <a:xfrm>
            <a:off x="442595" y="138077"/>
            <a:ext cx="11749405" cy="1191993"/>
          </a:xfrm>
          <a:prstGeom prst="rect">
            <a:avLst/>
          </a:prstGeom>
        </p:spPr>
        <p:txBody>
          <a:bodyPr vert="horz" wrap="square" lIns="0" tIns="12065" rIns="0" bIns="0" rtlCol="0">
            <a:spAutoFit/>
          </a:bodyPr>
          <a:lstStyle/>
          <a:p>
            <a:pPr marR="5080" algn="ctr">
              <a:lnSpc>
                <a:spcPts val="3195"/>
              </a:lnSpc>
              <a:spcBef>
                <a:spcPts val="95"/>
              </a:spcBef>
            </a:pPr>
            <a:r>
              <a:rPr sz="2800" b="1" spc="-204" dirty="0">
                <a:solidFill>
                  <a:srgbClr val="FF0000"/>
                </a:solidFill>
                <a:latin typeface="Arial"/>
                <a:cs typeface="Arial"/>
              </a:rPr>
              <a:t>Flight</a:t>
            </a:r>
            <a:r>
              <a:rPr lang="en-US" sz="2800" b="1" spc="-204" dirty="0">
                <a:solidFill>
                  <a:srgbClr val="FF0000"/>
                </a:solidFill>
                <a:latin typeface="Arial"/>
                <a:cs typeface="Arial"/>
              </a:rPr>
              <a:t> </a:t>
            </a:r>
            <a:r>
              <a:rPr sz="2800" b="1" spc="-204" dirty="0">
                <a:solidFill>
                  <a:srgbClr val="FF0000"/>
                </a:solidFill>
                <a:latin typeface="Arial"/>
                <a:cs typeface="Arial"/>
              </a:rPr>
              <a:t> </a:t>
            </a:r>
            <a:r>
              <a:rPr sz="2800" b="1" spc="-290" dirty="0">
                <a:solidFill>
                  <a:srgbClr val="FF0000"/>
                </a:solidFill>
                <a:latin typeface="Arial"/>
                <a:cs typeface="Arial"/>
              </a:rPr>
              <a:t>Logistics  </a:t>
            </a:r>
            <a:r>
              <a:rPr sz="2800" b="1" spc="-55" dirty="0">
                <a:solidFill>
                  <a:srgbClr val="FF0000"/>
                </a:solidFill>
                <a:latin typeface="Arial"/>
                <a:cs typeface="Arial"/>
              </a:rPr>
              <a:t>&amp; </a:t>
            </a:r>
            <a:r>
              <a:rPr sz="2800" b="1" spc="-204" dirty="0">
                <a:solidFill>
                  <a:srgbClr val="FF0000"/>
                </a:solidFill>
                <a:latin typeface="Arial"/>
                <a:cs typeface="Arial"/>
              </a:rPr>
              <a:t>Performance </a:t>
            </a:r>
            <a:r>
              <a:rPr sz="2800" b="1" spc="-285" dirty="0">
                <a:solidFill>
                  <a:srgbClr val="FF0000"/>
                </a:solidFill>
                <a:latin typeface="Arial"/>
                <a:cs typeface="Arial"/>
              </a:rPr>
              <a:t>System</a:t>
            </a:r>
            <a:r>
              <a:rPr sz="2800" b="1" spc="-340" dirty="0">
                <a:solidFill>
                  <a:srgbClr val="FF0000"/>
                </a:solidFill>
                <a:latin typeface="Arial"/>
                <a:cs typeface="Arial"/>
              </a:rPr>
              <a:t> </a:t>
            </a:r>
            <a:r>
              <a:rPr lang="en-US" sz="2800" b="1" spc="-340" dirty="0">
                <a:solidFill>
                  <a:srgbClr val="FF0000"/>
                </a:solidFill>
                <a:latin typeface="Arial"/>
                <a:cs typeface="Arial"/>
              </a:rPr>
              <a:t> </a:t>
            </a:r>
            <a:r>
              <a:rPr sz="2800" b="1" spc="-335" dirty="0">
                <a:solidFill>
                  <a:srgbClr val="FF0000"/>
                </a:solidFill>
                <a:latin typeface="Arial"/>
                <a:cs typeface="Arial"/>
              </a:rPr>
              <a:t>(FLAPS)</a:t>
            </a:r>
            <a:endParaRPr sz="2800" dirty="0">
              <a:solidFill>
                <a:srgbClr val="FF0000"/>
              </a:solidFill>
              <a:latin typeface="Arial"/>
              <a:cs typeface="Arial"/>
            </a:endParaRPr>
          </a:p>
          <a:p>
            <a:pPr marR="13335">
              <a:lnSpc>
                <a:spcPts val="3025"/>
              </a:lnSpc>
            </a:pPr>
            <a:r>
              <a:rPr lang="en-US" sz="2800" spc="-114" dirty="0">
                <a:solidFill>
                  <a:srgbClr val="FF0000"/>
                </a:solidFill>
                <a:latin typeface="Arial"/>
                <a:cs typeface="Arial"/>
              </a:rPr>
              <a:t>		</a:t>
            </a:r>
            <a:r>
              <a:rPr sz="2800" spc="-114" dirty="0">
                <a:solidFill>
                  <a:srgbClr val="FF0000"/>
                </a:solidFill>
                <a:latin typeface="Arial"/>
                <a:cs typeface="Arial"/>
              </a:rPr>
              <a:t>Allows</a:t>
            </a:r>
            <a:r>
              <a:rPr sz="2800" spc="-135" dirty="0">
                <a:solidFill>
                  <a:srgbClr val="FF0000"/>
                </a:solidFill>
                <a:latin typeface="Arial"/>
                <a:cs typeface="Arial"/>
              </a:rPr>
              <a:t> </a:t>
            </a:r>
            <a:r>
              <a:rPr sz="2800" spc="-35" dirty="0">
                <a:solidFill>
                  <a:srgbClr val="FF0000"/>
                </a:solidFill>
                <a:latin typeface="Arial"/>
                <a:cs typeface="Arial"/>
              </a:rPr>
              <a:t>the</a:t>
            </a:r>
            <a:r>
              <a:rPr sz="2800" spc="-135" dirty="0">
                <a:solidFill>
                  <a:srgbClr val="FF0000"/>
                </a:solidFill>
                <a:latin typeface="Arial"/>
                <a:cs typeface="Arial"/>
              </a:rPr>
              <a:t> user </a:t>
            </a:r>
            <a:r>
              <a:rPr sz="2800" spc="20" dirty="0">
                <a:solidFill>
                  <a:srgbClr val="FF0000"/>
                </a:solidFill>
                <a:latin typeface="Arial"/>
                <a:cs typeface="Arial"/>
              </a:rPr>
              <a:t>to</a:t>
            </a:r>
            <a:r>
              <a:rPr sz="2800" spc="-145" dirty="0">
                <a:solidFill>
                  <a:srgbClr val="FF0000"/>
                </a:solidFill>
                <a:latin typeface="Arial"/>
                <a:cs typeface="Arial"/>
              </a:rPr>
              <a:t> </a:t>
            </a:r>
            <a:r>
              <a:rPr sz="2800" spc="15" dirty="0">
                <a:solidFill>
                  <a:srgbClr val="FF0000"/>
                </a:solidFill>
                <a:latin typeface="Arial"/>
                <a:cs typeface="Arial"/>
              </a:rPr>
              <a:t>filter</a:t>
            </a:r>
            <a:r>
              <a:rPr sz="2800" spc="-135" dirty="0">
                <a:solidFill>
                  <a:srgbClr val="FF0000"/>
                </a:solidFill>
                <a:latin typeface="Arial"/>
                <a:cs typeface="Arial"/>
              </a:rPr>
              <a:t> </a:t>
            </a:r>
            <a:r>
              <a:rPr sz="2800" spc="-125" dirty="0">
                <a:solidFill>
                  <a:srgbClr val="FF0000"/>
                </a:solidFill>
                <a:latin typeface="Arial"/>
                <a:cs typeface="Arial"/>
              </a:rPr>
              <a:t>by</a:t>
            </a:r>
            <a:r>
              <a:rPr sz="2800" spc="-135" dirty="0">
                <a:solidFill>
                  <a:srgbClr val="FF0000"/>
                </a:solidFill>
                <a:latin typeface="Arial"/>
                <a:cs typeface="Arial"/>
              </a:rPr>
              <a:t> </a:t>
            </a:r>
            <a:r>
              <a:rPr sz="2800" spc="-75" dirty="0">
                <a:solidFill>
                  <a:srgbClr val="FF0000"/>
                </a:solidFill>
                <a:latin typeface="Arial"/>
                <a:cs typeface="Arial"/>
              </a:rPr>
              <a:t>destination</a:t>
            </a:r>
            <a:r>
              <a:rPr sz="2800" spc="-110" dirty="0">
                <a:solidFill>
                  <a:srgbClr val="FF0000"/>
                </a:solidFill>
                <a:latin typeface="Arial"/>
                <a:cs typeface="Arial"/>
              </a:rPr>
              <a:t> </a:t>
            </a:r>
            <a:r>
              <a:rPr sz="2800" spc="-135" dirty="0">
                <a:solidFill>
                  <a:srgbClr val="FF0000"/>
                </a:solidFill>
                <a:latin typeface="Arial"/>
                <a:cs typeface="Arial"/>
              </a:rPr>
              <a:t>and</a:t>
            </a:r>
            <a:r>
              <a:rPr sz="2800" spc="-120" dirty="0">
                <a:solidFill>
                  <a:srgbClr val="FF0000"/>
                </a:solidFill>
                <a:latin typeface="Arial"/>
                <a:cs typeface="Arial"/>
              </a:rPr>
              <a:t> </a:t>
            </a:r>
            <a:r>
              <a:rPr sz="2800" spc="-140" dirty="0">
                <a:solidFill>
                  <a:srgbClr val="FF0000"/>
                </a:solidFill>
                <a:latin typeface="Arial"/>
                <a:cs typeface="Arial"/>
              </a:rPr>
              <a:t>scheduled</a:t>
            </a:r>
            <a:r>
              <a:rPr sz="2800" spc="-90" dirty="0">
                <a:solidFill>
                  <a:srgbClr val="FF0000"/>
                </a:solidFill>
                <a:latin typeface="Arial"/>
                <a:cs typeface="Arial"/>
              </a:rPr>
              <a:t> </a:t>
            </a:r>
            <a:r>
              <a:rPr sz="2800" spc="-75" dirty="0">
                <a:solidFill>
                  <a:srgbClr val="FF0000"/>
                </a:solidFill>
                <a:latin typeface="Arial"/>
                <a:cs typeface="Arial"/>
              </a:rPr>
              <a:t>arrival</a:t>
            </a:r>
            <a:r>
              <a:rPr sz="2800" spc="-155" dirty="0">
                <a:solidFill>
                  <a:srgbClr val="FF0000"/>
                </a:solidFill>
                <a:latin typeface="Arial"/>
                <a:cs typeface="Arial"/>
              </a:rPr>
              <a:t> </a:t>
            </a:r>
            <a:r>
              <a:rPr sz="2800" spc="-25" dirty="0">
                <a:solidFill>
                  <a:srgbClr val="FF0000"/>
                </a:solidFill>
                <a:latin typeface="Arial"/>
                <a:cs typeface="Arial"/>
              </a:rPr>
              <a:t>time</a:t>
            </a:r>
            <a:r>
              <a:rPr sz="2800" spc="-120" dirty="0">
                <a:solidFill>
                  <a:srgbClr val="FF0000"/>
                </a:solidFill>
                <a:latin typeface="Arial"/>
                <a:cs typeface="Arial"/>
              </a:rPr>
              <a:t> </a:t>
            </a:r>
            <a:r>
              <a:rPr sz="2800" spc="-35" dirty="0">
                <a:solidFill>
                  <a:srgbClr val="FF0000"/>
                </a:solidFill>
                <a:latin typeface="Arial"/>
                <a:cs typeface="Arial"/>
              </a:rPr>
              <a:t>in</a:t>
            </a:r>
            <a:r>
              <a:rPr sz="2800" spc="-140" dirty="0">
                <a:solidFill>
                  <a:srgbClr val="FF0000"/>
                </a:solidFill>
                <a:latin typeface="Arial"/>
                <a:cs typeface="Arial"/>
              </a:rPr>
              <a:t> </a:t>
            </a:r>
            <a:r>
              <a:rPr lang="en-US" sz="2800" spc="-140" dirty="0">
                <a:solidFill>
                  <a:srgbClr val="FF0000"/>
                </a:solidFill>
                <a:latin typeface="Arial"/>
                <a:cs typeface="Arial"/>
              </a:rPr>
              <a:t>				</a:t>
            </a:r>
            <a:r>
              <a:rPr sz="2800" spc="-65" dirty="0">
                <a:solidFill>
                  <a:srgbClr val="FF0000"/>
                </a:solidFill>
                <a:latin typeface="Arial"/>
                <a:cs typeface="Arial"/>
              </a:rPr>
              <a:t>order</a:t>
            </a:r>
            <a:r>
              <a:rPr sz="2800" spc="-140" dirty="0">
                <a:solidFill>
                  <a:srgbClr val="FF0000"/>
                </a:solidFill>
                <a:latin typeface="Arial"/>
                <a:cs typeface="Arial"/>
              </a:rPr>
              <a:t> </a:t>
            </a:r>
            <a:r>
              <a:rPr sz="2800" spc="25" dirty="0">
                <a:solidFill>
                  <a:srgbClr val="FF0000"/>
                </a:solidFill>
                <a:latin typeface="Arial"/>
                <a:cs typeface="Arial"/>
              </a:rPr>
              <a:t>to</a:t>
            </a:r>
            <a:r>
              <a:rPr sz="2800" spc="-145" dirty="0">
                <a:solidFill>
                  <a:srgbClr val="FF0000"/>
                </a:solidFill>
                <a:latin typeface="Arial"/>
                <a:cs typeface="Arial"/>
              </a:rPr>
              <a:t> </a:t>
            </a:r>
            <a:r>
              <a:rPr sz="2800" spc="-100" dirty="0">
                <a:solidFill>
                  <a:srgbClr val="FF0000"/>
                </a:solidFill>
                <a:latin typeface="Arial"/>
                <a:cs typeface="Arial"/>
              </a:rPr>
              <a:t>plan</a:t>
            </a:r>
            <a:r>
              <a:rPr lang="en-US" sz="2800" spc="-100" dirty="0">
                <a:solidFill>
                  <a:srgbClr val="FF0000"/>
                </a:solidFill>
                <a:latin typeface="Arial"/>
                <a:cs typeface="Arial"/>
              </a:rPr>
              <a:t> </a:t>
            </a:r>
            <a:r>
              <a:rPr sz="2800" spc="-15" dirty="0">
                <a:solidFill>
                  <a:srgbClr val="FF0000"/>
                </a:solidFill>
                <a:latin typeface="Arial"/>
                <a:cs typeface="Arial"/>
              </a:rPr>
              <a:t>for </a:t>
            </a:r>
            <a:r>
              <a:rPr sz="2800" spc="-105" dirty="0">
                <a:solidFill>
                  <a:srgbClr val="FF0000"/>
                </a:solidFill>
                <a:latin typeface="Arial"/>
                <a:cs typeface="Arial"/>
              </a:rPr>
              <a:t>incoming</a:t>
            </a:r>
            <a:r>
              <a:rPr sz="2800" spc="-340" dirty="0">
                <a:solidFill>
                  <a:srgbClr val="FF0000"/>
                </a:solidFill>
                <a:latin typeface="Arial"/>
                <a:cs typeface="Arial"/>
              </a:rPr>
              <a:t> </a:t>
            </a:r>
            <a:r>
              <a:rPr sz="2800" spc="-70" dirty="0">
                <a:solidFill>
                  <a:srgbClr val="FF0000"/>
                </a:solidFill>
                <a:latin typeface="Arial"/>
                <a:cs typeface="Arial"/>
              </a:rPr>
              <a:t>inventory</a:t>
            </a:r>
            <a:endParaRPr sz="2800" dirty="0">
              <a:solidFill>
                <a:srgbClr val="FF0000"/>
              </a:solidFill>
              <a:latin typeface="Arial"/>
              <a:cs typeface="Arial"/>
            </a:endParaRPr>
          </a:p>
        </p:txBody>
      </p:sp>
      <p:sp>
        <p:nvSpPr>
          <p:cNvPr id="15" name="object 15"/>
          <p:cNvSpPr/>
          <p:nvPr/>
        </p:nvSpPr>
        <p:spPr>
          <a:xfrm>
            <a:off x="2509520" y="4971922"/>
            <a:ext cx="1122045" cy="501650"/>
          </a:xfrm>
          <a:custGeom>
            <a:avLst/>
            <a:gdLst/>
            <a:ahLst/>
            <a:cxnLst/>
            <a:rect l="l" t="t" r="r" b="b"/>
            <a:pathLst>
              <a:path w="1122045" h="501650">
                <a:moveTo>
                  <a:pt x="107315" y="199389"/>
                </a:moveTo>
                <a:lnTo>
                  <a:pt x="0" y="394207"/>
                </a:lnTo>
                <a:lnTo>
                  <a:pt x="194944" y="501522"/>
                </a:lnTo>
                <a:lnTo>
                  <a:pt x="173100" y="425957"/>
                </a:lnTo>
                <a:lnTo>
                  <a:pt x="694284" y="274954"/>
                </a:lnTo>
                <a:lnTo>
                  <a:pt x="129286" y="274954"/>
                </a:lnTo>
                <a:lnTo>
                  <a:pt x="107315" y="199389"/>
                </a:lnTo>
                <a:close/>
              </a:path>
              <a:path w="1122045" h="501650">
                <a:moveTo>
                  <a:pt x="1077849" y="0"/>
                </a:moveTo>
                <a:lnTo>
                  <a:pt x="129286" y="274954"/>
                </a:lnTo>
                <a:lnTo>
                  <a:pt x="694284" y="274954"/>
                </a:lnTo>
                <a:lnTo>
                  <a:pt x="1121664" y="151129"/>
                </a:lnTo>
                <a:lnTo>
                  <a:pt x="1077849" y="0"/>
                </a:lnTo>
                <a:close/>
              </a:path>
            </a:pathLst>
          </a:custGeom>
          <a:solidFill>
            <a:srgbClr val="5B9BD4"/>
          </a:solidFill>
        </p:spPr>
        <p:txBody>
          <a:bodyPr wrap="square" lIns="0" tIns="0" rIns="0" bIns="0" rtlCol="0"/>
          <a:lstStyle/>
          <a:p>
            <a:endParaRPr/>
          </a:p>
        </p:txBody>
      </p:sp>
      <p:sp>
        <p:nvSpPr>
          <p:cNvPr id="16" name="object 16"/>
          <p:cNvSpPr/>
          <p:nvPr/>
        </p:nvSpPr>
        <p:spPr>
          <a:xfrm>
            <a:off x="2509520" y="4971922"/>
            <a:ext cx="1122045" cy="501650"/>
          </a:xfrm>
          <a:custGeom>
            <a:avLst/>
            <a:gdLst/>
            <a:ahLst/>
            <a:cxnLst/>
            <a:rect l="l" t="t" r="r" b="b"/>
            <a:pathLst>
              <a:path w="1122045" h="501650">
                <a:moveTo>
                  <a:pt x="0" y="394207"/>
                </a:moveTo>
                <a:lnTo>
                  <a:pt x="107315" y="199389"/>
                </a:lnTo>
                <a:lnTo>
                  <a:pt x="129286" y="274954"/>
                </a:lnTo>
                <a:lnTo>
                  <a:pt x="1077849" y="0"/>
                </a:lnTo>
                <a:lnTo>
                  <a:pt x="1121664" y="151129"/>
                </a:lnTo>
                <a:lnTo>
                  <a:pt x="173100" y="425957"/>
                </a:lnTo>
                <a:lnTo>
                  <a:pt x="194944" y="501522"/>
                </a:lnTo>
                <a:lnTo>
                  <a:pt x="0" y="394207"/>
                </a:lnTo>
              </a:path>
            </a:pathLst>
          </a:custGeom>
          <a:ln w="12700">
            <a:solidFill>
              <a:srgbClr val="41709C"/>
            </a:solidFill>
          </a:ln>
        </p:spPr>
        <p:txBody>
          <a:bodyPr wrap="square" lIns="0" tIns="0" rIns="0" bIns="0" rtlCol="0"/>
          <a:lstStyle/>
          <a:p>
            <a:endParaRPr/>
          </a:p>
        </p:txBody>
      </p:sp>
      <p:pic>
        <p:nvPicPr>
          <p:cNvPr id="17" name="Picture 16">
            <a:extLst>
              <a:ext uri="{FF2B5EF4-FFF2-40B4-BE49-F238E27FC236}">
                <a16:creationId xmlns="" xmlns:a16="http://schemas.microsoft.com/office/drawing/2014/main" id="{18A9DBEB-85BA-4A8B-8E3D-C888FFBDA5C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28778" y="178499"/>
            <a:ext cx="1711461" cy="777875"/>
          </a:xfrm>
          <a:prstGeom prst="rect">
            <a:avLst/>
          </a:prstGeom>
        </p:spPr>
      </p:pic>
    </p:spTree>
    <p:extLst>
      <p:ext uri="{BB962C8B-B14F-4D97-AF65-F5344CB8AC3E}">
        <p14:creationId xmlns:p14="http://schemas.microsoft.com/office/powerpoint/2010/main" val="312727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
        <p:nvSpPr>
          <p:cNvPr id="3" name="Content Placeholder 2"/>
          <p:cNvSpPr>
            <a:spLocks noGrp="1"/>
          </p:cNvSpPr>
          <p:nvPr>
            <p:ph idx="1"/>
          </p:nvPr>
        </p:nvSpPr>
        <p:spPr>
          <a:xfrm>
            <a:off x="2070690" y="1732775"/>
            <a:ext cx="10134600" cy="3745820"/>
          </a:xfrm>
        </p:spPr>
        <p:txBody>
          <a:bodyPr>
            <a:normAutofit/>
          </a:bodyPr>
          <a:lstStyle/>
          <a:p>
            <a:pPr marL="0" indent="0">
              <a:buNone/>
            </a:pPr>
            <a:r>
              <a:rPr lang="en-US" sz="2400" b="1" u="sng" dirty="0">
                <a:latin typeface="Arial" panose="020B0604020202020204" pitchFamily="34" charset="0"/>
                <a:cs typeface="Arial" panose="020B0604020202020204" pitchFamily="34" charset="0"/>
              </a:rPr>
              <a:t>MTAC Overview</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Welcome</a:t>
            </a:r>
          </a:p>
          <a:p>
            <a:r>
              <a:rPr lang="en-US" sz="2400" dirty="0">
                <a:latin typeface="Arial" panose="020B0604020202020204" pitchFamily="34" charset="0"/>
                <a:cs typeface="Arial" panose="020B0604020202020204" pitchFamily="34" charset="0"/>
              </a:rPr>
              <a:t>PCC AC role </a:t>
            </a:r>
          </a:p>
          <a:p>
            <a:r>
              <a:rPr lang="en-US" sz="2400" dirty="0">
                <a:latin typeface="Arial" panose="020B0604020202020204" pitchFamily="34" charset="0"/>
                <a:cs typeface="Arial" panose="020B0604020202020204" pitchFamily="34" charset="0"/>
              </a:rPr>
              <a:t>Session contributors</a:t>
            </a:r>
          </a:p>
          <a:p>
            <a:pPr lvl="1"/>
            <a:r>
              <a:rPr lang="en-US" dirty="0">
                <a:latin typeface="Arial" panose="020B0604020202020204" pitchFamily="34" charset="0"/>
                <a:cs typeface="Arial" panose="020B0604020202020204" pitchFamily="34" charset="0"/>
              </a:rPr>
              <a:t>Cathy Rupard</a:t>
            </a:r>
          </a:p>
          <a:p>
            <a:pPr lvl="1"/>
            <a:r>
              <a:rPr lang="en-US" dirty="0">
                <a:latin typeface="Arial" panose="020B0604020202020204" pitchFamily="34" charset="0"/>
                <a:cs typeface="Arial" panose="020B0604020202020204" pitchFamily="34" charset="0"/>
              </a:rPr>
              <a:t>Dina Kessler</a:t>
            </a:r>
          </a:p>
          <a:p>
            <a:pPr lvl="1"/>
            <a:r>
              <a:rPr lang="en-US" dirty="0">
                <a:latin typeface="Arial" panose="020B0604020202020204" pitchFamily="34" charset="0"/>
                <a:cs typeface="Arial" panose="020B0604020202020204" pitchFamily="34" charset="0"/>
              </a:rPr>
              <a:t>Neal Fedderman</a:t>
            </a:r>
          </a:p>
          <a:p>
            <a:pPr lvl="1"/>
            <a:r>
              <a:rPr lang="en-US" dirty="0">
                <a:latin typeface="Arial" panose="020B0604020202020204" pitchFamily="34" charset="0"/>
                <a:cs typeface="Arial" panose="020B0604020202020204" pitchFamily="34" charset="0"/>
              </a:rPr>
              <a:t>Glen Swyers</a:t>
            </a:r>
          </a:p>
        </p:txBody>
      </p:sp>
      <p:sp>
        <p:nvSpPr>
          <p:cNvPr id="4" name="TextBox 3"/>
          <p:cNvSpPr txBox="1"/>
          <p:nvPr/>
        </p:nvSpPr>
        <p:spPr>
          <a:xfrm>
            <a:off x="7565571" y="129443"/>
            <a:ext cx="4180114" cy="523220"/>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MTAC – Overview</a:t>
            </a:r>
          </a:p>
        </p:txBody>
      </p:sp>
    </p:spTree>
    <p:extLst>
      <p:ext uri="{BB962C8B-B14F-4D97-AF65-F5344CB8AC3E}">
        <p14:creationId xmlns:p14="http://schemas.microsoft.com/office/powerpoint/2010/main" val="2842867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233229" y="188423"/>
            <a:ext cx="3501390" cy="452120"/>
          </a:xfrm>
          <a:prstGeom prst="rect">
            <a:avLst/>
          </a:prstGeom>
        </p:spPr>
        <p:txBody>
          <a:bodyPr vert="horz" wrap="square" lIns="0" tIns="12065" rIns="0" bIns="0" rtlCol="0">
            <a:spAutoFit/>
          </a:bodyPr>
          <a:lstStyle/>
          <a:p>
            <a:pPr marL="12700">
              <a:lnSpc>
                <a:spcPct val="100000"/>
              </a:lnSpc>
              <a:spcBef>
                <a:spcPts val="95"/>
              </a:spcBef>
            </a:pPr>
            <a:r>
              <a:rPr sz="2800" b="1" spc="-150" dirty="0">
                <a:solidFill>
                  <a:srgbClr val="2F4E95"/>
                </a:solidFill>
                <a:latin typeface="Arial"/>
                <a:cs typeface="Arial"/>
              </a:rPr>
              <a:t>New </a:t>
            </a:r>
            <a:r>
              <a:rPr sz="2800" b="1" spc="-195" dirty="0">
                <a:solidFill>
                  <a:srgbClr val="2F4E95"/>
                </a:solidFill>
                <a:latin typeface="Arial"/>
                <a:cs typeface="Arial"/>
              </a:rPr>
              <a:t>Facility </a:t>
            </a:r>
            <a:r>
              <a:rPr sz="2800" b="1" spc="-165" dirty="0">
                <a:solidFill>
                  <a:srgbClr val="2F4E95"/>
                </a:solidFill>
                <a:latin typeface="Arial"/>
                <a:cs typeface="Arial"/>
              </a:rPr>
              <a:t>–</a:t>
            </a:r>
            <a:r>
              <a:rPr sz="2800" b="1" spc="-90" dirty="0">
                <a:solidFill>
                  <a:srgbClr val="2F4E95"/>
                </a:solidFill>
                <a:latin typeface="Arial"/>
                <a:cs typeface="Arial"/>
              </a:rPr>
              <a:t> </a:t>
            </a:r>
            <a:r>
              <a:rPr sz="2800" b="1" spc="-195" dirty="0">
                <a:solidFill>
                  <a:srgbClr val="2F4E95"/>
                </a:solidFill>
                <a:latin typeface="Arial"/>
                <a:cs typeface="Arial"/>
              </a:rPr>
              <a:t>Nashville</a:t>
            </a:r>
            <a:endParaRPr sz="2800" dirty="0">
              <a:latin typeface="Arial"/>
              <a:cs typeface="Arial"/>
            </a:endParaRPr>
          </a:p>
        </p:txBody>
      </p:sp>
      <p:sp>
        <p:nvSpPr>
          <p:cNvPr id="6" name="object 6"/>
          <p:cNvSpPr txBox="1">
            <a:spLocks noGrp="1"/>
          </p:cNvSpPr>
          <p:nvPr>
            <p:ph type="title"/>
          </p:nvPr>
        </p:nvSpPr>
        <p:spPr>
          <a:xfrm>
            <a:off x="359229" y="1463595"/>
            <a:ext cx="6499225" cy="444352"/>
          </a:xfrm>
          <a:prstGeom prst="rect">
            <a:avLst/>
          </a:prstGeom>
        </p:spPr>
        <p:txBody>
          <a:bodyPr vert="horz" wrap="square" lIns="0" tIns="13335" rIns="0" bIns="0" rtlCol="0">
            <a:spAutoFit/>
          </a:bodyPr>
          <a:lstStyle/>
          <a:p>
            <a:pPr marL="12700">
              <a:lnSpc>
                <a:spcPct val="100000"/>
              </a:lnSpc>
              <a:spcBef>
                <a:spcPts val="105"/>
              </a:spcBef>
            </a:pPr>
            <a:r>
              <a:rPr sz="2800" b="1" spc="-235" dirty="0">
                <a:solidFill>
                  <a:srgbClr val="000000"/>
                </a:solidFill>
                <a:latin typeface="Arial" panose="020B0604020202020204" pitchFamily="34" charset="0"/>
                <a:cs typeface="Arial" panose="020B0604020202020204" pitchFamily="34" charset="0"/>
              </a:rPr>
              <a:t>Music </a:t>
            </a:r>
            <a:r>
              <a:rPr lang="en-US" sz="2800" b="1" spc="-235" dirty="0">
                <a:solidFill>
                  <a:srgbClr val="000000"/>
                </a:solidFill>
                <a:latin typeface="Arial" panose="020B0604020202020204" pitchFamily="34" charset="0"/>
                <a:cs typeface="Arial" panose="020B0604020202020204" pitchFamily="34" charset="0"/>
              </a:rPr>
              <a:t> </a:t>
            </a:r>
            <a:r>
              <a:rPr sz="2800" b="1" spc="-240" dirty="0">
                <a:solidFill>
                  <a:srgbClr val="000000"/>
                </a:solidFill>
                <a:latin typeface="Arial" panose="020B0604020202020204" pitchFamily="34" charset="0"/>
                <a:cs typeface="Arial" panose="020B0604020202020204" pitchFamily="34" charset="0"/>
              </a:rPr>
              <a:t>City </a:t>
            </a:r>
            <a:r>
              <a:rPr lang="en-US" sz="2800" b="1" spc="-240" dirty="0">
                <a:solidFill>
                  <a:srgbClr val="000000"/>
                </a:solidFill>
                <a:latin typeface="Arial" panose="020B0604020202020204" pitchFamily="34" charset="0"/>
                <a:cs typeface="Arial" panose="020B0604020202020204" pitchFamily="34" charset="0"/>
              </a:rPr>
              <a:t> </a:t>
            </a:r>
            <a:r>
              <a:rPr sz="2800" b="1" spc="-280" dirty="0">
                <a:solidFill>
                  <a:srgbClr val="000000"/>
                </a:solidFill>
                <a:latin typeface="Arial" panose="020B0604020202020204" pitchFamily="34" charset="0"/>
                <a:cs typeface="Arial" panose="020B0604020202020204" pitchFamily="34" charset="0"/>
              </a:rPr>
              <a:t>Annex </a:t>
            </a:r>
            <a:r>
              <a:rPr lang="en-US" sz="2800" b="1" spc="-280" dirty="0">
                <a:solidFill>
                  <a:srgbClr val="000000"/>
                </a:solidFill>
                <a:latin typeface="Arial" panose="020B0604020202020204" pitchFamily="34" charset="0"/>
                <a:cs typeface="Arial" panose="020B0604020202020204" pitchFamily="34" charset="0"/>
              </a:rPr>
              <a:t> </a:t>
            </a:r>
            <a:r>
              <a:rPr sz="2800" b="1" spc="-180" dirty="0">
                <a:solidFill>
                  <a:srgbClr val="000000"/>
                </a:solidFill>
                <a:latin typeface="Arial" panose="020B0604020202020204" pitchFamily="34" charset="0"/>
                <a:cs typeface="Arial" panose="020B0604020202020204" pitchFamily="34" charset="0"/>
              </a:rPr>
              <a:t>(MCA), </a:t>
            </a:r>
            <a:r>
              <a:rPr sz="2800" b="1" spc="-455" dirty="0">
                <a:solidFill>
                  <a:srgbClr val="000000"/>
                </a:solidFill>
                <a:latin typeface="Arial" panose="020B0604020202020204" pitchFamily="34" charset="0"/>
                <a:cs typeface="Arial" panose="020B0604020202020204" pitchFamily="34" charset="0"/>
              </a:rPr>
              <a:t>NASS</a:t>
            </a:r>
            <a:r>
              <a:rPr sz="2800" b="1" spc="-355" dirty="0">
                <a:solidFill>
                  <a:srgbClr val="000000"/>
                </a:solidFill>
                <a:latin typeface="Arial" panose="020B0604020202020204" pitchFamily="34" charset="0"/>
                <a:cs typeface="Arial" panose="020B0604020202020204" pitchFamily="34" charset="0"/>
              </a:rPr>
              <a:t> </a:t>
            </a:r>
            <a:r>
              <a:rPr sz="2800" b="1" spc="-150" dirty="0">
                <a:solidFill>
                  <a:srgbClr val="000000"/>
                </a:solidFill>
                <a:latin typeface="Arial" panose="020B0604020202020204" pitchFamily="34" charset="0"/>
                <a:cs typeface="Arial" panose="020B0604020202020204" pitchFamily="34" charset="0"/>
              </a:rPr>
              <a:t>372MA</a:t>
            </a:r>
            <a:endParaRPr sz="2800" b="1" dirty="0">
              <a:latin typeface="Arial" panose="020B0604020202020204" pitchFamily="34" charset="0"/>
              <a:cs typeface="Arial" panose="020B0604020202020204" pitchFamily="34" charset="0"/>
            </a:endParaRPr>
          </a:p>
        </p:txBody>
      </p:sp>
      <p:sp>
        <p:nvSpPr>
          <p:cNvPr id="7" name="object 7"/>
          <p:cNvSpPr txBox="1"/>
          <p:nvPr/>
        </p:nvSpPr>
        <p:spPr>
          <a:xfrm>
            <a:off x="359229" y="2342061"/>
            <a:ext cx="11375390" cy="2968120"/>
          </a:xfrm>
          <a:prstGeom prst="rect">
            <a:avLst/>
          </a:prstGeom>
        </p:spPr>
        <p:txBody>
          <a:bodyPr vert="horz" wrap="square" lIns="0" tIns="13335" rIns="0" bIns="0" rtlCol="0">
            <a:spAutoFit/>
          </a:bodyPr>
          <a:lstStyle/>
          <a:p>
            <a:pPr marL="12700"/>
            <a:r>
              <a:rPr sz="2400" spc="-175" dirty="0">
                <a:latin typeface="Arial" panose="020B0604020202020204" pitchFamily="34" charset="0"/>
                <a:cs typeface="Arial" panose="020B0604020202020204" pitchFamily="34" charset="0"/>
              </a:rPr>
              <a:t>Newly </a:t>
            </a:r>
            <a:r>
              <a:rPr sz="2400" spc="-240" dirty="0">
                <a:latin typeface="Arial" panose="020B0604020202020204" pitchFamily="34" charset="0"/>
                <a:cs typeface="Arial" panose="020B0604020202020204" pitchFamily="34" charset="0"/>
              </a:rPr>
              <a:t>constructed </a:t>
            </a:r>
            <a:r>
              <a:rPr sz="2400" spc="-160" dirty="0">
                <a:latin typeface="Arial" panose="020B0604020202020204" pitchFamily="34" charset="0"/>
                <a:cs typeface="Arial" panose="020B0604020202020204" pitchFamily="34" charset="0"/>
              </a:rPr>
              <a:t>facility </a:t>
            </a:r>
            <a:r>
              <a:rPr sz="2400" spc="-245" dirty="0">
                <a:latin typeface="Arial" panose="020B0604020202020204" pitchFamily="34" charset="0"/>
                <a:cs typeface="Arial" panose="020B0604020202020204" pitchFamily="34" charset="0"/>
              </a:rPr>
              <a:t>≈450K </a:t>
            </a:r>
            <a:r>
              <a:rPr sz="2400" spc="-260" dirty="0">
                <a:latin typeface="Arial" panose="020B0604020202020204" pitchFamily="34" charset="0"/>
                <a:cs typeface="Arial" panose="020B0604020202020204" pitchFamily="34" charset="0"/>
              </a:rPr>
              <a:t>sq.</a:t>
            </a:r>
            <a:r>
              <a:rPr sz="2400" spc="-100" dirty="0">
                <a:latin typeface="Arial" panose="020B0604020202020204" pitchFamily="34" charset="0"/>
                <a:cs typeface="Arial" panose="020B0604020202020204" pitchFamily="34" charset="0"/>
              </a:rPr>
              <a:t> </a:t>
            </a:r>
            <a:r>
              <a:rPr sz="2400" spc="-20" dirty="0">
                <a:latin typeface="Arial" panose="020B0604020202020204" pitchFamily="34" charset="0"/>
                <a:cs typeface="Arial" panose="020B0604020202020204" pitchFamily="34" charset="0"/>
              </a:rPr>
              <a:t>ft.</a:t>
            </a:r>
            <a:endParaRPr sz="2400" dirty="0">
              <a:latin typeface="Arial" panose="020B0604020202020204" pitchFamily="34" charset="0"/>
              <a:cs typeface="Arial" panose="020B0604020202020204" pitchFamily="34" charset="0"/>
            </a:endParaRPr>
          </a:p>
          <a:p>
            <a:endParaRPr sz="2400" dirty="0">
              <a:latin typeface="Arial" panose="020B0604020202020204" pitchFamily="34" charset="0"/>
              <a:cs typeface="Arial" panose="020B0604020202020204" pitchFamily="34" charset="0"/>
            </a:endParaRPr>
          </a:p>
          <a:p>
            <a:pPr marL="12700"/>
            <a:r>
              <a:rPr sz="2400" spc="-345" dirty="0">
                <a:latin typeface="Arial" panose="020B0604020202020204" pitchFamily="34" charset="0"/>
                <a:cs typeface="Arial" panose="020B0604020202020204" pitchFamily="34" charset="0"/>
              </a:rPr>
              <a:t>Process </a:t>
            </a:r>
            <a:r>
              <a:rPr sz="2400" spc="-225" dirty="0">
                <a:latin typeface="Arial" panose="020B0604020202020204" pitchFamily="34" charset="0"/>
                <a:cs typeface="Arial" panose="020B0604020202020204" pitchFamily="34" charset="0"/>
              </a:rPr>
              <a:t>bundles, </a:t>
            </a:r>
            <a:r>
              <a:rPr sz="2400" spc="-155" dirty="0">
                <a:latin typeface="Arial" panose="020B0604020202020204" pitchFamily="34" charset="0"/>
                <a:cs typeface="Arial" panose="020B0604020202020204" pitchFamily="34" charset="0"/>
              </a:rPr>
              <a:t>flats, </a:t>
            </a:r>
            <a:r>
              <a:rPr sz="2400" spc="-225" dirty="0">
                <a:latin typeface="Arial" panose="020B0604020202020204" pitchFamily="34" charset="0"/>
                <a:cs typeface="Arial" panose="020B0604020202020204" pitchFamily="34" charset="0"/>
              </a:rPr>
              <a:t>and</a:t>
            </a:r>
            <a:r>
              <a:rPr sz="2400" spc="-40" dirty="0">
                <a:latin typeface="Arial" panose="020B0604020202020204" pitchFamily="34" charset="0"/>
                <a:cs typeface="Arial" panose="020B0604020202020204" pitchFamily="34" charset="0"/>
              </a:rPr>
              <a:t> </a:t>
            </a:r>
            <a:r>
              <a:rPr sz="2400" spc="-260" dirty="0">
                <a:latin typeface="Arial" panose="020B0604020202020204" pitchFamily="34" charset="0"/>
                <a:cs typeface="Arial" panose="020B0604020202020204" pitchFamily="34" charset="0"/>
              </a:rPr>
              <a:t>parcels</a:t>
            </a:r>
            <a:endParaRPr sz="2400" dirty="0">
              <a:latin typeface="Arial" panose="020B0604020202020204" pitchFamily="34" charset="0"/>
              <a:cs typeface="Arial" panose="020B0604020202020204" pitchFamily="34" charset="0"/>
            </a:endParaRPr>
          </a:p>
          <a:p>
            <a:pPr marL="702945" indent="-350520">
              <a:buChar char="•"/>
              <a:tabLst>
                <a:tab pos="702945" algn="l"/>
                <a:tab pos="703580" algn="l"/>
              </a:tabLst>
            </a:pPr>
            <a:r>
              <a:rPr sz="2400" spc="-285" dirty="0">
                <a:latin typeface="Arial" panose="020B0604020202020204" pitchFamily="34" charset="0"/>
                <a:cs typeface="Arial" panose="020B0604020202020204" pitchFamily="34" charset="0"/>
              </a:rPr>
              <a:t>Package </a:t>
            </a:r>
            <a:r>
              <a:rPr lang="en-US" sz="2400" spc="-285" dirty="0">
                <a:latin typeface="Arial" panose="020B0604020202020204" pitchFamily="34" charset="0"/>
                <a:cs typeface="Arial" panose="020B0604020202020204" pitchFamily="34" charset="0"/>
              </a:rPr>
              <a:t> </a:t>
            </a:r>
            <a:r>
              <a:rPr sz="2400" spc="-150" dirty="0">
                <a:latin typeface="Arial" panose="020B0604020202020204" pitchFamily="34" charset="0"/>
                <a:cs typeface="Arial" panose="020B0604020202020204" pitchFamily="34" charset="0"/>
              </a:rPr>
              <a:t>and </a:t>
            </a:r>
            <a:r>
              <a:rPr sz="2400" spc="-140" dirty="0">
                <a:latin typeface="Arial" panose="020B0604020202020204" pitchFamily="34" charset="0"/>
                <a:cs typeface="Arial" panose="020B0604020202020204" pitchFamily="34" charset="0"/>
              </a:rPr>
              <a:t>Flat</a:t>
            </a:r>
            <a:r>
              <a:rPr sz="2400" spc="-70" dirty="0">
                <a:latin typeface="Arial" panose="020B0604020202020204" pitchFamily="34" charset="0"/>
                <a:cs typeface="Arial" panose="020B0604020202020204" pitchFamily="34" charset="0"/>
              </a:rPr>
              <a:t> </a:t>
            </a:r>
            <a:r>
              <a:rPr sz="2400" spc="-210" dirty="0">
                <a:latin typeface="Arial" panose="020B0604020202020204" pitchFamily="34" charset="0"/>
                <a:cs typeface="Arial" panose="020B0604020202020204" pitchFamily="34" charset="0"/>
              </a:rPr>
              <a:t>Processing</a:t>
            </a:r>
            <a:endParaRPr sz="2400" dirty="0">
              <a:latin typeface="Arial" panose="020B0604020202020204" pitchFamily="34" charset="0"/>
              <a:cs typeface="Arial" panose="020B0604020202020204" pitchFamily="34" charset="0"/>
            </a:endParaRPr>
          </a:p>
          <a:p>
            <a:pPr marL="702945" indent="-350520">
              <a:buChar char="•"/>
              <a:tabLst>
                <a:tab pos="702945" algn="l"/>
                <a:tab pos="703580" algn="l"/>
              </a:tabLst>
            </a:pPr>
            <a:r>
              <a:rPr sz="2400" spc="-100" dirty="0">
                <a:latin typeface="Arial" panose="020B0604020202020204" pitchFamily="34" charset="0"/>
                <a:cs typeface="Arial" panose="020B0604020202020204" pitchFamily="34" charset="0"/>
              </a:rPr>
              <a:t>Automated </a:t>
            </a:r>
            <a:r>
              <a:rPr sz="2400" spc="-160" dirty="0">
                <a:latin typeface="Arial" panose="020B0604020202020204" pitchFamily="34" charset="0"/>
                <a:cs typeface="Arial" panose="020B0604020202020204" pitchFamily="34" charset="0"/>
              </a:rPr>
              <a:t>Guided </a:t>
            </a:r>
            <a:r>
              <a:rPr sz="2400" spc="-190" dirty="0">
                <a:latin typeface="Arial" panose="020B0604020202020204" pitchFamily="34" charset="0"/>
                <a:cs typeface="Arial" panose="020B0604020202020204" pitchFamily="34" charset="0"/>
              </a:rPr>
              <a:t>Vehicles</a:t>
            </a:r>
            <a:r>
              <a:rPr sz="2400" spc="-220" dirty="0">
                <a:latin typeface="Arial" panose="020B0604020202020204" pitchFamily="34" charset="0"/>
                <a:cs typeface="Arial" panose="020B0604020202020204" pitchFamily="34" charset="0"/>
              </a:rPr>
              <a:t> </a:t>
            </a:r>
            <a:r>
              <a:rPr sz="2400" spc="-265" dirty="0">
                <a:latin typeface="Arial" panose="020B0604020202020204" pitchFamily="34" charset="0"/>
                <a:cs typeface="Arial" panose="020B0604020202020204" pitchFamily="34" charset="0"/>
              </a:rPr>
              <a:t>(AGV)</a:t>
            </a:r>
            <a:endParaRPr sz="2400" dirty="0">
              <a:latin typeface="Arial" panose="020B0604020202020204" pitchFamily="34" charset="0"/>
              <a:cs typeface="Arial" panose="020B0604020202020204" pitchFamily="34" charset="0"/>
            </a:endParaRPr>
          </a:p>
          <a:p>
            <a:pPr marL="12700" marR="5080"/>
            <a:endParaRPr lang="en-US" sz="2400" spc="-75" dirty="0">
              <a:latin typeface="Arial" panose="020B0604020202020204" pitchFamily="34" charset="0"/>
              <a:cs typeface="Arial" panose="020B0604020202020204" pitchFamily="34" charset="0"/>
            </a:endParaRPr>
          </a:p>
          <a:p>
            <a:pPr marL="12700" marR="5080"/>
            <a:r>
              <a:rPr sz="2400" spc="-75" dirty="0">
                <a:latin typeface="Arial" panose="020B0604020202020204" pitchFamily="34" charset="0"/>
                <a:cs typeface="Arial" panose="020B0604020202020204" pitchFamily="34" charset="0"/>
              </a:rPr>
              <a:t>Mail </a:t>
            </a:r>
            <a:r>
              <a:rPr sz="2400" spc="-190" dirty="0">
                <a:latin typeface="Arial" panose="020B0604020202020204" pitchFamily="34" charset="0"/>
                <a:cs typeface="Arial" panose="020B0604020202020204" pitchFamily="34" charset="0"/>
              </a:rPr>
              <a:t>Direction </a:t>
            </a:r>
            <a:r>
              <a:rPr sz="2400" spc="-215" dirty="0">
                <a:latin typeface="Arial" panose="020B0604020202020204" pitchFamily="34" charset="0"/>
                <a:cs typeface="Arial" panose="020B0604020202020204" pitchFamily="34" charset="0"/>
              </a:rPr>
              <a:t>File </a:t>
            </a:r>
            <a:r>
              <a:rPr sz="2400" spc="-165" dirty="0">
                <a:latin typeface="Arial" panose="020B0604020202020204" pitchFamily="34" charset="0"/>
                <a:cs typeface="Arial" panose="020B0604020202020204" pitchFamily="34" charset="0"/>
              </a:rPr>
              <a:t>(MDF) </a:t>
            </a:r>
            <a:r>
              <a:rPr sz="2400" spc="-110" dirty="0">
                <a:latin typeface="Arial" panose="020B0604020202020204" pitchFamily="34" charset="0"/>
                <a:cs typeface="Arial" panose="020B0604020202020204" pitchFamily="34" charset="0"/>
              </a:rPr>
              <a:t>to </a:t>
            </a:r>
            <a:r>
              <a:rPr sz="2400" spc="-204" dirty="0">
                <a:latin typeface="Arial" panose="020B0604020202020204" pitchFamily="34" charset="0"/>
                <a:cs typeface="Arial" panose="020B0604020202020204" pitchFamily="34" charset="0"/>
              </a:rPr>
              <a:t>be </a:t>
            </a:r>
            <a:r>
              <a:rPr sz="2400" spc="-170" dirty="0">
                <a:latin typeface="Arial" panose="020B0604020202020204" pitchFamily="34" charset="0"/>
                <a:cs typeface="Arial" panose="020B0604020202020204" pitchFamily="34" charset="0"/>
              </a:rPr>
              <a:t>effective </a:t>
            </a:r>
            <a:r>
              <a:rPr sz="2400" spc="-215" dirty="0">
                <a:latin typeface="Arial" panose="020B0604020202020204" pitchFamily="34" charset="0"/>
                <a:cs typeface="Arial" panose="020B0604020202020204" pitchFamily="34" charset="0"/>
              </a:rPr>
              <a:t>October </a:t>
            </a:r>
            <a:r>
              <a:rPr sz="2400" spc="-160" dirty="0">
                <a:latin typeface="Arial" panose="020B0604020202020204" pitchFamily="34" charset="0"/>
                <a:cs typeface="Arial" panose="020B0604020202020204" pitchFamily="34" charset="0"/>
              </a:rPr>
              <a:t>1 </a:t>
            </a:r>
            <a:r>
              <a:rPr sz="2400" spc="-150" dirty="0">
                <a:latin typeface="Arial" panose="020B0604020202020204" pitchFamily="34" charset="0"/>
                <a:cs typeface="Arial" panose="020B0604020202020204" pitchFamily="34" charset="0"/>
              </a:rPr>
              <a:t>for </a:t>
            </a:r>
            <a:r>
              <a:rPr sz="2400" spc="-135" dirty="0">
                <a:latin typeface="Arial" panose="020B0604020202020204" pitchFamily="34" charset="0"/>
                <a:cs typeface="Arial" panose="020B0604020202020204" pitchFamily="34" charset="0"/>
              </a:rPr>
              <a:t>all </a:t>
            </a:r>
            <a:r>
              <a:rPr sz="2400" spc="-170" dirty="0">
                <a:latin typeface="Arial" panose="020B0604020202020204" pitchFamily="34" charset="0"/>
                <a:cs typeface="Arial" panose="020B0604020202020204" pitchFamily="34" charset="0"/>
              </a:rPr>
              <a:t>flats </a:t>
            </a:r>
            <a:r>
              <a:rPr sz="2400" spc="-225" dirty="0">
                <a:latin typeface="Arial" panose="020B0604020202020204" pitchFamily="34" charset="0"/>
                <a:cs typeface="Arial" panose="020B0604020202020204" pitchFamily="34" charset="0"/>
              </a:rPr>
              <a:t>and  </a:t>
            </a:r>
            <a:r>
              <a:rPr sz="2400" spc="-235" dirty="0">
                <a:latin typeface="Arial" panose="020B0604020202020204" pitchFamily="34" charset="0"/>
                <a:cs typeface="Arial" panose="020B0604020202020204" pitchFamily="34" charset="0"/>
              </a:rPr>
              <a:t>parcels, </a:t>
            </a:r>
            <a:r>
              <a:rPr sz="2400" spc="-415" dirty="0">
                <a:latin typeface="Arial" panose="020B0604020202020204" pitchFamily="34" charset="0"/>
                <a:cs typeface="Arial" panose="020B0604020202020204" pitchFamily="34" charset="0"/>
              </a:rPr>
              <a:t>DADC </a:t>
            </a:r>
            <a:r>
              <a:rPr sz="2400" spc="-125" dirty="0">
                <a:latin typeface="Arial" panose="020B0604020202020204" pitchFamily="34" charset="0"/>
                <a:cs typeface="Arial" panose="020B0604020202020204" pitchFamily="34" charset="0"/>
              </a:rPr>
              <a:t>(307, </a:t>
            </a:r>
            <a:r>
              <a:rPr sz="2400" spc="-140" dirty="0">
                <a:latin typeface="Arial" panose="020B0604020202020204" pitchFamily="34" charset="0"/>
                <a:cs typeface="Arial" panose="020B0604020202020204" pitchFamily="34" charset="0"/>
              </a:rPr>
              <a:t>370-374, 384-385, 421-422) </a:t>
            </a:r>
            <a:r>
              <a:rPr sz="2400" spc="-225" dirty="0">
                <a:latin typeface="Arial" panose="020B0604020202020204" pitchFamily="34" charset="0"/>
                <a:cs typeface="Arial" panose="020B0604020202020204" pitchFamily="34" charset="0"/>
              </a:rPr>
              <a:t>and </a:t>
            </a:r>
            <a:r>
              <a:rPr sz="2400" spc="-509" dirty="0">
                <a:latin typeface="Arial" panose="020B0604020202020204" pitchFamily="34" charset="0"/>
                <a:cs typeface="Arial" panose="020B0604020202020204" pitchFamily="34" charset="0"/>
              </a:rPr>
              <a:t>DSCF</a:t>
            </a:r>
            <a:r>
              <a:rPr sz="2400" spc="-360" dirty="0">
                <a:latin typeface="Arial" panose="020B0604020202020204" pitchFamily="34" charset="0"/>
                <a:cs typeface="Arial" panose="020B0604020202020204" pitchFamily="34" charset="0"/>
              </a:rPr>
              <a:t> </a:t>
            </a:r>
            <a:r>
              <a:rPr sz="2400" spc="-135" dirty="0">
                <a:latin typeface="Arial" panose="020B0604020202020204" pitchFamily="34" charset="0"/>
                <a:cs typeface="Arial" panose="020B0604020202020204" pitchFamily="34" charset="0"/>
              </a:rPr>
              <a:t>(370-372,</a:t>
            </a:r>
            <a:r>
              <a:rPr lang="en-US" sz="2400" spc="-135" dirty="0">
                <a:latin typeface="Arial" panose="020B0604020202020204" pitchFamily="34" charset="0"/>
                <a:cs typeface="Arial" panose="020B0604020202020204" pitchFamily="34" charset="0"/>
              </a:rPr>
              <a:t> </a:t>
            </a:r>
            <a:r>
              <a:rPr sz="2400" spc="-140" dirty="0">
                <a:latin typeface="Arial" panose="020B0604020202020204" pitchFamily="34" charset="0"/>
                <a:cs typeface="Arial" panose="020B0604020202020204" pitchFamily="34" charset="0"/>
              </a:rPr>
              <a:t>384-385,</a:t>
            </a:r>
            <a:r>
              <a:rPr sz="2400" spc="-150" dirty="0">
                <a:latin typeface="Arial" panose="020B0604020202020204" pitchFamily="34" charset="0"/>
                <a:cs typeface="Arial" panose="020B0604020202020204" pitchFamily="34" charset="0"/>
              </a:rPr>
              <a:t> </a:t>
            </a:r>
            <a:r>
              <a:rPr sz="2400" spc="-145" dirty="0">
                <a:latin typeface="Arial" panose="020B0604020202020204" pitchFamily="34" charset="0"/>
                <a:cs typeface="Arial" panose="020B0604020202020204" pitchFamily="34" charset="0"/>
              </a:rPr>
              <a:t>421-422)</a:t>
            </a:r>
            <a:endParaRPr sz="2400" dirty="0">
              <a:latin typeface="Arial" panose="020B0604020202020204" pitchFamily="34" charset="0"/>
              <a:cs typeface="Arial" panose="020B0604020202020204" pitchFamily="34" charset="0"/>
            </a:endParaRPr>
          </a:p>
        </p:txBody>
      </p:sp>
      <p:sp>
        <p:nvSpPr>
          <p:cNvPr id="8" name="object 8"/>
          <p:cNvSpPr/>
          <p:nvPr/>
        </p:nvSpPr>
        <p:spPr>
          <a:xfrm>
            <a:off x="7257288" y="969263"/>
            <a:ext cx="4733544" cy="2418588"/>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r>
              <a:rPr spc="-60" dirty="0"/>
              <a:t>11</a:t>
            </a:r>
          </a:p>
        </p:txBody>
      </p:sp>
      <p:pic>
        <p:nvPicPr>
          <p:cNvPr id="10" name="Picture 9">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351117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59229" y="1340578"/>
            <a:ext cx="7056834" cy="566181"/>
          </a:xfrm>
          <a:prstGeom prst="rect">
            <a:avLst/>
          </a:prstGeom>
        </p:spPr>
        <p:txBody>
          <a:bodyPr vert="horz" wrap="square" lIns="0" tIns="12065" rIns="0" bIns="0" rtlCol="0">
            <a:spAutoFit/>
          </a:bodyPr>
          <a:lstStyle/>
          <a:p>
            <a:pPr marL="12700">
              <a:lnSpc>
                <a:spcPct val="100000"/>
              </a:lnSpc>
              <a:spcBef>
                <a:spcPts val="95"/>
              </a:spcBef>
            </a:pPr>
            <a:r>
              <a:rPr sz="3600" spc="-240" dirty="0">
                <a:latin typeface="Arial" panose="020B0604020202020204" pitchFamily="34" charset="0"/>
                <a:cs typeface="Arial" panose="020B0604020202020204" pitchFamily="34" charset="0"/>
              </a:rPr>
              <a:t>Surface </a:t>
            </a:r>
            <a:r>
              <a:rPr sz="3600" spc="-229" dirty="0">
                <a:latin typeface="Arial" panose="020B0604020202020204" pitchFamily="34" charset="0"/>
                <a:cs typeface="Arial" panose="020B0604020202020204" pitchFamily="34" charset="0"/>
              </a:rPr>
              <a:t>Transfer </a:t>
            </a:r>
            <a:r>
              <a:rPr sz="3600" spc="-200" dirty="0">
                <a:latin typeface="Arial" panose="020B0604020202020204" pitchFamily="34" charset="0"/>
                <a:cs typeface="Arial" panose="020B0604020202020204" pitchFamily="34" charset="0"/>
              </a:rPr>
              <a:t>Center</a:t>
            </a:r>
            <a:r>
              <a:rPr lang="en-US" sz="3600" spc="-200" dirty="0">
                <a:latin typeface="Arial" panose="020B0604020202020204" pitchFamily="34" charset="0"/>
                <a:cs typeface="Arial" panose="020B0604020202020204" pitchFamily="34" charset="0"/>
              </a:rPr>
              <a:t> </a:t>
            </a:r>
            <a:r>
              <a:rPr sz="3600" spc="-270" dirty="0">
                <a:latin typeface="Arial" panose="020B0604020202020204" pitchFamily="34" charset="0"/>
                <a:cs typeface="Arial" panose="020B0604020202020204" pitchFamily="34" charset="0"/>
              </a:rPr>
              <a:t>Redesign</a:t>
            </a:r>
          </a:p>
        </p:txBody>
      </p:sp>
      <p:sp>
        <p:nvSpPr>
          <p:cNvPr id="4" name="object 4"/>
          <p:cNvSpPr txBox="1"/>
          <p:nvPr/>
        </p:nvSpPr>
        <p:spPr>
          <a:xfrm>
            <a:off x="420302" y="2225912"/>
            <a:ext cx="7945755" cy="3599062"/>
          </a:xfrm>
          <a:prstGeom prst="rect">
            <a:avLst/>
          </a:prstGeom>
        </p:spPr>
        <p:txBody>
          <a:bodyPr vert="horz" wrap="square" lIns="0" tIns="13335" rIns="0" bIns="0" rtlCol="0">
            <a:spAutoFit/>
          </a:bodyPr>
          <a:lstStyle/>
          <a:p>
            <a:pPr marL="12700">
              <a:lnSpc>
                <a:spcPct val="100000"/>
              </a:lnSpc>
              <a:spcBef>
                <a:spcPts val="105"/>
              </a:spcBef>
            </a:pPr>
            <a:r>
              <a:rPr sz="3200" spc="-375" dirty="0">
                <a:latin typeface="Arial"/>
                <a:cs typeface="Arial"/>
              </a:rPr>
              <a:t>Kansas </a:t>
            </a:r>
            <a:r>
              <a:rPr sz="3200" spc="-240" dirty="0">
                <a:latin typeface="Arial"/>
                <a:cs typeface="Arial"/>
              </a:rPr>
              <a:t>City </a:t>
            </a:r>
            <a:r>
              <a:rPr sz="3200" spc="-575" dirty="0">
                <a:latin typeface="Arial"/>
                <a:cs typeface="Arial"/>
              </a:rPr>
              <a:t>STC</a:t>
            </a:r>
            <a:r>
              <a:rPr lang="en-US" sz="3200" spc="-575" dirty="0">
                <a:latin typeface="Arial"/>
                <a:cs typeface="Arial"/>
              </a:rPr>
              <a:t> </a:t>
            </a:r>
            <a:r>
              <a:rPr sz="3200" spc="-440" dirty="0">
                <a:latin typeface="Arial"/>
                <a:cs typeface="Arial"/>
              </a:rPr>
              <a:t> </a:t>
            </a:r>
            <a:r>
              <a:rPr sz="3200" spc="-250" dirty="0">
                <a:latin typeface="Arial"/>
                <a:cs typeface="Arial"/>
              </a:rPr>
              <a:t>Plan</a:t>
            </a:r>
            <a:endParaRPr sz="3200" dirty="0">
              <a:latin typeface="Arial"/>
              <a:cs typeface="Arial"/>
            </a:endParaRPr>
          </a:p>
          <a:p>
            <a:pPr>
              <a:lnSpc>
                <a:spcPct val="100000"/>
              </a:lnSpc>
              <a:spcBef>
                <a:spcPts val="45"/>
              </a:spcBef>
            </a:pPr>
            <a:endParaRPr sz="3300" dirty="0">
              <a:latin typeface="Times New Roman"/>
              <a:cs typeface="Times New Roman"/>
            </a:endParaRPr>
          </a:p>
          <a:p>
            <a:pPr marL="469900" marR="446405" indent="-457200">
              <a:lnSpc>
                <a:spcPct val="100000"/>
              </a:lnSpc>
              <a:spcBef>
                <a:spcPts val="5"/>
              </a:spcBef>
              <a:buChar char="•"/>
              <a:tabLst>
                <a:tab pos="469265" algn="l"/>
                <a:tab pos="469900" algn="l"/>
              </a:tabLst>
            </a:pPr>
            <a:r>
              <a:rPr sz="2800" spc="-160" dirty="0">
                <a:latin typeface="Arial" panose="020B0604020202020204" pitchFamily="34" charset="0"/>
                <a:cs typeface="Arial" panose="020B0604020202020204" pitchFamily="34" charset="0"/>
              </a:rPr>
              <a:t>17 </a:t>
            </a:r>
            <a:r>
              <a:rPr sz="2800" spc="-85" dirty="0">
                <a:latin typeface="Arial" panose="020B0604020202020204" pitchFamily="34" charset="0"/>
                <a:cs typeface="Arial" panose="020B0604020202020204" pitchFamily="34" charset="0"/>
              </a:rPr>
              <a:t>origins/destinations </a:t>
            </a:r>
            <a:r>
              <a:rPr sz="2800" dirty="0">
                <a:latin typeface="Arial" panose="020B0604020202020204" pitchFamily="34" charset="0"/>
                <a:cs typeface="Arial" panose="020B0604020202020204" pitchFamily="34" charset="0"/>
              </a:rPr>
              <a:t>within </a:t>
            </a:r>
            <a:r>
              <a:rPr sz="2800" spc="-160" dirty="0">
                <a:latin typeface="Arial" panose="020B0604020202020204" pitchFamily="34" charset="0"/>
                <a:cs typeface="Arial" panose="020B0604020202020204" pitchFamily="34" charset="0"/>
              </a:rPr>
              <a:t>8 </a:t>
            </a:r>
            <a:r>
              <a:rPr sz="2800" spc="-65" dirty="0">
                <a:latin typeface="Arial" panose="020B0604020202020204" pitchFamily="34" charset="0"/>
                <a:cs typeface="Arial" panose="020B0604020202020204" pitchFamily="34" charset="0"/>
              </a:rPr>
              <a:t>hour</a:t>
            </a:r>
            <a:r>
              <a:rPr sz="2800" spc="-340" dirty="0">
                <a:latin typeface="Arial" panose="020B0604020202020204" pitchFamily="34" charset="0"/>
                <a:cs typeface="Arial" panose="020B0604020202020204" pitchFamily="34" charset="0"/>
              </a:rPr>
              <a:t> </a:t>
            </a:r>
            <a:r>
              <a:rPr sz="2800" spc="-85" dirty="0">
                <a:latin typeface="Arial" panose="020B0604020202020204" pitchFamily="34" charset="0"/>
                <a:cs typeface="Arial" panose="020B0604020202020204" pitchFamily="34" charset="0"/>
              </a:rPr>
              <a:t>drive  </a:t>
            </a:r>
            <a:r>
              <a:rPr sz="2800" spc="-25" dirty="0">
                <a:latin typeface="Arial" panose="020B0604020202020204" pitchFamily="34" charset="0"/>
                <a:cs typeface="Arial" panose="020B0604020202020204" pitchFamily="34" charset="0"/>
              </a:rPr>
              <a:t>time </a:t>
            </a:r>
            <a:r>
              <a:rPr sz="2800" spc="25" dirty="0">
                <a:latin typeface="Arial" panose="020B0604020202020204" pitchFamily="34" charset="0"/>
                <a:cs typeface="Arial" panose="020B0604020202020204" pitchFamily="34" charset="0"/>
              </a:rPr>
              <a:t>to </a:t>
            </a:r>
            <a:r>
              <a:rPr sz="2800" spc="-145" dirty="0">
                <a:latin typeface="Arial" panose="020B0604020202020204" pitchFamily="34" charset="0"/>
                <a:cs typeface="Arial" panose="020B0604020202020204" pitchFamily="34" charset="0"/>
              </a:rPr>
              <a:t>be</a:t>
            </a:r>
            <a:r>
              <a:rPr sz="2800" spc="-500" dirty="0">
                <a:latin typeface="Arial" panose="020B0604020202020204" pitchFamily="34" charset="0"/>
                <a:cs typeface="Arial" panose="020B0604020202020204" pitchFamily="34" charset="0"/>
              </a:rPr>
              <a:t> </a:t>
            </a:r>
            <a:r>
              <a:rPr sz="2800" spc="-145" dirty="0">
                <a:latin typeface="Arial" panose="020B0604020202020204" pitchFamily="34" charset="0"/>
                <a:cs typeface="Arial" panose="020B0604020202020204" pitchFamily="34" charset="0"/>
              </a:rPr>
              <a:t>serviced</a:t>
            </a:r>
            <a:endParaRPr sz="2800" dirty="0">
              <a:latin typeface="Arial" panose="020B0604020202020204" pitchFamily="34" charset="0"/>
              <a:cs typeface="Arial" panose="020B0604020202020204" pitchFamily="34" charset="0"/>
            </a:endParaRPr>
          </a:p>
          <a:p>
            <a:pPr>
              <a:lnSpc>
                <a:spcPct val="100000"/>
              </a:lnSpc>
              <a:spcBef>
                <a:spcPts val="45"/>
              </a:spcBef>
              <a:buFont typeface="Arial"/>
              <a:buChar char="•"/>
            </a:pPr>
            <a:endParaRPr sz="2800" dirty="0">
              <a:latin typeface="Arial" panose="020B0604020202020204" pitchFamily="34" charset="0"/>
              <a:cs typeface="Arial" panose="020B0604020202020204" pitchFamily="34" charset="0"/>
            </a:endParaRPr>
          </a:p>
          <a:p>
            <a:pPr marL="469900" indent="-457200">
              <a:lnSpc>
                <a:spcPct val="100000"/>
              </a:lnSpc>
              <a:buChar char="•"/>
              <a:tabLst>
                <a:tab pos="469265" algn="l"/>
                <a:tab pos="469900" algn="l"/>
              </a:tabLst>
            </a:pPr>
            <a:r>
              <a:rPr sz="2800" spc="-155" dirty="0">
                <a:latin typeface="Arial" panose="020B0604020202020204" pitchFamily="34" charset="0"/>
                <a:cs typeface="Arial" panose="020B0604020202020204" pitchFamily="34" charset="0"/>
              </a:rPr>
              <a:t>78 </a:t>
            </a:r>
            <a:r>
              <a:rPr sz="2800" spc="-50" dirty="0">
                <a:latin typeface="Arial" panose="020B0604020202020204" pitchFamily="34" charset="0"/>
                <a:cs typeface="Arial" panose="020B0604020202020204" pitchFamily="34" charset="0"/>
              </a:rPr>
              <a:t>inbound/outbound </a:t>
            </a:r>
            <a:r>
              <a:rPr sz="2800" spc="-155" dirty="0">
                <a:latin typeface="Arial" panose="020B0604020202020204" pitchFamily="34" charset="0"/>
                <a:cs typeface="Arial" panose="020B0604020202020204" pitchFamily="34" charset="0"/>
              </a:rPr>
              <a:t>scheduled</a:t>
            </a:r>
            <a:r>
              <a:rPr sz="2800" spc="-245" dirty="0">
                <a:latin typeface="Arial" panose="020B0604020202020204" pitchFamily="34" charset="0"/>
                <a:cs typeface="Arial" panose="020B0604020202020204" pitchFamily="34" charset="0"/>
              </a:rPr>
              <a:t> </a:t>
            </a:r>
            <a:r>
              <a:rPr sz="2800" spc="-45" dirty="0">
                <a:latin typeface="Arial" panose="020B0604020202020204" pitchFamily="34" charset="0"/>
                <a:cs typeface="Arial" panose="020B0604020202020204" pitchFamily="34" charset="0"/>
              </a:rPr>
              <a:t>trips</a:t>
            </a:r>
            <a:endParaRPr sz="2800" dirty="0">
              <a:latin typeface="Arial" panose="020B0604020202020204" pitchFamily="34" charset="0"/>
              <a:cs typeface="Arial" panose="020B0604020202020204" pitchFamily="34" charset="0"/>
            </a:endParaRPr>
          </a:p>
          <a:p>
            <a:pPr>
              <a:lnSpc>
                <a:spcPct val="100000"/>
              </a:lnSpc>
              <a:spcBef>
                <a:spcPts val="45"/>
              </a:spcBef>
              <a:buFont typeface="Arial"/>
              <a:buChar char="•"/>
            </a:pPr>
            <a:endParaRPr sz="2800" dirty="0">
              <a:latin typeface="Arial" panose="020B0604020202020204" pitchFamily="34" charset="0"/>
              <a:cs typeface="Arial" panose="020B0604020202020204" pitchFamily="34" charset="0"/>
            </a:endParaRPr>
          </a:p>
          <a:p>
            <a:pPr marL="469900" indent="-457200">
              <a:lnSpc>
                <a:spcPct val="100000"/>
              </a:lnSpc>
              <a:spcBef>
                <a:spcPts val="5"/>
              </a:spcBef>
              <a:buChar char="•"/>
              <a:tabLst>
                <a:tab pos="469265" algn="l"/>
                <a:tab pos="469900" algn="l"/>
              </a:tabLst>
            </a:pPr>
            <a:r>
              <a:rPr sz="2800" spc="-114" dirty="0">
                <a:latin typeface="Arial" panose="020B0604020202020204" pitchFamily="34" charset="0"/>
                <a:cs typeface="Arial" panose="020B0604020202020204" pitchFamily="34" charset="0"/>
              </a:rPr>
              <a:t>Deployment </a:t>
            </a:r>
            <a:r>
              <a:rPr sz="2800" spc="-120" dirty="0">
                <a:latin typeface="Arial" panose="020B0604020202020204" pitchFamily="34" charset="0"/>
                <a:cs typeface="Arial" panose="020B0604020202020204" pitchFamily="34" charset="0"/>
              </a:rPr>
              <a:t>planned </a:t>
            </a:r>
            <a:r>
              <a:rPr sz="2800" spc="-15" dirty="0">
                <a:latin typeface="Arial" panose="020B0604020202020204" pitchFamily="34" charset="0"/>
                <a:cs typeface="Arial" panose="020B0604020202020204" pitchFamily="34" charset="0"/>
              </a:rPr>
              <a:t>for </a:t>
            </a:r>
            <a:r>
              <a:rPr sz="2800" spc="-155" dirty="0">
                <a:latin typeface="Arial" panose="020B0604020202020204" pitchFamily="34" charset="0"/>
                <a:cs typeface="Arial" panose="020B0604020202020204" pitchFamily="34" charset="0"/>
              </a:rPr>
              <a:t>September </a:t>
            </a:r>
            <a:r>
              <a:rPr sz="2800" spc="-135" dirty="0">
                <a:latin typeface="Arial" panose="020B0604020202020204" pitchFamily="34" charset="0"/>
                <a:cs typeface="Arial" panose="020B0604020202020204" pitchFamily="34" charset="0"/>
              </a:rPr>
              <a:t>16,</a:t>
            </a:r>
            <a:r>
              <a:rPr sz="2800" spc="-405" dirty="0">
                <a:latin typeface="Arial" panose="020B0604020202020204" pitchFamily="34" charset="0"/>
                <a:cs typeface="Arial" panose="020B0604020202020204" pitchFamily="34" charset="0"/>
              </a:rPr>
              <a:t> </a:t>
            </a:r>
            <a:r>
              <a:rPr sz="2800" spc="-160" dirty="0">
                <a:latin typeface="Arial" panose="020B0604020202020204" pitchFamily="34" charset="0"/>
                <a:cs typeface="Arial" panose="020B0604020202020204" pitchFamily="34" charset="0"/>
              </a:rPr>
              <a:t>2019</a:t>
            </a:r>
            <a:endParaRPr sz="2800" dirty="0">
              <a:latin typeface="Arial" panose="020B0604020202020204" pitchFamily="34" charset="0"/>
              <a:cs typeface="Arial" panose="020B0604020202020204" pitchFamily="34" charset="0"/>
            </a:endParaRPr>
          </a:p>
        </p:txBody>
      </p:sp>
      <p:sp>
        <p:nvSpPr>
          <p:cNvPr id="5" name="object 5"/>
          <p:cNvSpPr/>
          <p:nvPr/>
        </p:nvSpPr>
        <p:spPr>
          <a:xfrm>
            <a:off x="8719457" y="478972"/>
            <a:ext cx="3151006" cy="2549372"/>
          </a:xfrm>
          <a:prstGeom prst="rect">
            <a:avLst/>
          </a:prstGeom>
          <a:blipFill>
            <a:blip r:embed="rId2" cstate="print"/>
            <a:stretch>
              <a:fillRect/>
            </a:stretch>
          </a:blipFill>
        </p:spPr>
        <p:txBody>
          <a:bodyPr wrap="square" lIns="0" tIns="0" rIns="0" bIns="0" rtlCol="0"/>
          <a:lstStyle/>
          <a:p>
            <a:endParaRPr/>
          </a:p>
        </p:txBody>
      </p:sp>
      <p:pic>
        <p:nvPicPr>
          <p:cNvPr id="7" name="Picture 6">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1345728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k object 17">
            <a:extLst>
              <a:ext uri="{FF2B5EF4-FFF2-40B4-BE49-F238E27FC236}">
                <a16:creationId xmlns="" xmlns:a16="http://schemas.microsoft.com/office/drawing/2014/main" id="{E57CF614-B794-F44C-A75B-8F6DE3B561BF}"/>
              </a:ext>
            </a:extLst>
          </p:cNvPr>
          <p:cNvSpPr/>
          <p:nvPr/>
        </p:nvSpPr>
        <p:spPr>
          <a:xfrm>
            <a:off x="2461887" y="1514855"/>
            <a:ext cx="7737348" cy="2101596"/>
          </a:xfrm>
          <a:prstGeom prst="rect">
            <a:avLst/>
          </a:prstGeom>
          <a:blipFill>
            <a:blip r:embed="rId2" cstate="print"/>
            <a:stretch>
              <a:fillRect/>
            </a:stretch>
          </a:blipFill>
        </p:spPr>
        <p:txBody>
          <a:bodyPr wrap="square" lIns="0" tIns="0" rIns="0" bIns="0" rtlCol="0"/>
          <a:lstStyle/>
          <a:p>
            <a:endParaRPr/>
          </a:p>
        </p:txBody>
      </p:sp>
      <p:sp>
        <p:nvSpPr>
          <p:cNvPr id="4" name="bk object 18">
            <a:extLst>
              <a:ext uri="{FF2B5EF4-FFF2-40B4-BE49-F238E27FC236}">
                <a16:creationId xmlns="" xmlns:a16="http://schemas.microsoft.com/office/drawing/2014/main" id="{3A152DFE-CCFA-A94E-BBA6-FFB7473E6CB4}"/>
              </a:ext>
            </a:extLst>
          </p:cNvPr>
          <p:cNvSpPr/>
          <p:nvPr/>
        </p:nvSpPr>
        <p:spPr>
          <a:xfrm>
            <a:off x="1623252" y="4721355"/>
            <a:ext cx="2743200" cy="1999485"/>
          </a:xfrm>
          <a:prstGeom prst="rect">
            <a:avLst/>
          </a:prstGeom>
          <a:blipFill>
            <a:blip r:embed="rId3" cstate="print"/>
            <a:stretch>
              <a:fillRect/>
            </a:stretch>
          </a:blipFill>
        </p:spPr>
        <p:txBody>
          <a:bodyPr wrap="square" lIns="0" tIns="0" rIns="0" bIns="0" rtlCol="0"/>
          <a:lstStyle/>
          <a:p>
            <a:endParaRPr/>
          </a:p>
        </p:txBody>
      </p:sp>
      <p:sp>
        <p:nvSpPr>
          <p:cNvPr id="5" name="bk object 19">
            <a:extLst>
              <a:ext uri="{FF2B5EF4-FFF2-40B4-BE49-F238E27FC236}">
                <a16:creationId xmlns="" xmlns:a16="http://schemas.microsoft.com/office/drawing/2014/main" id="{2845EBEB-A4BF-E342-8E64-152AA04DAA3B}"/>
              </a:ext>
            </a:extLst>
          </p:cNvPr>
          <p:cNvSpPr/>
          <p:nvPr/>
        </p:nvSpPr>
        <p:spPr>
          <a:xfrm>
            <a:off x="4610728" y="6096000"/>
            <a:ext cx="3750564" cy="534924"/>
          </a:xfrm>
          <a:prstGeom prst="rect">
            <a:avLst/>
          </a:prstGeom>
          <a:blipFill>
            <a:blip r:embed="rId4" cstate="print"/>
            <a:stretch>
              <a:fillRect/>
            </a:stretch>
          </a:blipFill>
        </p:spPr>
        <p:txBody>
          <a:bodyPr wrap="square" lIns="0" tIns="0" rIns="0" bIns="0" rtlCol="0"/>
          <a:lstStyle/>
          <a:p>
            <a:endParaRPr/>
          </a:p>
        </p:txBody>
      </p:sp>
      <p:sp>
        <p:nvSpPr>
          <p:cNvPr id="6" name="bk object 20">
            <a:extLst>
              <a:ext uri="{FF2B5EF4-FFF2-40B4-BE49-F238E27FC236}">
                <a16:creationId xmlns="" xmlns:a16="http://schemas.microsoft.com/office/drawing/2014/main" id="{0E0DAAE9-7A0D-6A45-BCD6-6F02121D0BA0}"/>
              </a:ext>
            </a:extLst>
          </p:cNvPr>
          <p:cNvSpPr/>
          <p:nvPr/>
        </p:nvSpPr>
        <p:spPr>
          <a:xfrm>
            <a:off x="5433688" y="3794759"/>
            <a:ext cx="1856232" cy="1746504"/>
          </a:xfrm>
          <a:prstGeom prst="rect">
            <a:avLst/>
          </a:prstGeom>
          <a:blipFill>
            <a:blip r:embed="rId5" cstate="print"/>
            <a:stretch>
              <a:fillRect/>
            </a:stretch>
          </a:blipFill>
        </p:spPr>
        <p:txBody>
          <a:bodyPr wrap="square" lIns="0" tIns="0" rIns="0" bIns="0" rtlCol="0"/>
          <a:lstStyle/>
          <a:p>
            <a:endParaRPr/>
          </a:p>
        </p:txBody>
      </p:sp>
      <p:sp>
        <p:nvSpPr>
          <p:cNvPr id="7" name="Holder 3">
            <a:extLst>
              <a:ext uri="{FF2B5EF4-FFF2-40B4-BE49-F238E27FC236}">
                <a16:creationId xmlns="" xmlns:a16="http://schemas.microsoft.com/office/drawing/2014/main" id="{6130F15B-6F25-7445-8A0B-65D4D27DC4FE}"/>
              </a:ext>
            </a:extLst>
          </p:cNvPr>
          <p:cNvSpPr txBox="1">
            <a:spLocks/>
          </p:cNvSpPr>
          <p:nvPr/>
        </p:nvSpPr>
        <p:spPr>
          <a:xfrm>
            <a:off x="2178424" y="6377940"/>
            <a:ext cx="2103120" cy="342900"/>
          </a:xfrm>
          <a:prstGeom prst="rect">
            <a:avLst/>
          </a:prstGeom>
        </p:spPr>
        <p:txBody>
          <a:bodyPr lIns="0" tIns="0" rIns="0" bIns="0"/>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9" name="Picture 8">
            <a:extLst>
              <a:ext uri="{FF2B5EF4-FFF2-40B4-BE49-F238E27FC236}">
                <a16:creationId xmlns="" xmlns:a16="http://schemas.microsoft.com/office/drawing/2014/main" id="{18A9DBEB-85BA-4A8B-8E3D-C888FFBDA5C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61258" y="186291"/>
            <a:ext cx="1711461" cy="777875"/>
          </a:xfrm>
          <a:prstGeom prst="rect">
            <a:avLst/>
          </a:prstGeom>
        </p:spPr>
      </p:pic>
    </p:spTree>
    <p:extLst>
      <p:ext uri="{BB962C8B-B14F-4D97-AF65-F5344CB8AC3E}">
        <p14:creationId xmlns:p14="http://schemas.microsoft.com/office/powerpoint/2010/main" val="284084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46747" y="1950865"/>
            <a:ext cx="3769980" cy="421966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3606" y="191262"/>
            <a:ext cx="483234" cy="474345"/>
          </a:xfrm>
          <a:custGeom>
            <a:avLst/>
            <a:gdLst/>
            <a:ahLst/>
            <a:cxnLst/>
            <a:rect l="l" t="t" r="r" b="b"/>
            <a:pathLst>
              <a:path w="483235" h="474345">
                <a:moveTo>
                  <a:pt x="241553" y="0"/>
                </a:moveTo>
                <a:lnTo>
                  <a:pt x="192888" y="4812"/>
                </a:lnTo>
                <a:lnTo>
                  <a:pt x="147554" y="18615"/>
                </a:lnTo>
                <a:lnTo>
                  <a:pt x="106523" y="40458"/>
                </a:lnTo>
                <a:lnTo>
                  <a:pt x="70770" y="69389"/>
                </a:lnTo>
                <a:lnTo>
                  <a:pt x="41268" y="104458"/>
                </a:lnTo>
                <a:lnTo>
                  <a:pt x="18990" y="144714"/>
                </a:lnTo>
                <a:lnTo>
                  <a:pt x="4909" y="189205"/>
                </a:lnTo>
                <a:lnTo>
                  <a:pt x="0" y="236982"/>
                </a:lnTo>
                <a:lnTo>
                  <a:pt x="4909" y="284758"/>
                </a:lnTo>
                <a:lnTo>
                  <a:pt x="18990" y="329249"/>
                </a:lnTo>
                <a:lnTo>
                  <a:pt x="41268" y="369505"/>
                </a:lnTo>
                <a:lnTo>
                  <a:pt x="70770" y="404574"/>
                </a:lnTo>
                <a:lnTo>
                  <a:pt x="106523" y="433505"/>
                </a:lnTo>
                <a:lnTo>
                  <a:pt x="147554" y="455348"/>
                </a:lnTo>
                <a:lnTo>
                  <a:pt x="192888" y="469151"/>
                </a:lnTo>
                <a:lnTo>
                  <a:pt x="241553" y="473964"/>
                </a:lnTo>
                <a:lnTo>
                  <a:pt x="290219" y="469151"/>
                </a:lnTo>
                <a:lnTo>
                  <a:pt x="335553" y="455348"/>
                </a:lnTo>
                <a:lnTo>
                  <a:pt x="376584" y="433505"/>
                </a:lnTo>
                <a:lnTo>
                  <a:pt x="412337" y="404574"/>
                </a:lnTo>
                <a:lnTo>
                  <a:pt x="441839" y="369505"/>
                </a:lnTo>
                <a:lnTo>
                  <a:pt x="464117" y="329249"/>
                </a:lnTo>
                <a:lnTo>
                  <a:pt x="478198" y="284758"/>
                </a:lnTo>
                <a:lnTo>
                  <a:pt x="483108" y="236982"/>
                </a:lnTo>
                <a:lnTo>
                  <a:pt x="478198" y="189205"/>
                </a:lnTo>
                <a:lnTo>
                  <a:pt x="464117" y="144714"/>
                </a:lnTo>
                <a:lnTo>
                  <a:pt x="441839" y="104458"/>
                </a:lnTo>
                <a:lnTo>
                  <a:pt x="412337" y="69389"/>
                </a:lnTo>
                <a:lnTo>
                  <a:pt x="376584" y="40458"/>
                </a:lnTo>
                <a:lnTo>
                  <a:pt x="335553" y="18615"/>
                </a:lnTo>
                <a:lnTo>
                  <a:pt x="290219" y="4812"/>
                </a:lnTo>
                <a:lnTo>
                  <a:pt x="241553" y="0"/>
                </a:lnTo>
                <a:close/>
              </a:path>
            </a:pathLst>
          </a:custGeom>
          <a:solidFill>
            <a:srgbClr val="FFFFFF"/>
          </a:solidFill>
        </p:spPr>
        <p:txBody>
          <a:bodyPr wrap="square" lIns="0" tIns="0" rIns="0" bIns="0" rtlCol="0"/>
          <a:lstStyle/>
          <a:p>
            <a:endParaRPr/>
          </a:p>
        </p:txBody>
      </p:sp>
      <p:sp>
        <p:nvSpPr>
          <p:cNvPr id="4" name="object 4"/>
          <p:cNvSpPr/>
          <p:nvPr/>
        </p:nvSpPr>
        <p:spPr>
          <a:xfrm>
            <a:off x="2124652" y="141506"/>
            <a:ext cx="483234" cy="474345"/>
          </a:xfrm>
          <a:custGeom>
            <a:avLst/>
            <a:gdLst/>
            <a:ahLst/>
            <a:cxnLst/>
            <a:rect l="l" t="t" r="r" b="b"/>
            <a:pathLst>
              <a:path w="483235" h="474345">
                <a:moveTo>
                  <a:pt x="0" y="236982"/>
                </a:moveTo>
                <a:lnTo>
                  <a:pt x="4909" y="189205"/>
                </a:lnTo>
                <a:lnTo>
                  <a:pt x="18990" y="144714"/>
                </a:lnTo>
                <a:lnTo>
                  <a:pt x="41268" y="104458"/>
                </a:lnTo>
                <a:lnTo>
                  <a:pt x="70770" y="69389"/>
                </a:lnTo>
                <a:lnTo>
                  <a:pt x="106523" y="40458"/>
                </a:lnTo>
                <a:lnTo>
                  <a:pt x="147554" y="18615"/>
                </a:lnTo>
                <a:lnTo>
                  <a:pt x="192888" y="4812"/>
                </a:lnTo>
                <a:lnTo>
                  <a:pt x="241553" y="0"/>
                </a:lnTo>
                <a:lnTo>
                  <a:pt x="290219" y="4812"/>
                </a:lnTo>
                <a:lnTo>
                  <a:pt x="335553" y="18615"/>
                </a:lnTo>
                <a:lnTo>
                  <a:pt x="376584" y="40458"/>
                </a:lnTo>
                <a:lnTo>
                  <a:pt x="412337" y="69389"/>
                </a:lnTo>
                <a:lnTo>
                  <a:pt x="441839" y="104458"/>
                </a:lnTo>
                <a:lnTo>
                  <a:pt x="464117" y="144714"/>
                </a:lnTo>
                <a:lnTo>
                  <a:pt x="478198" y="189205"/>
                </a:lnTo>
                <a:lnTo>
                  <a:pt x="483108" y="236982"/>
                </a:lnTo>
                <a:lnTo>
                  <a:pt x="478198" y="284758"/>
                </a:lnTo>
                <a:lnTo>
                  <a:pt x="464117" y="329249"/>
                </a:lnTo>
                <a:lnTo>
                  <a:pt x="441839" y="369505"/>
                </a:lnTo>
                <a:lnTo>
                  <a:pt x="412337" y="404574"/>
                </a:lnTo>
                <a:lnTo>
                  <a:pt x="376584" y="433505"/>
                </a:lnTo>
                <a:lnTo>
                  <a:pt x="335553" y="455348"/>
                </a:lnTo>
                <a:lnTo>
                  <a:pt x="290219" y="469151"/>
                </a:lnTo>
                <a:lnTo>
                  <a:pt x="241553" y="473964"/>
                </a:lnTo>
                <a:lnTo>
                  <a:pt x="192888" y="469151"/>
                </a:lnTo>
                <a:lnTo>
                  <a:pt x="147554" y="455348"/>
                </a:lnTo>
                <a:lnTo>
                  <a:pt x="106523" y="433505"/>
                </a:lnTo>
                <a:lnTo>
                  <a:pt x="70770" y="404574"/>
                </a:lnTo>
                <a:lnTo>
                  <a:pt x="41268" y="369505"/>
                </a:lnTo>
                <a:lnTo>
                  <a:pt x="18990" y="329249"/>
                </a:lnTo>
                <a:lnTo>
                  <a:pt x="4909" y="284758"/>
                </a:lnTo>
                <a:lnTo>
                  <a:pt x="0" y="236982"/>
                </a:lnTo>
                <a:close/>
              </a:path>
            </a:pathLst>
          </a:custGeom>
          <a:ln w="25908">
            <a:solidFill>
              <a:srgbClr val="1F7EC1"/>
            </a:solidFill>
          </a:ln>
        </p:spPr>
        <p:txBody>
          <a:bodyPr wrap="square" lIns="0" tIns="0" rIns="0" bIns="0" rtlCol="0"/>
          <a:lstStyle/>
          <a:p>
            <a:endParaRPr/>
          </a:p>
        </p:txBody>
      </p:sp>
      <p:sp>
        <p:nvSpPr>
          <p:cNvPr id="5" name="object 5"/>
          <p:cNvSpPr/>
          <p:nvPr/>
        </p:nvSpPr>
        <p:spPr>
          <a:xfrm>
            <a:off x="5129784" y="336805"/>
            <a:ext cx="76200" cy="17145"/>
          </a:xfrm>
          <a:custGeom>
            <a:avLst/>
            <a:gdLst/>
            <a:ahLst/>
            <a:cxnLst/>
            <a:rect l="l" t="t" r="r" b="b"/>
            <a:pathLst>
              <a:path w="76200" h="17145">
                <a:moveTo>
                  <a:pt x="0" y="16764"/>
                </a:moveTo>
                <a:lnTo>
                  <a:pt x="76200" y="16764"/>
                </a:lnTo>
                <a:lnTo>
                  <a:pt x="76200" y="0"/>
                </a:lnTo>
                <a:lnTo>
                  <a:pt x="0" y="0"/>
                </a:lnTo>
                <a:lnTo>
                  <a:pt x="0" y="16764"/>
                </a:lnTo>
                <a:close/>
              </a:path>
            </a:pathLst>
          </a:custGeom>
          <a:solidFill>
            <a:srgbClr val="FFFFFF"/>
          </a:solidFill>
        </p:spPr>
        <p:txBody>
          <a:bodyPr wrap="square" lIns="0" tIns="0" rIns="0" bIns="0" rtlCol="0"/>
          <a:lstStyle/>
          <a:p>
            <a:endParaRPr/>
          </a:p>
        </p:txBody>
      </p:sp>
      <p:sp>
        <p:nvSpPr>
          <p:cNvPr id="6" name="object 6"/>
          <p:cNvSpPr/>
          <p:nvPr/>
        </p:nvSpPr>
        <p:spPr>
          <a:xfrm>
            <a:off x="5129784" y="379475"/>
            <a:ext cx="76200" cy="15240"/>
          </a:xfrm>
          <a:custGeom>
            <a:avLst/>
            <a:gdLst/>
            <a:ahLst/>
            <a:cxnLst/>
            <a:rect l="l" t="t" r="r" b="b"/>
            <a:pathLst>
              <a:path w="76200" h="15239">
                <a:moveTo>
                  <a:pt x="0" y="15239"/>
                </a:moveTo>
                <a:lnTo>
                  <a:pt x="76200" y="15239"/>
                </a:lnTo>
                <a:lnTo>
                  <a:pt x="76200" y="0"/>
                </a:lnTo>
                <a:lnTo>
                  <a:pt x="0" y="0"/>
                </a:lnTo>
                <a:lnTo>
                  <a:pt x="0" y="15239"/>
                </a:lnTo>
                <a:close/>
              </a:path>
            </a:pathLst>
          </a:custGeom>
          <a:solidFill>
            <a:srgbClr val="FFFFFF"/>
          </a:solidFill>
        </p:spPr>
        <p:txBody>
          <a:bodyPr wrap="square" lIns="0" tIns="0" rIns="0" bIns="0" rtlCol="0"/>
          <a:lstStyle/>
          <a:p>
            <a:endParaRPr/>
          </a:p>
        </p:txBody>
      </p:sp>
      <p:sp>
        <p:nvSpPr>
          <p:cNvPr id="7" name="object 7"/>
          <p:cNvSpPr/>
          <p:nvPr/>
        </p:nvSpPr>
        <p:spPr>
          <a:xfrm>
            <a:off x="5071871" y="327660"/>
            <a:ext cx="36830" cy="24765"/>
          </a:xfrm>
          <a:custGeom>
            <a:avLst/>
            <a:gdLst/>
            <a:ahLst/>
            <a:cxnLst/>
            <a:rect l="l" t="t" r="r" b="b"/>
            <a:pathLst>
              <a:path w="36829" h="24764">
                <a:moveTo>
                  <a:pt x="0" y="24383"/>
                </a:moveTo>
                <a:lnTo>
                  <a:pt x="36575" y="24383"/>
                </a:lnTo>
                <a:lnTo>
                  <a:pt x="36575" y="0"/>
                </a:lnTo>
                <a:lnTo>
                  <a:pt x="0" y="0"/>
                </a:lnTo>
                <a:lnTo>
                  <a:pt x="0" y="24383"/>
                </a:lnTo>
                <a:close/>
              </a:path>
            </a:pathLst>
          </a:custGeom>
          <a:solidFill>
            <a:srgbClr val="FFFFFF"/>
          </a:solidFill>
        </p:spPr>
        <p:txBody>
          <a:bodyPr wrap="square" lIns="0" tIns="0" rIns="0" bIns="0" rtlCol="0"/>
          <a:lstStyle/>
          <a:p>
            <a:endParaRPr/>
          </a:p>
        </p:txBody>
      </p:sp>
      <p:sp>
        <p:nvSpPr>
          <p:cNvPr id="8" name="object 8"/>
          <p:cNvSpPr/>
          <p:nvPr/>
        </p:nvSpPr>
        <p:spPr>
          <a:xfrm>
            <a:off x="5071871" y="370332"/>
            <a:ext cx="36830" cy="24765"/>
          </a:xfrm>
          <a:custGeom>
            <a:avLst/>
            <a:gdLst/>
            <a:ahLst/>
            <a:cxnLst/>
            <a:rect l="l" t="t" r="r" b="b"/>
            <a:pathLst>
              <a:path w="36829" h="24764">
                <a:moveTo>
                  <a:pt x="0" y="24384"/>
                </a:moveTo>
                <a:lnTo>
                  <a:pt x="36575" y="24384"/>
                </a:lnTo>
                <a:lnTo>
                  <a:pt x="36575" y="0"/>
                </a:lnTo>
                <a:lnTo>
                  <a:pt x="0" y="0"/>
                </a:lnTo>
                <a:lnTo>
                  <a:pt x="0" y="24384"/>
                </a:lnTo>
                <a:close/>
              </a:path>
            </a:pathLst>
          </a:custGeom>
          <a:solidFill>
            <a:srgbClr val="FFFFFF"/>
          </a:solidFill>
        </p:spPr>
        <p:txBody>
          <a:bodyPr wrap="square" lIns="0" tIns="0" rIns="0" bIns="0" rtlCol="0"/>
          <a:lstStyle/>
          <a:p>
            <a:endParaRPr/>
          </a:p>
        </p:txBody>
      </p:sp>
      <p:sp>
        <p:nvSpPr>
          <p:cNvPr id="9" name="object 9"/>
          <p:cNvSpPr/>
          <p:nvPr/>
        </p:nvSpPr>
        <p:spPr>
          <a:xfrm>
            <a:off x="2087483" y="2272284"/>
            <a:ext cx="3837432" cy="3576828"/>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2180045" y="803149"/>
            <a:ext cx="8173720" cy="1275349"/>
          </a:xfrm>
          <a:prstGeom prst="rect">
            <a:avLst/>
          </a:prstGeom>
        </p:spPr>
        <p:txBody>
          <a:bodyPr vert="horz" wrap="square" lIns="0" tIns="13335" rIns="0" bIns="0" rtlCol="0">
            <a:spAutoFit/>
          </a:bodyPr>
          <a:lstStyle/>
          <a:p>
            <a:pPr marL="355600" marR="220979" indent="-342900">
              <a:spcBef>
                <a:spcPts val="105"/>
              </a:spcBef>
              <a:buSzPct val="97500"/>
              <a:buFont typeface="Wingdings"/>
              <a:buChar char=""/>
              <a:tabLst>
                <a:tab pos="355600" algn="l"/>
              </a:tabLst>
            </a:pPr>
            <a:r>
              <a:rPr dirty="0">
                <a:latin typeface="Arial"/>
                <a:cs typeface="Arial"/>
              </a:rPr>
              <a:t>USPS Secure Destruction for </a:t>
            </a:r>
            <a:r>
              <a:rPr spc="-5" dirty="0">
                <a:latin typeface="Arial"/>
                <a:cs typeface="Arial"/>
              </a:rPr>
              <a:t>flats </a:t>
            </a:r>
            <a:r>
              <a:rPr dirty="0">
                <a:latin typeface="Arial"/>
                <a:cs typeface="Arial"/>
              </a:rPr>
              <a:t>uses a more robust and</a:t>
            </a:r>
            <a:r>
              <a:rPr spc="-170" dirty="0">
                <a:latin typeface="Arial"/>
                <a:cs typeface="Arial"/>
              </a:rPr>
              <a:t> </a:t>
            </a:r>
            <a:r>
              <a:rPr dirty="0">
                <a:latin typeface="Arial"/>
                <a:cs typeface="Arial"/>
              </a:rPr>
              <a:t>powerful  industrial cross-cut</a:t>
            </a:r>
            <a:r>
              <a:rPr spc="-80" dirty="0">
                <a:latin typeface="Arial"/>
                <a:cs typeface="Arial"/>
              </a:rPr>
              <a:t> </a:t>
            </a:r>
            <a:r>
              <a:rPr spc="-15" dirty="0">
                <a:latin typeface="Arial"/>
                <a:cs typeface="Arial"/>
              </a:rPr>
              <a:t>shredder.</a:t>
            </a:r>
            <a:endParaRPr dirty="0">
              <a:latin typeface="Arial"/>
              <a:cs typeface="Arial"/>
            </a:endParaRPr>
          </a:p>
          <a:p>
            <a:pPr marL="355600" indent="-342900">
              <a:spcBef>
                <a:spcPts val="1200"/>
              </a:spcBef>
              <a:buSzPct val="97500"/>
              <a:buFont typeface="Wingdings"/>
              <a:buChar char=""/>
              <a:tabLst>
                <a:tab pos="355600" algn="l"/>
              </a:tabLst>
            </a:pPr>
            <a:r>
              <a:rPr dirty="0">
                <a:latin typeface="Arial"/>
                <a:cs typeface="Arial"/>
              </a:rPr>
              <a:t>Paper shred size is still at DIN 66399 P-Level 4: Particularly</a:t>
            </a:r>
            <a:r>
              <a:rPr spc="-160" dirty="0">
                <a:latin typeface="Arial"/>
                <a:cs typeface="Arial"/>
              </a:rPr>
              <a:t> </a:t>
            </a:r>
            <a:r>
              <a:rPr dirty="0">
                <a:latin typeface="Arial"/>
                <a:cs typeface="Arial"/>
              </a:rPr>
              <a:t>Sensitive</a:t>
            </a:r>
          </a:p>
          <a:p>
            <a:pPr marL="355600"/>
            <a:r>
              <a:rPr dirty="0">
                <a:latin typeface="Arial"/>
                <a:cs typeface="Arial"/>
              </a:rPr>
              <a:t>&amp; Confidential Data ( Surface Area less than</a:t>
            </a:r>
            <a:r>
              <a:rPr spc="-125" dirty="0">
                <a:latin typeface="Arial"/>
                <a:cs typeface="Arial"/>
              </a:rPr>
              <a:t> </a:t>
            </a:r>
            <a:r>
              <a:rPr spc="5" dirty="0">
                <a:latin typeface="Arial"/>
                <a:cs typeface="Arial"/>
              </a:rPr>
              <a:t>60mm</a:t>
            </a:r>
            <a:r>
              <a:rPr spc="7" baseline="25641" dirty="0">
                <a:latin typeface="Arial"/>
                <a:cs typeface="Arial"/>
              </a:rPr>
              <a:t>2</a:t>
            </a:r>
            <a:r>
              <a:rPr sz="1950" spc="7" baseline="25641" dirty="0">
                <a:latin typeface="Arial"/>
                <a:cs typeface="Arial"/>
              </a:rPr>
              <a:t>)</a:t>
            </a:r>
            <a:endParaRPr sz="1950" baseline="25641" dirty="0">
              <a:latin typeface="Arial"/>
              <a:cs typeface="Arial"/>
            </a:endParaRPr>
          </a:p>
        </p:txBody>
      </p:sp>
      <p:sp>
        <p:nvSpPr>
          <p:cNvPr id="11" name="object 11"/>
          <p:cNvSpPr/>
          <p:nvPr/>
        </p:nvSpPr>
        <p:spPr>
          <a:xfrm>
            <a:off x="4949952" y="4643629"/>
            <a:ext cx="2302764" cy="1796795"/>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091684" y="4785359"/>
            <a:ext cx="2019300" cy="1513332"/>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2815589" y="4293566"/>
            <a:ext cx="1891664" cy="574675"/>
          </a:xfrm>
          <a:prstGeom prst="rect">
            <a:avLst/>
          </a:prstGeom>
        </p:spPr>
        <p:txBody>
          <a:bodyPr vert="horz" wrap="square" lIns="0" tIns="12700" rIns="0" bIns="0" rtlCol="0">
            <a:spAutoFit/>
          </a:bodyPr>
          <a:lstStyle/>
          <a:p>
            <a:pPr marL="12700">
              <a:spcBef>
                <a:spcPts val="100"/>
              </a:spcBef>
            </a:pPr>
            <a:r>
              <a:rPr b="1" spc="-5" dirty="0">
                <a:latin typeface="Arial"/>
                <a:cs typeface="Arial"/>
              </a:rPr>
              <a:t>HSM Model</a:t>
            </a:r>
            <a:r>
              <a:rPr b="1" spc="-65" dirty="0">
                <a:latin typeface="Arial"/>
                <a:cs typeface="Arial"/>
              </a:rPr>
              <a:t> </a:t>
            </a:r>
            <a:r>
              <a:rPr b="1" spc="-5" dirty="0">
                <a:latin typeface="Arial"/>
                <a:cs typeface="Arial"/>
              </a:rPr>
              <a:t>400.2</a:t>
            </a:r>
            <a:endParaRPr>
              <a:latin typeface="Arial"/>
              <a:cs typeface="Arial"/>
            </a:endParaRPr>
          </a:p>
          <a:p>
            <a:pPr marL="12700">
              <a:spcBef>
                <a:spcPts val="5"/>
              </a:spcBef>
            </a:pPr>
            <a:r>
              <a:rPr b="1" spc="-5" dirty="0">
                <a:latin typeface="Arial"/>
                <a:cs typeface="Arial"/>
              </a:rPr>
              <a:t>for Letter</a:t>
            </a:r>
            <a:r>
              <a:rPr b="1" spc="-15" dirty="0">
                <a:latin typeface="Arial"/>
                <a:cs typeface="Arial"/>
              </a:rPr>
              <a:t> </a:t>
            </a:r>
            <a:r>
              <a:rPr b="1" dirty="0">
                <a:latin typeface="Arial"/>
                <a:cs typeface="Arial"/>
              </a:rPr>
              <a:t>Mail</a:t>
            </a:r>
            <a:endParaRPr>
              <a:latin typeface="Arial"/>
              <a:cs typeface="Arial"/>
            </a:endParaRPr>
          </a:p>
        </p:txBody>
      </p:sp>
      <p:sp>
        <p:nvSpPr>
          <p:cNvPr id="14" name="object 14"/>
          <p:cNvSpPr txBox="1"/>
          <p:nvPr/>
        </p:nvSpPr>
        <p:spPr>
          <a:xfrm>
            <a:off x="7786496" y="4574794"/>
            <a:ext cx="1891664" cy="664210"/>
          </a:xfrm>
          <a:prstGeom prst="rect">
            <a:avLst/>
          </a:prstGeom>
        </p:spPr>
        <p:txBody>
          <a:bodyPr vert="horz" wrap="square" lIns="0" tIns="12700" rIns="0" bIns="0" rtlCol="0">
            <a:spAutoFit/>
          </a:bodyPr>
          <a:lstStyle/>
          <a:p>
            <a:pPr marL="12700">
              <a:lnSpc>
                <a:spcPts val="2155"/>
              </a:lnSpc>
              <a:spcBef>
                <a:spcPts val="100"/>
              </a:spcBef>
            </a:pPr>
            <a:r>
              <a:rPr b="1" spc="-5" dirty="0">
                <a:latin typeface="Arial"/>
                <a:cs typeface="Arial"/>
              </a:rPr>
              <a:t>HSM </a:t>
            </a:r>
            <a:r>
              <a:rPr b="1" dirty="0">
                <a:latin typeface="Arial"/>
                <a:cs typeface="Arial"/>
              </a:rPr>
              <a:t>Model</a:t>
            </a:r>
            <a:r>
              <a:rPr b="1" spc="-70" dirty="0">
                <a:latin typeface="Arial"/>
                <a:cs typeface="Arial"/>
              </a:rPr>
              <a:t> </a:t>
            </a:r>
            <a:r>
              <a:rPr b="1" spc="-5" dirty="0">
                <a:latin typeface="Arial"/>
                <a:cs typeface="Arial"/>
              </a:rPr>
              <a:t>500.3</a:t>
            </a:r>
            <a:endParaRPr>
              <a:latin typeface="Arial"/>
              <a:cs typeface="Arial"/>
            </a:endParaRPr>
          </a:p>
          <a:p>
            <a:pPr marL="12700">
              <a:lnSpc>
                <a:spcPts val="2875"/>
              </a:lnSpc>
            </a:pPr>
            <a:r>
              <a:rPr b="1" dirty="0">
                <a:latin typeface="Arial"/>
                <a:cs typeface="Arial"/>
              </a:rPr>
              <a:t>for </a:t>
            </a:r>
            <a:r>
              <a:rPr sz="2400" b="1" dirty="0">
                <a:solidFill>
                  <a:srgbClr val="0000FF"/>
                </a:solidFill>
                <a:latin typeface="Arial"/>
                <a:cs typeface="Arial"/>
              </a:rPr>
              <a:t>Flat</a:t>
            </a:r>
            <a:r>
              <a:rPr sz="2400" b="1" spc="-40" dirty="0">
                <a:solidFill>
                  <a:srgbClr val="0000FF"/>
                </a:solidFill>
                <a:latin typeface="Arial"/>
                <a:cs typeface="Arial"/>
              </a:rPr>
              <a:t> </a:t>
            </a:r>
            <a:r>
              <a:rPr b="1" spc="-5" dirty="0">
                <a:latin typeface="Arial"/>
                <a:cs typeface="Arial"/>
              </a:rPr>
              <a:t>Mail</a:t>
            </a:r>
            <a:endParaRPr>
              <a:latin typeface="Arial"/>
              <a:cs typeface="Arial"/>
            </a:endParaRPr>
          </a:p>
        </p:txBody>
      </p:sp>
      <p:sp>
        <p:nvSpPr>
          <p:cNvPr id="15" name="object 15"/>
          <p:cNvSpPr txBox="1">
            <a:spLocks noGrp="1"/>
          </p:cNvSpPr>
          <p:nvPr>
            <p:ph type="title"/>
          </p:nvPr>
        </p:nvSpPr>
        <p:spPr>
          <a:xfrm>
            <a:off x="-862246" y="227319"/>
            <a:ext cx="11984059" cy="382156"/>
          </a:xfrm>
          <a:prstGeom prst="rect">
            <a:avLst/>
          </a:prstGeom>
        </p:spPr>
        <p:txBody>
          <a:bodyPr vert="horz" wrap="square" lIns="0" tIns="12700" rIns="0" bIns="0" rtlCol="0">
            <a:spAutoFit/>
          </a:bodyPr>
          <a:lstStyle/>
          <a:p>
            <a:pPr marL="3912870">
              <a:spcBef>
                <a:spcPts val="100"/>
              </a:spcBef>
            </a:pPr>
            <a:r>
              <a:rPr spc="-5" dirty="0"/>
              <a:t>SD </a:t>
            </a:r>
            <a:r>
              <a:rPr dirty="0"/>
              <a:t>Mail </a:t>
            </a:r>
            <a:r>
              <a:rPr spc="-5" dirty="0"/>
              <a:t>Service Expansion </a:t>
            </a:r>
            <a:r>
              <a:rPr dirty="0"/>
              <a:t>to</a:t>
            </a:r>
            <a:r>
              <a:rPr spc="-15" dirty="0"/>
              <a:t> </a:t>
            </a:r>
            <a:r>
              <a:rPr spc="-5" dirty="0"/>
              <a:t>Flats</a:t>
            </a:r>
          </a:p>
        </p:txBody>
      </p:sp>
      <p:sp>
        <p:nvSpPr>
          <p:cNvPr id="16" name="object 16"/>
          <p:cNvSpPr/>
          <p:nvPr/>
        </p:nvSpPr>
        <p:spPr>
          <a:xfrm>
            <a:off x="2114475" y="160784"/>
            <a:ext cx="484632" cy="403859"/>
          </a:xfrm>
          <a:prstGeom prst="rect">
            <a:avLst/>
          </a:prstGeom>
          <a:blipFill>
            <a:blip r:embed="rId6" cstate="print"/>
            <a:stretch>
              <a:fillRect/>
            </a:stretch>
          </a:blipFill>
        </p:spPr>
        <p:txBody>
          <a:bodyPr wrap="square" lIns="0" tIns="0" rIns="0" bIns="0" rtlCol="0"/>
          <a:lstStyle/>
          <a:p>
            <a:endParaRPr/>
          </a:p>
        </p:txBody>
      </p:sp>
      <p:pic>
        <p:nvPicPr>
          <p:cNvPr id="17" name="Picture 16">
            <a:extLst>
              <a:ext uri="{FF2B5EF4-FFF2-40B4-BE49-F238E27FC236}">
                <a16:creationId xmlns="" xmlns:a16="http://schemas.microsoft.com/office/drawing/2014/main" id="{18A9DBEB-85BA-4A8B-8E3D-C888FFBDA5C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649990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24955" y="1186716"/>
            <a:ext cx="1862327" cy="140512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246620" y="312420"/>
            <a:ext cx="76200" cy="15240"/>
          </a:xfrm>
          <a:custGeom>
            <a:avLst/>
            <a:gdLst/>
            <a:ahLst/>
            <a:cxnLst/>
            <a:rect l="l" t="t" r="r" b="b"/>
            <a:pathLst>
              <a:path w="76200" h="15239">
                <a:moveTo>
                  <a:pt x="0" y="15240"/>
                </a:moveTo>
                <a:lnTo>
                  <a:pt x="76200" y="15240"/>
                </a:lnTo>
                <a:lnTo>
                  <a:pt x="76200" y="0"/>
                </a:lnTo>
                <a:lnTo>
                  <a:pt x="0" y="0"/>
                </a:lnTo>
                <a:lnTo>
                  <a:pt x="0" y="15240"/>
                </a:lnTo>
                <a:close/>
              </a:path>
            </a:pathLst>
          </a:custGeom>
          <a:solidFill>
            <a:srgbClr val="FFFFFF"/>
          </a:solidFill>
        </p:spPr>
        <p:txBody>
          <a:bodyPr wrap="square" lIns="0" tIns="0" rIns="0" bIns="0" rtlCol="0"/>
          <a:lstStyle/>
          <a:p>
            <a:endParaRPr/>
          </a:p>
        </p:txBody>
      </p:sp>
      <p:sp>
        <p:nvSpPr>
          <p:cNvPr id="4" name="object 4"/>
          <p:cNvSpPr/>
          <p:nvPr/>
        </p:nvSpPr>
        <p:spPr>
          <a:xfrm>
            <a:off x="7246620" y="353568"/>
            <a:ext cx="76200" cy="15240"/>
          </a:xfrm>
          <a:custGeom>
            <a:avLst/>
            <a:gdLst/>
            <a:ahLst/>
            <a:cxnLst/>
            <a:rect l="l" t="t" r="r" b="b"/>
            <a:pathLst>
              <a:path w="76200" h="15239">
                <a:moveTo>
                  <a:pt x="0" y="15239"/>
                </a:moveTo>
                <a:lnTo>
                  <a:pt x="76200" y="15239"/>
                </a:lnTo>
                <a:lnTo>
                  <a:pt x="76200" y="0"/>
                </a:lnTo>
                <a:lnTo>
                  <a:pt x="0" y="0"/>
                </a:lnTo>
                <a:lnTo>
                  <a:pt x="0" y="15239"/>
                </a:lnTo>
                <a:close/>
              </a:path>
            </a:pathLst>
          </a:custGeom>
          <a:solidFill>
            <a:srgbClr val="FFFFFF"/>
          </a:solidFill>
        </p:spPr>
        <p:txBody>
          <a:bodyPr wrap="square" lIns="0" tIns="0" rIns="0" bIns="0" rtlCol="0"/>
          <a:lstStyle/>
          <a:p>
            <a:endParaRPr/>
          </a:p>
        </p:txBody>
      </p:sp>
      <p:sp>
        <p:nvSpPr>
          <p:cNvPr id="5" name="object 5"/>
          <p:cNvSpPr/>
          <p:nvPr/>
        </p:nvSpPr>
        <p:spPr>
          <a:xfrm>
            <a:off x="7188708" y="301753"/>
            <a:ext cx="36830" cy="24765"/>
          </a:xfrm>
          <a:custGeom>
            <a:avLst/>
            <a:gdLst/>
            <a:ahLst/>
            <a:cxnLst/>
            <a:rect l="l" t="t" r="r" b="b"/>
            <a:pathLst>
              <a:path w="36829" h="24764">
                <a:moveTo>
                  <a:pt x="0" y="24383"/>
                </a:moveTo>
                <a:lnTo>
                  <a:pt x="36575" y="24383"/>
                </a:lnTo>
                <a:lnTo>
                  <a:pt x="36575" y="0"/>
                </a:lnTo>
                <a:lnTo>
                  <a:pt x="0" y="0"/>
                </a:lnTo>
                <a:lnTo>
                  <a:pt x="0" y="24383"/>
                </a:lnTo>
                <a:close/>
              </a:path>
            </a:pathLst>
          </a:custGeom>
          <a:solidFill>
            <a:srgbClr val="FFFFFF"/>
          </a:solidFill>
        </p:spPr>
        <p:txBody>
          <a:bodyPr wrap="square" lIns="0" tIns="0" rIns="0" bIns="0" rtlCol="0"/>
          <a:lstStyle/>
          <a:p>
            <a:endParaRPr/>
          </a:p>
        </p:txBody>
      </p:sp>
      <p:sp>
        <p:nvSpPr>
          <p:cNvPr id="6" name="object 6"/>
          <p:cNvSpPr/>
          <p:nvPr/>
        </p:nvSpPr>
        <p:spPr>
          <a:xfrm>
            <a:off x="7188708" y="345947"/>
            <a:ext cx="36830" cy="22860"/>
          </a:xfrm>
          <a:custGeom>
            <a:avLst/>
            <a:gdLst/>
            <a:ahLst/>
            <a:cxnLst/>
            <a:rect l="l" t="t" r="r" b="b"/>
            <a:pathLst>
              <a:path w="36829" h="22860">
                <a:moveTo>
                  <a:pt x="0" y="22860"/>
                </a:moveTo>
                <a:lnTo>
                  <a:pt x="36575" y="22860"/>
                </a:lnTo>
                <a:lnTo>
                  <a:pt x="36575" y="0"/>
                </a:lnTo>
                <a:lnTo>
                  <a:pt x="0" y="0"/>
                </a:lnTo>
                <a:lnTo>
                  <a:pt x="0" y="22860"/>
                </a:lnTo>
                <a:close/>
              </a:path>
            </a:pathLst>
          </a:custGeom>
          <a:solidFill>
            <a:srgbClr val="FFFFFF"/>
          </a:solidFill>
        </p:spPr>
        <p:txBody>
          <a:bodyPr wrap="square" lIns="0" tIns="0" rIns="0" bIns="0" rtlCol="0"/>
          <a:lstStyle/>
          <a:p>
            <a:endParaRPr/>
          </a:p>
        </p:txBody>
      </p:sp>
      <p:sp>
        <p:nvSpPr>
          <p:cNvPr id="7" name="object 7"/>
          <p:cNvSpPr/>
          <p:nvPr/>
        </p:nvSpPr>
        <p:spPr>
          <a:xfrm>
            <a:off x="7030973" y="166878"/>
            <a:ext cx="483234" cy="472440"/>
          </a:xfrm>
          <a:custGeom>
            <a:avLst/>
            <a:gdLst/>
            <a:ahLst/>
            <a:cxnLst/>
            <a:rect l="l" t="t" r="r" b="b"/>
            <a:pathLst>
              <a:path w="483235" h="472440">
                <a:moveTo>
                  <a:pt x="241553" y="0"/>
                </a:moveTo>
                <a:lnTo>
                  <a:pt x="192888" y="4800"/>
                </a:lnTo>
                <a:lnTo>
                  <a:pt x="147554" y="18567"/>
                </a:lnTo>
                <a:lnTo>
                  <a:pt x="106523" y="40351"/>
                </a:lnTo>
                <a:lnTo>
                  <a:pt x="70770" y="69199"/>
                </a:lnTo>
                <a:lnTo>
                  <a:pt x="41268" y="104161"/>
                </a:lnTo>
                <a:lnTo>
                  <a:pt x="18990" y="144285"/>
                </a:lnTo>
                <a:lnTo>
                  <a:pt x="4909" y="188622"/>
                </a:lnTo>
                <a:lnTo>
                  <a:pt x="0" y="236220"/>
                </a:lnTo>
                <a:lnTo>
                  <a:pt x="4909" y="283817"/>
                </a:lnTo>
                <a:lnTo>
                  <a:pt x="18990" y="328154"/>
                </a:lnTo>
                <a:lnTo>
                  <a:pt x="41268" y="368278"/>
                </a:lnTo>
                <a:lnTo>
                  <a:pt x="70770" y="403240"/>
                </a:lnTo>
                <a:lnTo>
                  <a:pt x="106523" y="432088"/>
                </a:lnTo>
                <a:lnTo>
                  <a:pt x="147554" y="453872"/>
                </a:lnTo>
                <a:lnTo>
                  <a:pt x="192888" y="467639"/>
                </a:lnTo>
                <a:lnTo>
                  <a:pt x="241553" y="472439"/>
                </a:lnTo>
                <a:lnTo>
                  <a:pt x="290219" y="467639"/>
                </a:lnTo>
                <a:lnTo>
                  <a:pt x="335553" y="453872"/>
                </a:lnTo>
                <a:lnTo>
                  <a:pt x="376584" y="432088"/>
                </a:lnTo>
                <a:lnTo>
                  <a:pt x="412337" y="403240"/>
                </a:lnTo>
                <a:lnTo>
                  <a:pt x="441839" y="368278"/>
                </a:lnTo>
                <a:lnTo>
                  <a:pt x="464117" y="328154"/>
                </a:lnTo>
                <a:lnTo>
                  <a:pt x="478198" y="283817"/>
                </a:lnTo>
                <a:lnTo>
                  <a:pt x="483108" y="236220"/>
                </a:lnTo>
                <a:lnTo>
                  <a:pt x="478198" y="188622"/>
                </a:lnTo>
                <a:lnTo>
                  <a:pt x="464117" y="144285"/>
                </a:lnTo>
                <a:lnTo>
                  <a:pt x="441839" y="104161"/>
                </a:lnTo>
                <a:lnTo>
                  <a:pt x="412337" y="69199"/>
                </a:lnTo>
                <a:lnTo>
                  <a:pt x="376584" y="40351"/>
                </a:lnTo>
                <a:lnTo>
                  <a:pt x="335553" y="18567"/>
                </a:lnTo>
                <a:lnTo>
                  <a:pt x="290219" y="4800"/>
                </a:lnTo>
                <a:lnTo>
                  <a:pt x="241553" y="0"/>
                </a:lnTo>
                <a:close/>
              </a:path>
            </a:pathLst>
          </a:custGeom>
          <a:solidFill>
            <a:srgbClr val="FFFFFF"/>
          </a:solidFill>
        </p:spPr>
        <p:txBody>
          <a:bodyPr wrap="square" lIns="0" tIns="0" rIns="0" bIns="0" rtlCol="0"/>
          <a:lstStyle/>
          <a:p>
            <a:endParaRPr/>
          </a:p>
        </p:txBody>
      </p:sp>
      <p:sp>
        <p:nvSpPr>
          <p:cNvPr id="8" name="object 8"/>
          <p:cNvSpPr/>
          <p:nvPr/>
        </p:nvSpPr>
        <p:spPr>
          <a:xfrm>
            <a:off x="7030973" y="166878"/>
            <a:ext cx="483234" cy="472440"/>
          </a:xfrm>
          <a:custGeom>
            <a:avLst/>
            <a:gdLst/>
            <a:ahLst/>
            <a:cxnLst/>
            <a:rect l="l" t="t" r="r" b="b"/>
            <a:pathLst>
              <a:path w="483235" h="472440">
                <a:moveTo>
                  <a:pt x="0" y="236220"/>
                </a:moveTo>
                <a:lnTo>
                  <a:pt x="4909" y="188622"/>
                </a:lnTo>
                <a:lnTo>
                  <a:pt x="18990" y="144285"/>
                </a:lnTo>
                <a:lnTo>
                  <a:pt x="41268" y="104161"/>
                </a:lnTo>
                <a:lnTo>
                  <a:pt x="70770" y="69199"/>
                </a:lnTo>
                <a:lnTo>
                  <a:pt x="106523" y="40351"/>
                </a:lnTo>
                <a:lnTo>
                  <a:pt x="147554" y="18567"/>
                </a:lnTo>
                <a:lnTo>
                  <a:pt x="192888" y="4800"/>
                </a:lnTo>
                <a:lnTo>
                  <a:pt x="241553" y="0"/>
                </a:lnTo>
                <a:lnTo>
                  <a:pt x="290219" y="4800"/>
                </a:lnTo>
                <a:lnTo>
                  <a:pt x="335553" y="18567"/>
                </a:lnTo>
                <a:lnTo>
                  <a:pt x="376584" y="40351"/>
                </a:lnTo>
                <a:lnTo>
                  <a:pt x="412337" y="69199"/>
                </a:lnTo>
                <a:lnTo>
                  <a:pt x="441839" y="104161"/>
                </a:lnTo>
                <a:lnTo>
                  <a:pt x="464117" y="144285"/>
                </a:lnTo>
                <a:lnTo>
                  <a:pt x="478198" y="188622"/>
                </a:lnTo>
                <a:lnTo>
                  <a:pt x="483108" y="236220"/>
                </a:lnTo>
                <a:lnTo>
                  <a:pt x="478198" y="283817"/>
                </a:lnTo>
                <a:lnTo>
                  <a:pt x="464117" y="328154"/>
                </a:lnTo>
                <a:lnTo>
                  <a:pt x="441839" y="368278"/>
                </a:lnTo>
                <a:lnTo>
                  <a:pt x="412337" y="403240"/>
                </a:lnTo>
                <a:lnTo>
                  <a:pt x="376584" y="432088"/>
                </a:lnTo>
                <a:lnTo>
                  <a:pt x="335553" y="453872"/>
                </a:lnTo>
                <a:lnTo>
                  <a:pt x="290219" y="467639"/>
                </a:lnTo>
                <a:lnTo>
                  <a:pt x="241553" y="472439"/>
                </a:lnTo>
                <a:lnTo>
                  <a:pt x="192888" y="467639"/>
                </a:lnTo>
                <a:lnTo>
                  <a:pt x="147554" y="453872"/>
                </a:lnTo>
                <a:lnTo>
                  <a:pt x="106523" y="432088"/>
                </a:lnTo>
                <a:lnTo>
                  <a:pt x="70770" y="403240"/>
                </a:lnTo>
                <a:lnTo>
                  <a:pt x="41268" y="368278"/>
                </a:lnTo>
                <a:lnTo>
                  <a:pt x="18990" y="328154"/>
                </a:lnTo>
                <a:lnTo>
                  <a:pt x="4909" y="283817"/>
                </a:lnTo>
                <a:lnTo>
                  <a:pt x="0" y="236220"/>
                </a:lnTo>
                <a:close/>
              </a:path>
            </a:pathLst>
          </a:custGeom>
          <a:ln w="25908">
            <a:solidFill>
              <a:srgbClr val="1F7EC1"/>
            </a:solidFill>
          </a:ln>
        </p:spPr>
        <p:txBody>
          <a:bodyPr wrap="square" lIns="0" tIns="0" rIns="0" bIns="0" rtlCol="0"/>
          <a:lstStyle/>
          <a:p>
            <a:endParaRPr/>
          </a:p>
        </p:txBody>
      </p:sp>
      <p:sp>
        <p:nvSpPr>
          <p:cNvPr id="9" name="object 9"/>
          <p:cNvSpPr txBox="1">
            <a:spLocks noGrp="1"/>
          </p:cNvSpPr>
          <p:nvPr>
            <p:ph type="title"/>
          </p:nvPr>
        </p:nvSpPr>
        <p:spPr>
          <a:xfrm>
            <a:off x="7665211" y="136907"/>
            <a:ext cx="2691130" cy="513715"/>
          </a:xfrm>
          <a:prstGeom prst="rect">
            <a:avLst/>
          </a:prstGeom>
        </p:spPr>
        <p:txBody>
          <a:bodyPr vert="horz" wrap="square" lIns="0" tIns="12700" rIns="0" bIns="0" rtlCol="0" anchor="ctr">
            <a:spAutoFit/>
          </a:bodyPr>
          <a:lstStyle/>
          <a:p>
            <a:pPr marL="12700">
              <a:lnSpc>
                <a:spcPct val="100000"/>
              </a:lnSpc>
              <a:spcBef>
                <a:spcPts val="100"/>
              </a:spcBef>
            </a:pPr>
            <a:r>
              <a:rPr sz="3200" spc="-5" dirty="0"/>
              <a:t>Mailer</a:t>
            </a:r>
            <a:r>
              <a:rPr sz="3200" spc="-65" dirty="0"/>
              <a:t> </a:t>
            </a:r>
            <a:r>
              <a:rPr sz="3200" dirty="0"/>
              <a:t>Update</a:t>
            </a:r>
          </a:p>
        </p:txBody>
      </p:sp>
      <p:sp>
        <p:nvSpPr>
          <p:cNvPr id="10" name="object 10"/>
          <p:cNvSpPr/>
          <p:nvPr/>
        </p:nvSpPr>
        <p:spPr>
          <a:xfrm>
            <a:off x="2380269" y="1346562"/>
            <a:ext cx="8740140" cy="3354324"/>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1645265" y="1565575"/>
            <a:ext cx="7679690" cy="3094990"/>
          </a:xfrm>
          <a:prstGeom prst="rect">
            <a:avLst/>
          </a:prstGeom>
        </p:spPr>
        <p:txBody>
          <a:bodyPr vert="horz" wrap="square" lIns="0" tIns="213360" rIns="0" bIns="0" rtlCol="0">
            <a:spAutoFit/>
          </a:bodyPr>
          <a:lstStyle/>
          <a:p>
            <a:pPr marL="12700">
              <a:spcBef>
                <a:spcPts val="1680"/>
              </a:spcBef>
            </a:pPr>
            <a:r>
              <a:rPr sz="3600" b="1" dirty="0">
                <a:solidFill>
                  <a:srgbClr val="0000FF"/>
                </a:solidFill>
                <a:latin typeface="Arial"/>
                <a:cs typeface="Arial"/>
              </a:rPr>
              <a:t>Mailer Statistics – July</a:t>
            </a:r>
            <a:r>
              <a:rPr sz="3600" b="1" spc="-60" dirty="0">
                <a:solidFill>
                  <a:srgbClr val="0000FF"/>
                </a:solidFill>
                <a:latin typeface="Arial"/>
                <a:cs typeface="Arial"/>
              </a:rPr>
              <a:t> </a:t>
            </a:r>
            <a:r>
              <a:rPr sz="3600" b="1" dirty="0">
                <a:solidFill>
                  <a:srgbClr val="0000FF"/>
                </a:solidFill>
                <a:latin typeface="Arial"/>
                <a:cs typeface="Arial"/>
              </a:rPr>
              <a:t>2019</a:t>
            </a:r>
            <a:endParaRPr sz="3600" dirty="0">
              <a:latin typeface="Arial"/>
              <a:cs typeface="Arial"/>
            </a:endParaRPr>
          </a:p>
          <a:p>
            <a:pPr marL="355600" indent="-342900">
              <a:spcBef>
                <a:spcPts val="1225"/>
              </a:spcBef>
              <a:buFont typeface="Arial"/>
              <a:buChar char="•"/>
              <a:tabLst>
                <a:tab pos="354965" algn="l"/>
                <a:tab pos="355600" algn="l"/>
              </a:tabLst>
            </a:pPr>
            <a:r>
              <a:rPr sz="2800" spc="-5" dirty="0">
                <a:latin typeface="Arial"/>
                <a:cs typeface="Arial"/>
              </a:rPr>
              <a:t>125 major mailers</a:t>
            </a:r>
            <a:r>
              <a:rPr sz="2800" dirty="0">
                <a:latin typeface="Arial"/>
                <a:cs typeface="Arial"/>
              </a:rPr>
              <a:t> </a:t>
            </a:r>
            <a:r>
              <a:rPr sz="2800" spc="-5" dirty="0">
                <a:latin typeface="Arial"/>
                <a:cs typeface="Arial"/>
              </a:rPr>
              <a:t>enrolled</a:t>
            </a:r>
            <a:endParaRPr sz="2800" dirty="0">
              <a:latin typeface="Arial"/>
              <a:cs typeface="Arial"/>
            </a:endParaRPr>
          </a:p>
          <a:p>
            <a:pPr marL="355600" marR="107950" indent="-342900">
              <a:spcBef>
                <a:spcPts val="1800"/>
              </a:spcBef>
              <a:buFont typeface="Arial"/>
              <a:buChar char="•"/>
              <a:tabLst>
                <a:tab pos="354965" algn="l"/>
                <a:tab pos="355600" algn="l"/>
                <a:tab pos="2116455" algn="l"/>
              </a:tabLst>
            </a:pPr>
            <a:r>
              <a:rPr sz="2800" spc="-5" dirty="0">
                <a:latin typeface="Arial"/>
                <a:cs typeface="Arial"/>
              </a:rPr>
              <a:t>Mailers </a:t>
            </a:r>
            <a:r>
              <a:rPr sz="2800" dirty="0">
                <a:latin typeface="Arial"/>
                <a:cs typeface="Arial"/>
              </a:rPr>
              <a:t>registered </a:t>
            </a:r>
            <a:r>
              <a:rPr sz="2800" spc="-5" dirty="0">
                <a:latin typeface="Arial"/>
                <a:cs typeface="Arial"/>
              </a:rPr>
              <a:t>under 164 primary  accounts</a:t>
            </a:r>
            <a:r>
              <a:rPr lang="en-US" sz="2800" spc="-5" dirty="0">
                <a:latin typeface="Arial"/>
                <a:cs typeface="Arial"/>
              </a:rPr>
              <a:t> </a:t>
            </a:r>
            <a:r>
              <a:rPr sz="2800" spc="-5" dirty="0">
                <a:latin typeface="Arial"/>
                <a:cs typeface="Arial"/>
              </a:rPr>
              <a:t>and</a:t>
            </a:r>
            <a:r>
              <a:rPr lang="en-US" sz="2800" spc="-5" dirty="0">
                <a:latin typeface="Arial"/>
                <a:cs typeface="Arial"/>
              </a:rPr>
              <a:t> </a:t>
            </a:r>
            <a:r>
              <a:rPr sz="2800" spc="-5" dirty="0">
                <a:latin typeface="Arial"/>
                <a:cs typeface="Arial"/>
              </a:rPr>
              <a:t>192 MIDs (+</a:t>
            </a:r>
            <a:r>
              <a:rPr sz="2800" dirty="0">
                <a:latin typeface="Arial"/>
                <a:cs typeface="Arial"/>
              </a:rPr>
              <a:t>5) and </a:t>
            </a:r>
            <a:r>
              <a:rPr sz="2800" spc="-5" dirty="0">
                <a:latin typeface="Arial"/>
                <a:cs typeface="Arial"/>
              </a:rPr>
              <a:t>10</a:t>
            </a:r>
            <a:r>
              <a:rPr sz="2800" spc="5" dirty="0">
                <a:latin typeface="Arial"/>
                <a:cs typeface="Arial"/>
              </a:rPr>
              <a:t> </a:t>
            </a:r>
            <a:r>
              <a:rPr sz="2800" spc="-5" dirty="0">
                <a:latin typeface="Arial"/>
                <a:cs typeface="Arial"/>
              </a:rPr>
              <a:t>STIDs</a:t>
            </a:r>
            <a:endParaRPr sz="2800" dirty="0">
              <a:latin typeface="Arial"/>
              <a:cs typeface="Arial"/>
            </a:endParaRPr>
          </a:p>
          <a:p>
            <a:pPr marL="355600" indent="-342900">
              <a:spcBef>
                <a:spcPts val="1800"/>
              </a:spcBef>
              <a:buFont typeface="Arial"/>
              <a:buChar char="•"/>
              <a:tabLst>
                <a:tab pos="354965" algn="l"/>
                <a:tab pos="355600" algn="l"/>
              </a:tabLst>
            </a:pPr>
            <a:r>
              <a:rPr sz="2800" spc="-5" dirty="0">
                <a:latin typeface="Arial"/>
                <a:cs typeface="Arial"/>
              </a:rPr>
              <a:t>15 mailers using multiple primary</a:t>
            </a:r>
            <a:r>
              <a:rPr sz="2800" spc="70" dirty="0">
                <a:latin typeface="Arial"/>
                <a:cs typeface="Arial"/>
              </a:rPr>
              <a:t> </a:t>
            </a:r>
            <a:r>
              <a:rPr sz="2800" spc="-5" dirty="0">
                <a:latin typeface="Arial"/>
                <a:cs typeface="Arial"/>
              </a:rPr>
              <a:t>accounts</a:t>
            </a:r>
            <a:endParaRPr sz="2800" dirty="0">
              <a:latin typeface="Arial"/>
              <a:cs typeface="Arial"/>
            </a:endParaRPr>
          </a:p>
        </p:txBody>
      </p:sp>
      <p:sp>
        <p:nvSpPr>
          <p:cNvPr id="12" name="object 12"/>
          <p:cNvSpPr/>
          <p:nvPr/>
        </p:nvSpPr>
        <p:spPr>
          <a:xfrm>
            <a:off x="7110984" y="323089"/>
            <a:ext cx="323088" cy="196595"/>
          </a:xfrm>
          <a:prstGeom prst="rect">
            <a:avLst/>
          </a:prstGeom>
          <a:blipFill>
            <a:blip r:embed="rId4" cstate="print"/>
            <a:stretch>
              <a:fillRect/>
            </a:stretch>
          </a:blipFill>
        </p:spPr>
        <p:txBody>
          <a:bodyPr wrap="square" lIns="0" tIns="0" rIns="0" bIns="0" rtlCol="0"/>
          <a:lstStyle/>
          <a:p>
            <a:endParaRPr/>
          </a:p>
        </p:txBody>
      </p:sp>
      <p:pic>
        <p:nvPicPr>
          <p:cNvPr id="13" name="Picture 12">
            <a:extLst>
              <a:ext uri="{FF2B5EF4-FFF2-40B4-BE49-F238E27FC236}">
                <a16:creationId xmlns="" xmlns:a16="http://schemas.microsoft.com/office/drawing/2014/main" id="{18A9DBEB-85BA-4A8B-8E3D-C888FFBDA5C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96629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MTAC</a:t>
            </a:r>
            <a:br>
              <a:rPr lang="en-US" b="1" dirty="0">
                <a:solidFill>
                  <a:schemeClr val="bg1"/>
                </a:solidFill>
              </a:rPr>
            </a:br>
            <a:r>
              <a:rPr lang="en-US" b="1" dirty="0">
                <a:solidFill>
                  <a:schemeClr val="bg1"/>
                </a:solidFill>
              </a:rPr>
              <a:t>Focus Group</a:t>
            </a:r>
            <a:br>
              <a:rPr lang="en-US" b="1" dirty="0">
                <a:solidFill>
                  <a:schemeClr val="bg1"/>
                </a:solidFill>
              </a:rPr>
            </a:br>
            <a:r>
              <a:rPr lang="en-US" b="1" dirty="0">
                <a:solidFill>
                  <a:schemeClr val="bg1"/>
                </a:solidFill>
              </a:rPr>
              <a:t>Sessions</a:t>
            </a:r>
            <a:endParaRPr lang="en-US" dirty="0">
              <a:solidFill>
                <a:schemeClr val="bg1"/>
              </a:solidFill>
            </a:endParaRP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2358596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2885" y="1492250"/>
            <a:ext cx="5145311" cy="4401205"/>
          </a:xfrm>
          <a:prstGeom prst="rect">
            <a:avLst/>
          </a:prstGeom>
        </p:spPr>
        <p:txBody>
          <a:bodyPr wrap="square">
            <a:spAutoFit/>
          </a:bodyPr>
          <a:lstStyle/>
          <a:p>
            <a:r>
              <a:rPr lang="en-US" sz="2800" b="1" u="sng" dirty="0">
                <a:latin typeface="Arial" panose="020B0604020202020204" pitchFamily="34" charset="0"/>
                <a:cs typeface="Arial" panose="020B0604020202020204" pitchFamily="34" charset="0"/>
              </a:rPr>
              <a:t>MTAC Focus Group</a:t>
            </a:r>
          </a:p>
          <a:p>
            <a:endParaRPr lang="en-US" sz="28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Held on Wednesday</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Mail Prep &amp; Entry</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Enterprise Analytics</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Payment &amp; Acceptance</a:t>
            </a: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Product Innovation</a:t>
            </a:r>
          </a:p>
          <a:p>
            <a:pPr marL="342900" indent="-3429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Break out by classes</a:t>
            </a:r>
          </a:p>
          <a:p>
            <a:pPr marL="342900" indent="-3429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Rotating briefings</a:t>
            </a:r>
          </a:p>
        </p:txBody>
      </p:sp>
      <p:pic>
        <p:nvPicPr>
          <p:cNvPr id="3" name="Picture 2">
            <a:extLst>
              <a:ext uri="{FF2B5EF4-FFF2-40B4-BE49-F238E27FC236}">
                <a16:creationId xmlns="" xmlns:a16="http://schemas.microsoft.com/office/drawing/2014/main" id="{F43D0D9C-B7C0-F54E-AECE-49EC358DE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228" y="107577"/>
            <a:ext cx="4900079" cy="6341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220323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Mail Prep and Entry, Operations</a:t>
            </a:r>
            <a:endParaRPr lang="en-US" dirty="0">
              <a:solidFill>
                <a:schemeClr val="bg1"/>
              </a:solidFill>
            </a:endParaRP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1089507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		</a:t>
            </a:r>
          </a:p>
          <a:p>
            <a:pPr marL="0" indent="0">
              <a:buNone/>
            </a:pPr>
            <a:endParaRPr lang="en-US" dirty="0"/>
          </a:p>
          <a:p>
            <a:pPr marL="0" indent="0">
              <a:buNone/>
            </a:pPr>
            <a:endParaRPr lang="en-US" dirty="0"/>
          </a:p>
        </p:txBody>
      </p:sp>
      <p:sp>
        <p:nvSpPr>
          <p:cNvPr id="2" name="Rectangle 1">
            <a:hlinkClick r:id="rId3" action="ppaction://hlinkfile"/>
          </p:cNvPr>
          <p:cNvSpPr/>
          <p:nvPr/>
        </p:nvSpPr>
        <p:spPr>
          <a:xfrm>
            <a:off x="4086475" y="6176963"/>
            <a:ext cx="4019049" cy="369332"/>
          </a:xfrm>
          <a:prstGeom prst="rect">
            <a:avLst/>
          </a:prstGeom>
        </p:spPr>
        <p:txBody>
          <a:bodyPr wrap="none">
            <a:spAutoFit/>
          </a:bodyPr>
          <a:lstStyle/>
          <a:p>
            <a:r>
              <a:rPr lang="en-US" dirty="0">
                <a:solidFill>
                  <a:srgbClr val="000000"/>
                </a:solidFill>
                <a:latin typeface="Arial" panose="020B0604020202020204" pitchFamily="34" charset="0"/>
                <a:hlinkClick r:id="rId3" action="ppaction://hlinkfile"/>
              </a:rPr>
              <a:t>Presentations available on PostalPro!</a:t>
            </a:r>
            <a:endParaRPr lang="en-US" dirty="0"/>
          </a:p>
        </p:txBody>
      </p:sp>
      <p:sp>
        <p:nvSpPr>
          <p:cNvPr id="5" name="TextBox 4"/>
          <p:cNvSpPr txBox="1"/>
          <p:nvPr/>
        </p:nvSpPr>
        <p:spPr>
          <a:xfrm>
            <a:off x="4985657" y="295149"/>
            <a:ext cx="7206343" cy="954107"/>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Mail Prep and Entry – Operations  </a:t>
            </a:r>
          </a:p>
          <a:p>
            <a:pPr algn="r"/>
            <a:endParaRPr lang="en-US" sz="2800" i="1" dirty="0">
              <a:solidFill>
                <a:srgbClr val="002060"/>
              </a:solidFill>
              <a:latin typeface="Arial Black" panose="020B0A04020102020204" pitchFamily="34" charset="0"/>
            </a:endParaRPr>
          </a:p>
        </p:txBody>
      </p:sp>
      <p:sp>
        <p:nvSpPr>
          <p:cNvPr id="6" name="Content Placeholder 1">
            <a:extLst>
              <a:ext uri="{FF2B5EF4-FFF2-40B4-BE49-F238E27FC236}">
                <a16:creationId xmlns="" xmlns:a16="http://schemas.microsoft.com/office/drawing/2014/main" id="{8BF1C8CF-CC09-4BC3-A452-534CC7BAD4CE}"/>
              </a:ext>
            </a:extLst>
          </p:cNvPr>
          <p:cNvSpPr txBox="1">
            <a:spLocks/>
          </p:cNvSpPr>
          <p:nvPr/>
        </p:nvSpPr>
        <p:spPr>
          <a:xfrm>
            <a:off x="725714" y="1687855"/>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Joshua Colin PhD</a:t>
            </a:r>
          </a:p>
          <a:p>
            <a:pPr lvl="1"/>
            <a:r>
              <a:rPr lang="en-US" dirty="0">
                <a:latin typeface="Arial" panose="020B0604020202020204" pitchFamily="34" charset="0"/>
                <a:cs typeface="Arial" panose="020B0604020202020204" pitchFamily="34" charset="0"/>
              </a:rPr>
              <a:t>Why Flats containers are scanned better than letters?</a:t>
            </a:r>
          </a:p>
          <a:p>
            <a:pPr lvl="1"/>
            <a:r>
              <a:rPr lang="en-US" dirty="0">
                <a:latin typeface="Arial" panose="020B0604020202020204" pitchFamily="34" charset="0"/>
                <a:cs typeface="Arial" panose="020B0604020202020204" pitchFamily="34" charset="0"/>
              </a:rPr>
              <a:t>Looking into it.- but most likely all the residual letter skids of 1 tray</a:t>
            </a:r>
          </a:p>
          <a:p>
            <a:pPr lvl="1"/>
            <a:r>
              <a:rPr lang="en-US" dirty="0">
                <a:latin typeface="Arial" panose="020B0604020202020204" pitchFamily="34" charset="0"/>
                <a:cs typeface="Arial" panose="020B0604020202020204" pitchFamily="34" charset="0"/>
              </a:rPr>
              <a:t>FAST Appointment still an issue</a:t>
            </a:r>
          </a:p>
          <a:p>
            <a:pPr lvl="2"/>
            <a:r>
              <a:rPr lang="en-US" sz="2400" dirty="0">
                <a:latin typeface="Arial" panose="020B0604020202020204" pitchFamily="34" charset="0"/>
                <a:cs typeface="Arial" panose="020B0604020202020204" pitchFamily="34" charset="0"/>
              </a:rPr>
              <a:t>28% No Show</a:t>
            </a:r>
          </a:p>
          <a:p>
            <a:pPr lvl="2"/>
            <a:r>
              <a:rPr lang="en-US" sz="2400" dirty="0">
                <a:latin typeface="Arial" panose="020B0604020202020204" pitchFamily="34" charset="0"/>
                <a:cs typeface="Arial" panose="020B0604020202020204" pitchFamily="34" charset="0"/>
              </a:rPr>
              <a:t>Some facilities are at 40% no show</a:t>
            </a:r>
          </a:p>
          <a:p>
            <a:pPr lvl="2"/>
            <a:r>
              <a:rPr lang="en-US" sz="2400" dirty="0">
                <a:latin typeface="Arial" panose="020B0604020202020204" pitchFamily="34" charset="0"/>
                <a:cs typeface="Arial" panose="020B0604020202020204" pitchFamily="34" charset="0"/>
              </a:rPr>
              <a:t>Working on UG 3</a:t>
            </a:r>
          </a:p>
          <a:p>
            <a:pPr lvl="2"/>
            <a:r>
              <a:rPr lang="en-US" sz="2400" dirty="0">
                <a:latin typeface="Arial" panose="020B0604020202020204" pitchFamily="34" charset="0"/>
                <a:cs typeface="Arial" panose="020B0604020202020204" pitchFamily="34" charset="0"/>
              </a:rPr>
              <a:t>One issue only 1 change per appointment</a:t>
            </a:r>
          </a:p>
          <a:p>
            <a:pPr lvl="1"/>
            <a:r>
              <a:rPr lang="en-US" dirty="0">
                <a:latin typeface="Arial" panose="020B0604020202020204" pitchFamily="34" charset="0"/>
                <a:cs typeface="Arial" panose="020B0604020202020204" pitchFamily="34" charset="0"/>
              </a:rPr>
              <a:t>Provided a Slide of all the OFFICAL UAA for Carriers</a:t>
            </a:r>
          </a:p>
          <a:p>
            <a:pPr marL="0" indent="0">
              <a:buNone/>
            </a:pPr>
            <a:endParaRPr lang="en-US" sz="2400" dirty="0">
              <a:solidFill>
                <a:schemeClr val="accent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99483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Enterprise Analytics</a:t>
            </a: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70696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A9F40D-E538-3840-B381-6C5D2E2773CE}"/>
              </a:ext>
            </a:extLst>
          </p:cNvPr>
          <p:cNvSpPr>
            <a:spLocks noGrp="1"/>
          </p:cNvSpPr>
          <p:nvPr>
            <p:ph type="title"/>
          </p:nvPr>
        </p:nvSpPr>
        <p:spPr>
          <a:xfrm>
            <a:off x="7576456" y="189985"/>
            <a:ext cx="4463143" cy="745218"/>
          </a:xfrm>
        </p:spPr>
        <p:txBody>
          <a:bodyPr>
            <a:normAutofit/>
          </a:bodyPr>
          <a:lstStyle/>
          <a:p>
            <a:pPr algn="r"/>
            <a:r>
              <a:rPr lang="en-US" sz="2800" b="1" dirty="0">
                <a:solidFill>
                  <a:srgbClr val="002060"/>
                </a:solidFill>
                <a:latin typeface="Arial Black" panose="020B0604020202020204" pitchFamily="34" charset="0"/>
                <a:cs typeface="Arial Black" panose="020B0604020202020204" pitchFamily="34" charset="0"/>
              </a:rPr>
              <a:t>What is MTAC?</a:t>
            </a:r>
          </a:p>
        </p:txBody>
      </p:sp>
      <p:sp>
        <p:nvSpPr>
          <p:cNvPr id="3" name="Content Placeholder 2">
            <a:extLst>
              <a:ext uri="{FF2B5EF4-FFF2-40B4-BE49-F238E27FC236}">
                <a16:creationId xmlns="" xmlns:a16="http://schemas.microsoft.com/office/drawing/2014/main" id="{B6D89CC5-575F-D941-BEB5-72F15AE605CB}"/>
              </a:ext>
            </a:extLst>
          </p:cNvPr>
          <p:cNvSpPr>
            <a:spLocks noGrp="1"/>
          </p:cNvSpPr>
          <p:nvPr>
            <p:ph idx="1"/>
          </p:nvPr>
        </p:nvSpPr>
        <p:spPr>
          <a:xfrm>
            <a:off x="631371" y="1586143"/>
            <a:ext cx="10515600" cy="4351338"/>
          </a:xfrm>
        </p:spPr>
        <p:txBody>
          <a:bodyPr>
            <a:normAutofit fontScale="77500" lnSpcReduction="20000"/>
          </a:bodyPr>
          <a:lstStyle/>
          <a:p>
            <a:pPr marL="0" indent="0">
              <a:lnSpc>
                <a:spcPct val="120000"/>
              </a:lnSpc>
              <a:spcBef>
                <a:spcPts val="0"/>
              </a:spcBef>
              <a:buNone/>
            </a:pPr>
            <a:r>
              <a:rPr lang="en-US" sz="2600" dirty="0">
                <a:latin typeface="Arial" panose="020B0604020202020204" pitchFamily="34" charset="0"/>
                <a:cs typeface="Arial" panose="020B0604020202020204" pitchFamily="34" charset="0"/>
              </a:rPr>
              <a:t>The Postmaster General’s Mailers’ Technical Advisory Committee (MTAC) is a venue for the United States Postal Service (“Postal Service”) to share technical information with mailers, and to receive their advice and recommendations on matters concerning mail-related products and services, in order to enhance customer value and expand the use of these products and services for the mutual benefit of Mailing Industry stakeholders and the Postal Service.</a:t>
            </a:r>
          </a:p>
          <a:p>
            <a:pPr>
              <a:lnSpc>
                <a:spcPct val="120000"/>
              </a:lnSpc>
              <a:spcBef>
                <a:spcPts val="0"/>
              </a:spcBef>
            </a:pPr>
            <a:r>
              <a:rPr lang="en-US" sz="2600" dirty="0">
                <a:latin typeface="Arial" panose="020B0604020202020204" pitchFamily="34" charset="0"/>
                <a:cs typeface="Arial" panose="020B0604020202020204" pitchFamily="34" charset="0"/>
              </a:rPr>
              <a:t>Mailing Address: </a:t>
            </a:r>
          </a:p>
          <a:p>
            <a:pPr lvl="1">
              <a:lnSpc>
                <a:spcPct val="120000"/>
              </a:lnSpc>
              <a:spcBef>
                <a:spcPts val="0"/>
              </a:spcBef>
            </a:pPr>
            <a:r>
              <a:rPr lang="en-US" sz="2600" dirty="0">
                <a:latin typeface="Arial" panose="020B0604020202020204" pitchFamily="34" charset="0"/>
                <a:cs typeface="Arial" panose="020B0604020202020204" pitchFamily="34" charset="0"/>
              </a:rPr>
              <a:t>MTAC Program Manager</a:t>
            </a:r>
          </a:p>
          <a:p>
            <a:pPr lvl="1">
              <a:lnSpc>
                <a:spcPct val="120000"/>
              </a:lnSpc>
              <a:spcBef>
                <a:spcPts val="0"/>
              </a:spcBef>
            </a:pPr>
            <a:r>
              <a:rPr lang="en-US" sz="2600" dirty="0">
                <a:latin typeface="Arial" panose="020B0604020202020204" pitchFamily="34" charset="0"/>
                <a:cs typeface="Arial" panose="020B0604020202020204" pitchFamily="34" charset="0"/>
              </a:rPr>
              <a:t>Marketing</a:t>
            </a:r>
          </a:p>
          <a:p>
            <a:pPr lvl="1">
              <a:lnSpc>
                <a:spcPct val="120000"/>
              </a:lnSpc>
              <a:spcBef>
                <a:spcPts val="0"/>
              </a:spcBef>
            </a:pPr>
            <a:r>
              <a:rPr lang="en-US" sz="2600" dirty="0">
                <a:latin typeface="Arial" panose="020B0604020202020204" pitchFamily="34" charset="0"/>
                <a:cs typeface="Arial" panose="020B0604020202020204" pitchFamily="34" charset="0"/>
              </a:rPr>
              <a:t>US Postal Service 475 L’Enfant </a:t>
            </a:r>
            <a:r>
              <a:rPr lang="en-US" sz="2600" dirty="0" err="1">
                <a:latin typeface="Arial" panose="020B0604020202020204" pitchFamily="34" charset="0"/>
                <a:cs typeface="Arial" panose="020B0604020202020204" pitchFamily="34" charset="0"/>
              </a:rPr>
              <a:t>Plz</a:t>
            </a:r>
            <a:r>
              <a:rPr lang="en-US" sz="2600" dirty="0">
                <a:latin typeface="Arial" panose="020B0604020202020204" pitchFamily="34" charset="0"/>
                <a:cs typeface="Arial" panose="020B0604020202020204" pitchFamily="34" charset="0"/>
              </a:rPr>
              <a:t> SW</a:t>
            </a:r>
          </a:p>
          <a:p>
            <a:pPr lvl="1">
              <a:lnSpc>
                <a:spcPct val="120000"/>
              </a:lnSpc>
              <a:spcBef>
                <a:spcPts val="0"/>
              </a:spcBef>
            </a:pPr>
            <a:r>
              <a:rPr lang="en-US" sz="2600" dirty="0">
                <a:latin typeface="Arial" panose="020B0604020202020204" pitchFamily="34" charset="0"/>
                <a:cs typeface="Arial" panose="020B0604020202020204" pitchFamily="34" charset="0"/>
              </a:rPr>
              <a:t>Washington DC 20260-4411</a:t>
            </a:r>
          </a:p>
          <a:p>
            <a:pPr>
              <a:lnSpc>
                <a:spcPct val="120000"/>
              </a:lnSpc>
              <a:spcBef>
                <a:spcPts val="0"/>
              </a:spcBef>
            </a:pPr>
            <a:r>
              <a:rPr lang="en-US" sz="2600" dirty="0">
                <a:latin typeface="Arial" panose="020B0604020202020204" pitchFamily="34" charset="0"/>
                <a:cs typeface="Arial" panose="020B0604020202020204" pitchFamily="34" charset="0"/>
              </a:rPr>
              <a:t>Email Address: MTAC@USPS.GOV</a:t>
            </a:r>
          </a:p>
          <a:p>
            <a:pPr>
              <a:lnSpc>
                <a:spcPct val="120000"/>
              </a:lnSpc>
              <a:spcBef>
                <a:spcPts val="0"/>
              </a:spcBef>
            </a:pPr>
            <a:r>
              <a:rPr lang="en-US" sz="2600" dirty="0">
                <a:latin typeface="Arial" panose="020B0604020202020204" pitchFamily="34" charset="0"/>
                <a:cs typeface="Arial" panose="020B0604020202020204" pitchFamily="34" charset="0"/>
              </a:rPr>
              <a:t>Web Site: </a:t>
            </a:r>
            <a:r>
              <a:rPr lang="en-US" sz="2600" dirty="0" err="1">
                <a:latin typeface="Arial" panose="020B0604020202020204" pitchFamily="34" charset="0"/>
                <a:cs typeface="Arial" panose="020B0604020202020204" pitchFamily="34" charset="0"/>
              </a:rPr>
              <a:t>postalpro.usps.com</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mtac</a:t>
            </a:r>
            <a:endParaRPr lang="en-US" sz="2600" dirty="0">
              <a:latin typeface="Arial" panose="020B0604020202020204" pitchFamily="34" charset="0"/>
              <a:cs typeface="Arial" panose="020B0604020202020204" pitchFamily="34" charset="0"/>
            </a:endParaRPr>
          </a:p>
          <a:p>
            <a:endParaRPr lang="en-US" dirty="0"/>
          </a:p>
        </p:txBody>
      </p:sp>
      <p:sp>
        <p:nvSpPr>
          <p:cNvPr id="5" name="object 8">
            <a:extLst>
              <a:ext uri="{FF2B5EF4-FFF2-40B4-BE49-F238E27FC236}">
                <a16:creationId xmlns="" xmlns:a16="http://schemas.microsoft.com/office/drawing/2014/main" id="{461A3045-A185-3C43-A5EC-5F4CF4B66DC8}"/>
              </a:ext>
            </a:extLst>
          </p:cNvPr>
          <p:cNvSpPr/>
          <p:nvPr/>
        </p:nvSpPr>
        <p:spPr>
          <a:xfrm>
            <a:off x="6751269" y="5470260"/>
            <a:ext cx="4983530" cy="934442"/>
          </a:xfrm>
          <a:prstGeom prst="rect">
            <a:avLst/>
          </a:prstGeom>
          <a:blipFill>
            <a:blip r:embed="rId3" cstate="print"/>
            <a:stretch>
              <a:fillRect/>
            </a:stretch>
          </a:blipFill>
        </p:spPr>
        <p:txBody>
          <a:bodyPr wrap="square" lIns="0" tIns="0" rIns="0" bIns="0" rtlCol="0"/>
          <a:lstStyle/>
          <a:p>
            <a:endParaRPr/>
          </a:p>
        </p:txBody>
      </p:sp>
      <p:pic>
        <p:nvPicPr>
          <p:cNvPr id="6" name="Picture 5">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3035081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573" y="1771961"/>
            <a:ext cx="10515600" cy="4351338"/>
          </a:xfrm>
        </p:spPr>
        <p:txBody>
          <a:bodyPr>
            <a:normAutofit/>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1">
            <a:extLst>
              <a:ext uri="{FF2B5EF4-FFF2-40B4-BE49-F238E27FC236}">
                <a16:creationId xmlns="" xmlns:a16="http://schemas.microsoft.com/office/drawing/2014/main" id="{8BF1C8CF-CC09-4BC3-A452-534CC7BAD4CE}"/>
              </a:ext>
            </a:extLst>
          </p:cNvPr>
          <p:cNvSpPr txBox="1">
            <a:spLocks/>
          </p:cNvSpPr>
          <p:nvPr/>
        </p:nvSpPr>
        <p:spPr>
          <a:xfrm>
            <a:off x="605965" y="1289957"/>
            <a:ext cx="11346549" cy="51761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Enterprise Analytics</a:t>
            </a:r>
          </a:p>
          <a:p>
            <a:pPr lvl="1"/>
            <a:r>
              <a:rPr lang="en-US" dirty="0">
                <a:latin typeface="Arial" panose="020B0604020202020204" pitchFamily="34" charset="0"/>
                <a:cs typeface="Arial" panose="020B0604020202020204" pitchFamily="34" charset="0"/>
              </a:rPr>
              <a:t>Steve Dearing</a:t>
            </a:r>
          </a:p>
          <a:p>
            <a:pPr lvl="2"/>
            <a:r>
              <a:rPr lang="en-US" sz="2400" dirty="0">
                <a:latin typeface="Arial" panose="020B0604020202020204" pitchFamily="34" charset="0"/>
                <a:cs typeface="Arial" panose="020B0604020202020204" pitchFamily="34" charset="0"/>
              </a:rPr>
              <a:t>Predictive Delivery</a:t>
            </a:r>
          </a:p>
          <a:p>
            <a:pPr lvl="2"/>
            <a:r>
              <a:rPr lang="en-US" sz="2400" dirty="0">
                <a:latin typeface="Arial" panose="020B0604020202020204" pitchFamily="34" charset="0"/>
                <a:cs typeface="Arial" panose="020B0604020202020204" pitchFamily="34" charset="0"/>
              </a:rPr>
              <a:t>Pilot GPS on Transportation Trucks</a:t>
            </a:r>
          </a:p>
          <a:p>
            <a:pPr lvl="2"/>
            <a:r>
              <a:rPr lang="en-US" sz="2400" dirty="0">
                <a:latin typeface="Arial" panose="020B0604020202020204" pitchFamily="34" charset="0"/>
                <a:cs typeface="Arial" panose="020B0604020202020204" pitchFamily="34" charset="0"/>
              </a:rPr>
              <a:t>Levering app on truck drivers Smart Phone to generate bread crumbs</a:t>
            </a:r>
          </a:p>
          <a:p>
            <a:pPr lvl="2"/>
            <a:r>
              <a:rPr lang="en-US" sz="2400" dirty="0">
                <a:latin typeface="Arial" panose="020B0604020202020204" pitchFamily="34" charset="0"/>
                <a:cs typeface="Arial" panose="020B0604020202020204" pitchFamily="34" charset="0"/>
              </a:rPr>
              <a:t>The key is 85% Visibility for Marketing Flats</a:t>
            </a:r>
          </a:p>
          <a:p>
            <a:pPr lvl="2"/>
            <a:r>
              <a:rPr lang="en-US" sz="2400" dirty="0">
                <a:latin typeface="Arial" panose="020B0604020202020204" pitchFamily="34" charset="0"/>
                <a:cs typeface="Arial" panose="020B0604020202020204" pitchFamily="34" charset="0"/>
              </a:rPr>
              <a:t>A couple of years ago was in the 40% range</a:t>
            </a:r>
          </a:p>
          <a:p>
            <a:pPr lvl="2"/>
            <a:r>
              <a:rPr lang="en-US" sz="2400" dirty="0">
                <a:latin typeface="Arial" panose="020B0604020202020204" pitchFamily="34" charset="0"/>
                <a:cs typeface="Arial" panose="020B0604020202020204" pitchFamily="34" charset="0"/>
              </a:rPr>
              <a:t>This week USPS is rolling out the Manual Operations to capture offline Bull Pens</a:t>
            </a:r>
          </a:p>
          <a:p>
            <a:pPr lvl="2"/>
            <a:r>
              <a:rPr lang="en-US" sz="2400" dirty="0">
                <a:latin typeface="Arial" panose="020B0604020202020204" pitchFamily="34" charset="0"/>
                <a:cs typeface="Arial" panose="020B0604020202020204" pitchFamily="34" charset="0"/>
              </a:rPr>
              <a:t>Beginning Q1 - the data will be provisioned to map into the main data stream</a:t>
            </a:r>
          </a:p>
          <a:p>
            <a:pPr lvl="2"/>
            <a:r>
              <a:rPr lang="en-US" sz="2400" dirty="0">
                <a:latin typeface="Arial" panose="020B0604020202020204" pitchFamily="34" charset="0"/>
                <a:cs typeface="Arial" panose="020B0604020202020204" pitchFamily="34" charset="0"/>
              </a:rPr>
              <a:t>This is using SV Scanners</a:t>
            </a:r>
          </a:p>
          <a:p>
            <a:pPr lvl="2"/>
            <a:r>
              <a:rPr lang="en-US" sz="2400" dirty="0">
                <a:latin typeface="Arial" panose="020B0604020202020204" pitchFamily="34" charset="0"/>
                <a:cs typeface="Arial" panose="020B0604020202020204" pitchFamily="34" charset="0"/>
              </a:rPr>
              <a:t>Scary… the drop in Mail Volume</a:t>
            </a:r>
          </a:p>
          <a:p>
            <a:pPr marL="0" indent="0">
              <a:buNone/>
            </a:pPr>
            <a:endParaRPr lang="en-US" dirty="0">
              <a:solidFill>
                <a:schemeClr val="accent1"/>
              </a:solidFill>
            </a:endParaRPr>
          </a:p>
        </p:txBody>
      </p:sp>
      <p:sp>
        <p:nvSpPr>
          <p:cNvPr id="7" name="TextBox 6"/>
          <p:cNvSpPr txBox="1"/>
          <p:nvPr/>
        </p:nvSpPr>
        <p:spPr>
          <a:xfrm>
            <a:off x="5442857" y="163489"/>
            <a:ext cx="6509657" cy="954107"/>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Enterprise Analytics</a:t>
            </a:r>
          </a:p>
          <a:p>
            <a:pPr algn="r"/>
            <a:endParaRPr lang="en-US" sz="2800" i="1" dirty="0">
              <a:solidFill>
                <a:srgbClr val="002060"/>
              </a:solidFill>
              <a:latin typeface="Arial Black" panose="020B0A04020102020204" pitchFamily="34" charset="0"/>
            </a:endParaRPr>
          </a:p>
        </p:txBody>
      </p:sp>
      <p:pic>
        <p:nvPicPr>
          <p:cNvPr id="8" name="Picture 7">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3715971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087" y="1472688"/>
            <a:ext cx="10515600" cy="5133705"/>
          </a:xfrm>
        </p:spPr>
        <p:txBody>
          <a:bodyPr>
            <a:noAutofit/>
          </a:bodyPr>
          <a:lstStyle/>
          <a:p>
            <a:pPr marL="0" indent="0">
              <a:lnSpc>
                <a:spcPct val="120000"/>
              </a:lnSpc>
              <a:spcBef>
                <a:spcPts val="0"/>
              </a:spcBef>
              <a:buNone/>
            </a:pPr>
            <a:r>
              <a:rPr lang="en-US" sz="2400" dirty="0">
                <a:latin typeface="Arial" panose="020B0604020202020204" pitchFamily="34" charset="0"/>
                <a:cs typeface="Arial" panose="020B0604020202020204" pitchFamily="34" charset="0"/>
              </a:rPr>
              <a:t>Jim Wilson</a:t>
            </a:r>
          </a:p>
          <a:p>
            <a:pPr>
              <a:lnSpc>
                <a:spcPct val="120000"/>
              </a:lnSpc>
              <a:spcBef>
                <a:spcPts val="0"/>
              </a:spcBef>
            </a:pPr>
            <a:r>
              <a:rPr lang="en-US" sz="2400" dirty="0">
                <a:latin typeface="Arial" panose="020B0604020202020204" pitchFamily="34" charset="0"/>
                <a:cs typeface="Arial" panose="020B0604020202020204" pitchFamily="34" charset="0"/>
              </a:rPr>
              <a:t>Trying to update policy - old days took 2 months to make a change can take 9 days… but it is still under the old policy</a:t>
            </a:r>
          </a:p>
          <a:p>
            <a:pPr lvl="1">
              <a:lnSpc>
                <a:spcPct val="120000"/>
              </a:lnSpc>
              <a:spcBef>
                <a:spcPts val="0"/>
              </a:spcBef>
            </a:pPr>
            <a:r>
              <a:rPr lang="en-US" dirty="0">
                <a:latin typeface="Arial" panose="020B0604020202020204" pitchFamily="34" charset="0"/>
                <a:cs typeface="Arial" panose="020B0604020202020204" pitchFamily="34" charset="0"/>
              </a:rPr>
              <a:t>COA</a:t>
            </a:r>
          </a:p>
          <a:p>
            <a:pPr lvl="1">
              <a:lnSpc>
                <a:spcPct val="120000"/>
              </a:lnSpc>
              <a:spcBef>
                <a:spcPts val="0"/>
              </a:spcBef>
            </a:pPr>
            <a:r>
              <a:rPr lang="en-US" dirty="0">
                <a:latin typeface="Arial" panose="020B0604020202020204" pitchFamily="34" charset="0"/>
                <a:cs typeface="Arial" panose="020B0604020202020204" pitchFamily="34" charset="0"/>
              </a:rPr>
              <a:t>Label List Updates</a:t>
            </a:r>
          </a:p>
          <a:p>
            <a:pPr>
              <a:lnSpc>
                <a:spcPct val="120000"/>
              </a:lnSpc>
              <a:spcBef>
                <a:spcPts val="0"/>
              </a:spcBef>
            </a:pPr>
            <a:r>
              <a:rPr lang="en-US" sz="2400" dirty="0">
                <a:latin typeface="Arial" panose="020B0604020202020204" pitchFamily="34" charset="0"/>
                <a:cs typeface="Arial" panose="020B0604020202020204" pitchFamily="34" charset="0"/>
              </a:rPr>
              <a:t>Just caught the policy record that wasn’t update… now won’t send an invoice for under $25</a:t>
            </a:r>
          </a:p>
          <a:p>
            <a:pPr>
              <a:lnSpc>
                <a:spcPct val="120000"/>
              </a:lnSpc>
              <a:spcBef>
                <a:spcPts val="0"/>
              </a:spcBef>
            </a:pPr>
            <a:r>
              <a:rPr lang="en-US" sz="2400" dirty="0">
                <a:latin typeface="Arial" panose="020B0604020202020204" pitchFamily="34" charset="0"/>
                <a:cs typeface="Arial" panose="020B0604020202020204" pitchFamily="34" charset="0"/>
              </a:rPr>
              <a:t>Why get Marketing Mail back…False returns</a:t>
            </a:r>
          </a:p>
          <a:p>
            <a:pPr lvl="1">
              <a:lnSpc>
                <a:spcPct val="120000"/>
              </a:lnSpc>
              <a:spcBef>
                <a:spcPts val="0"/>
              </a:spcBef>
            </a:pPr>
            <a:r>
              <a:rPr lang="en-US" dirty="0">
                <a:latin typeface="Arial" panose="020B0604020202020204" pitchFamily="34" charset="0"/>
                <a:cs typeface="Arial" panose="020B0604020202020204" pitchFamily="34" charset="0"/>
              </a:rPr>
              <a:t>Customer market it up</a:t>
            </a:r>
          </a:p>
          <a:p>
            <a:pPr lvl="1">
              <a:lnSpc>
                <a:spcPct val="120000"/>
              </a:lnSpc>
              <a:spcBef>
                <a:spcPts val="0"/>
              </a:spcBef>
            </a:pPr>
            <a:r>
              <a:rPr lang="en-US" dirty="0">
                <a:latin typeface="Arial" panose="020B0604020202020204" pitchFamily="34" charset="0"/>
                <a:cs typeface="Arial" panose="020B0604020202020204" pitchFamily="34" charset="0"/>
              </a:rPr>
              <a:t>If the PARS can’t tell the postage - always assume FCM</a:t>
            </a:r>
          </a:p>
          <a:p>
            <a:pPr>
              <a:lnSpc>
                <a:spcPct val="120000"/>
              </a:lnSpc>
              <a:spcBef>
                <a:spcPts val="0"/>
              </a:spcBef>
            </a:pPr>
            <a:r>
              <a:rPr lang="en-US" sz="2400" dirty="0">
                <a:latin typeface="Arial" panose="020B0604020202020204" pitchFamily="34" charset="0"/>
                <a:cs typeface="Arial" panose="020B0604020202020204" pitchFamily="34" charset="0"/>
              </a:rPr>
              <a:t>Increase Security on COA request</a:t>
            </a:r>
          </a:p>
          <a:p>
            <a:pPr marL="0" indent="0">
              <a:buNone/>
            </a:pPr>
            <a:r>
              <a:rPr lang="en-US" sz="2400" dirty="0">
                <a:latin typeface="Arial" panose="020B0604020202020204" pitchFamily="34" charset="0"/>
                <a:cs typeface="Arial" panose="020B0604020202020204" pitchFamily="34" charset="0"/>
              </a:rPr>
              <a:t>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6" name="Content Placeholder 1">
            <a:extLst>
              <a:ext uri="{FF2B5EF4-FFF2-40B4-BE49-F238E27FC236}">
                <a16:creationId xmlns="" xmlns:a16="http://schemas.microsoft.com/office/drawing/2014/main" id="{8BF1C8CF-CC09-4BC3-A452-534CC7BAD4CE}"/>
              </a:ext>
            </a:extLst>
          </p:cNvPr>
          <p:cNvSpPr txBox="1">
            <a:spLocks/>
          </p:cNvSpPr>
          <p:nvPr/>
        </p:nvSpPr>
        <p:spPr>
          <a:xfrm>
            <a:off x="845450" y="1861915"/>
            <a:ext cx="11346549" cy="42613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accent1"/>
              </a:solidFill>
            </a:endParaRPr>
          </a:p>
        </p:txBody>
      </p:sp>
      <p:sp>
        <p:nvSpPr>
          <p:cNvPr id="7" name="TextBox 6"/>
          <p:cNvSpPr txBox="1"/>
          <p:nvPr/>
        </p:nvSpPr>
        <p:spPr>
          <a:xfrm>
            <a:off x="5529943" y="163489"/>
            <a:ext cx="6509657" cy="954107"/>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Enterprise Analytics</a:t>
            </a:r>
          </a:p>
          <a:p>
            <a:pPr algn="r"/>
            <a:endParaRPr lang="en-US" sz="2800" i="1" dirty="0">
              <a:solidFill>
                <a:srgbClr val="002060"/>
              </a:solidFill>
              <a:latin typeface="Arial Black" panose="020B0A04020102020204" pitchFamily="34" charset="0"/>
            </a:endParaRPr>
          </a:p>
        </p:txBody>
      </p:sp>
      <p:pic>
        <p:nvPicPr>
          <p:cNvPr id="8" name="Picture 7">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255204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Product Innovation</a:t>
            </a:r>
            <a:br>
              <a:rPr lang="en-US" b="1" dirty="0">
                <a:solidFill>
                  <a:schemeClr val="bg1"/>
                </a:solidFill>
              </a:rPr>
            </a:br>
            <a:r>
              <a:rPr lang="en-US" b="1" dirty="0">
                <a:solidFill>
                  <a:schemeClr val="bg1"/>
                </a:solidFill>
              </a:rPr>
              <a:t>Emerging Tech </a:t>
            </a: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4186608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573" y="1771961"/>
            <a:ext cx="10515600" cy="4351338"/>
          </a:xfrm>
        </p:spPr>
        <p:txBody>
          <a:bodyPr>
            <a:normAutofit/>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descr="A screenshot of a cell phone&#10;&#10;Description automatically generated">
            <a:extLst>
              <a:ext uri="{FF2B5EF4-FFF2-40B4-BE49-F238E27FC236}">
                <a16:creationId xmlns="" xmlns:a16="http://schemas.microsoft.com/office/drawing/2014/main" id="{157CF341-4F8D-4C58-8A75-BE0C13EE7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615" y="1033766"/>
            <a:ext cx="10054772" cy="5655102"/>
          </a:xfrm>
          <a:prstGeom prst="rect">
            <a:avLst/>
          </a:prstGeom>
        </p:spPr>
      </p:pic>
      <p:pic>
        <p:nvPicPr>
          <p:cNvPr id="6" name="Picture 5">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0842" y="110866"/>
            <a:ext cx="1711461" cy="777875"/>
          </a:xfrm>
          <a:prstGeom prst="rect">
            <a:avLst/>
          </a:prstGeom>
        </p:spPr>
      </p:pic>
    </p:spTree>
    <p:extLst>
      <p:ext uri="{BB962C8B-B14F-4D97-AF65-F5344CB8AC3E}">
        <p14:creationId xmlns:p14="http://schemas.microsoft.com/office/powerpoint/2010/main" val="2587216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13996"/>
            <a:ext cx="10515600" cy="4351338"/>
          </a:xfrm>
        </p:spPr>
        <p:txBody>
          <a:bodyPr>
            <a:noAutofit/>
          </a:bodyPr>
          <a:lstStyle/>
          <a:p>
            <a:pPr lvl="1"/>
            <a:r>
              <a:rPr lang="en-US" dirty="0">
                <a:latin typeface="Arial" panose="020B0604020202020204" pitchFamily="34" charset="0"/>
                <a:cs typeface="Arial" panose="020B0604020202020204" pitchFamily="34" charset="0"/>
              </a:rPr>
              <a:t>Informed Delivery Update</a:t>
            </a:r>
          </a:p>
          <a:p>
            <a:pPr lvl="2"/>
            <a:r>
              <a:rPr lang="en-US" sz="2400" dirty="0">
                <a:latin typeface="Arial" panose="020B0604020202020204" pitchFamily="34" charset="0"/>
                <a:cs typeface="Arial" panose="020B0604020202020204" pitchFamily="34" charset="0"/>
              </a:rPr>
              <a:t>18.7 Million subscribers as of this morning</a:t>
            </a:r>
          </a:p>
          <a:p>
            <a:pPr lvl="2"/>
            <a:r>
              <a:rPr lang="en-US" sz="2400" dirty="0">
                <a:latin typeface="Arial" panose="020B0604020202020204" pitchFamily="34" charset="0"/>
                <a:cs typeface="Arial" panose="020B0604020202020204" pitchFamily="34" charset="0"/>
              </a:rPr>
              <a:t>Biggest source is COA forms</a:t>
            </a:r>
          </a:p>
          <a:p>
            <a:pPr lvl="2"/>
            <a:r>
              <a:rPr lang="en-US" sz="2400" dirty="0">
                <a:latin typeface="Arial" panose="020B0604020202020204" pitchFamily="34" charset="0"/>
                <a:cs typeface="Arial" panose="020B0604020202020204" pitchFamily="34" charset="0"/>
              </a:rPr>
              <a:t>Consider that last year - 1823 now 18,230</a:t>
            </a:r>
          </a:p>
          <a:p>
            <a:pPr lvl="1"/>
            <a:r>
              <a:rPr lang="en-US" dirty="0">
                <a:latin typeface="Arial" panose="020B0604020202020204" pitchFamily="34" charset="0"/>
                <a:cs typeface="Arial" panose="020B0604020202020204" pitchFamily="34" charset="0"/>
              </a:rPr>
              <a:t>Promo</a:t>
            </a:r>
          </a:p>
          <a:p>
            <a:pPr lvl="2"/>
            <a:r>
              <a:rPr lang="en-US" sz="2400" dirty="0">
                <a:latin typeface="Arial" panose="020B0604020202020204" pitchFamily="34" charset="0"/>
                <a:cs typeface="Arial" panose="020B0604020202020204" pitchFamily="34" charset="0"/>
              </a:rPr>
              <a:t>Less than 50% of </a:t>
            </a:r>
            <a:r>
              <a:rPr lang="en-US" sz="2400" dirty="0" err="1">
                <a:latin typeface="Arial" panose="020B0604020202020204" pitchFamily="34" charset="0"/>
                <a:cs typeface="Arial" panose="020B0604020202020204" pitchFamily="34" charset="0"/>
              </a:rPr>
              <a:t>mail.dat</a:t>
            </a:r>
            <a:r>
              <a:rPr lang="en-US" sz="2400" dirty="0">
                <a:latin typeface="Arial" panose="020B0604020202020204" pitchFamily="34" charset="0"/>
                <a:cs typeface="Arial" panose="020B0604020202020204" pitchFamily="34" charset="0"/>
              </a:rPr>
              <a:t> succeeded</a:t>
            </a:r>
          </a:p>
          <a:p>
            <a:pPr lvl="2"/>
            <a:r>
              <a:rPr lang="en-US" sz="2400" dirty="0">
                <a:latin typeface="Arial" panose="020B0604020202020204" pitchFamily="34" charset="0"/>
                <a:cs typeface="Arial" panose="020B0604020202020204" pitchFamily="34" charset="0"/>
              </a:rPr>
              <a:t>Here are the biggest issues. </a:t>
            </a:r>
          </a:p>
          <a:p>
            <a:pPr lvl="2"/>
            <a:r>
              <a:rPr lang="en-US" sz="2400" dirty="0">
                <a:latin typeface="Arial" panose="020B0604020202020204" pitchFamily="34" charset="0"/>
                <a:cs typeface="Arial" panose="020B0604020202020204" pitchFamily="34" charset="0"/>
              </a:rPr>
              <a:t>60% of people who have signed up for Promo have never done a campaign</a:t>
            </a:r>
          </a:p>
          <a:p>
            <a:pPr lvl="2"/>
            <a:r>
              <a:rPr lang="en-US" sz="2400" dirty="0">
                <a:latin typeface="Arial" panose="020B0604020202020204" pitchFamily="34" charset="0"/>
                <a:cs typeface="Arial" panose="020B0604020202020204" pitchFamily="34" charset="0"/>
              </a:rPr>
              <a:t>IMPORTANT - Reports will stop being on demand</a:t>
            </a:r>
          </a:p>
          <a:p>
            <a:pPr lvl="1"/>
            <a:r>
              <a:rPr lang="en-US" sz="2800" dirty="0">
                <a:latin typeface="Arial" panose="020B0604020202020204" pitchFamily="34" charset="0"/>
                <a:cs typeface="Arial" panose="020B0604020202020204" pitchFamily="34" charset="0"/>
              </a:rPr>
              <a:t>Future</a:t>
            </a:r>
          </a:p>
          <a:p>
            <a:pPr lvl="2"/>
            <a:r>
              <a:rPr lang="en-US" sz="2400" dirty="0">
                <a:latin typeface="Arial" panose="020B0604020202020204" pitchFamily="34" charset="0"/>
                <a:cs typeface="Arial" panose="020B0604020202020204" pitchFamily="34" charset="0"/>
              </a:rPr>
              <a:t>IV will be another channel to get reports</a:t>
            </a:r>
          </a:p>
          <a:p>
            <a:pPr lvl="2"/>
            <a:r>
              <a:rPr lang="en-US" sz="2400" dirty="0">
                <a:latin typeface="Arial" panose="020B0604020202020204" pitchFamily="34" charset="0"/>
                <a:cs typeface="Arial" panose="020B0604020202020204" pitchFamily="34" charset="0"/>
              </a:rPr>
              <a:t>The data delegation runs of IV will be mirrored</a:t>
            </a:r>
          </a:p>
        </p:txBody>
      </p:sp>
      <p:sp>
        <p:nvSpPr>
          <p:cNvPr id="7" name="Content Placeholder 1">
            <a:extLst>
              <a:ext uri="{FF2B5EF4-FFF2-40B4-BE49-F238E27FC236}">
                <a16:creationId xmlns="" xmlns:a16="http://schemas.microsoft.com/office/drawing/2014/main" id="{8BF1C8CF-CC09-4BC3-A452-534CC7BAD4CE}"/>
              </a:ext>
            </a:extLst>
          </p:cNvPr>
          <p:cNvSpPr txBox="1">
            <a:spLocks/>
          </p:cNvSpPr>
          <p:nvPr/>
        </p:nvSpPr>
        <p:spPr>
          <a:xfrm>
            <a:off x="845457" y="186191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1"/>
              </a:solidFill>
            </a:endParaRPr>
          </a:p>
          <a:p>
            <a:endParaRPr lang="en-US" dirty="0">
              <a:solidFill>
                <a:schemeClr val="accent1"/>
              </a:solidFill>
            </a:endParaRPr>
          </a:p>
          <a:p>
            <a:endParaRPr lang="en-US" dirty="0">
              <a:solidFill>
                <a:schemeClr val="accent1"/>
              </a:solidFill>
            </a:endParaRPr>
          </a:p>
        </p:txBody>
      </p:sp>
      <p:sp>
        <p:nvSpPr>
          <p:cNvPr id="2" name="Title 1">
            <a:extLst>
              <a:ext uri="{FF2B5EF4-FFF2-40B4-BE49-F238E27FC236}">
                <a16:creationId xmlns="" xmlns:a16="http://schemas.microsoft.com/office/drawing/2014/main" id="{C68F2F0C-2F49-A847-B675-C7741A8A0C48}"/>
              </a:ext>
            </a:extLst>
          </p:cNvPr>
          <p:cNvSpPr>
            <a:spLocks noGrp="1"/>
          </p:cNvSpPr>
          <p:nvPr>
            <p:ph type="title"/>
          </p:nvPr>
        </p:nvSpPr>
        <p:spPr>
          <a:xfrm>
            <a:off x="4789715" y="-180862"/>
            <a:ext cx="7202714" cy="1325563"/>
          </a:xfrm>
        </p:spPr>
        <p:txBody>
          <a:bodyPr/>
          <a:lstStyle/>
          <a:p>
            <a:pPr algn="r" rtl="0" eaLnBrk="1" latinLnBrk="0" hangingPunct="1"/>
            <a:r>
              <a:rPr lang="en-US" sz="2800" i="1" kern="1200" dirty="0">
                <a:solidFill>
                  <a:srgbClr val="002060"/>
                </a:solidFill>
                <a:effectLst/>
                <a:latin typeface="Arial Black" panose="020B0604020202020204" pitchFamily="34" charset="0"/>
                <a:ea typeface="+mn-ea"/>
                <a:cs typeface="+mn-cs"/>
              </a:rPr>
              <a:t>Product Innovation Emerging Tech </a:t>
            </a:r>
            <a:endParaRPr lang="en-US" dirty="0">
              <a:effectLst/>
            </a:endParaRPr>
          </a:p>
        </p:txBody>
      </p:sp>
      <p:pic>
        <p:nvPicPr>
          <p:cNvPr id="6" name="Picture 5">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026559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7869C-2725-754A-8597-B5EC73D97A9D}"/>
              </a:ext>
            </a:extLst>
          </p:cNvPr>
          <p:cNvSpPr>
            <a:spLocks noGrp="1"/>
          </p:cNvSpPr>
          <p:nvPr>
            <p:ph type="title"/>
          </p:nvPr>
        </p:nvSpPr>
        <p:spPr>
          <a:xfrm>
            <a:off x="5072743" y="-296082"/>
            <a:ext cx="7293429" cy="1325563"/>
          </a:xfrm>
        </p:spPr>
        <p:txBody>
          <a:bodyPr>
            <a:normAutofit/>
          </a:bodyPr>
          <a:lstStyle/>
          <a:p>
            <a:r>
              <a:rPr lang="en-US" sz="2800" i="1" dirty="0">
                <a:solidFill>
                  <a:srgbClr val="002060"/>
                </a:solidFill>
                <a:latin typeface="Arial Black" panose="020B0604020202020204" pitchFamily="34" charset="0"/>
              </a:rPr>
              <a:t>Product Innovation Emerging Tech </a:t>
            </a:r>
            <a:endParaRPr lang="en-US" sz="2800" dirty="0"/>
          </a:p>
        </p:txBody>
      </p:sp>
      <p:sp>
        <p:nvSpPr>
          <p:cNvPr id="3" name="Content Placeholder 2">
            <a:extLst>
              <a:ext uri="{FF2B5EF4-FFF2-40B4-BE49-F238E27FC236}">
                <a16:creationId xmlns="" xmlns:a16="http://schemas.microsoft.com/office/drawing/2014/main" id="{4C757D90-F22C-4F4A-95F9-82D03076B267}"/>
              </a:ext>
            </a:extLst>
          </p:cNvPr>
          <p:cNvSpPr>
            <a:spLocks noGrp="1"/>
          </p:cNvSpPr>
          <p:nvPr>
            <p:ph idx="1"/>
          </p:nvPr>
        </p:nvSpPr>
        <p:spPr>
          <a:xfrm>
            <a:off x="751115" y="1270454"/>
            <a:ext cx="10515600" cy="4351338"/>
          </a:xfrm>
        </p:spPr>
        <p:txBody>
          <a:bodyPr>
            <a:noAutofit/>
          </a:bodyPr>
          <a:lstStyle/>
          <a:p>
            <a:pPr lvl="1"/>
            <a:r>
              <a:rPr lang="en-US" sz="2000" dirty="0">
                <a:latin typeface="Arial" panose="020B0604020202020204" pitchFamily="34" charset="0"/>
                <a:cs typeface="Arial" panose="020B0604020202020204" pitchFamily="34" charset="0"/>
              </a:rPr>
              <a:t>Letter shape mail volume is ok</a:t>
            </a:r>
          </a:p>
          <a:p>
            <a:pPr lvl="1"/>
            <a:r>
              <a:rPr lang="en-US" sz="2000" dirty="0">
                <a:latin typeface="Arial" panose="020B0604020202020204" pitchFamily="34" charset="0"/>
                <a:cs typeface="Arial" panose="020B0604020202020204" pitchFamily="34" charset="0"/>
              </a:rPr>
              <a:t>Flats are shrinking fast</a:t>
            </a:r>
          </a:p>
          <a:p>
            <a:pPr lvl="1"/>
            <a:r>
              <a:rPr lang="en-US" sz="2000" dirty="0">
                <a:latin typeface="Arial" panose="020B0604020202020204" pitchFamily="34" charset="0"/>
                <a:cs typeface="Arial" panose="020B0604020202020204" pitchFamily="34" charset="0"/>
              </a:rPr>
              <a:t>Earned Value Promo</a:t>
            </a:r>
          </a:p>
          <a:p>
            <a:pPr lvl="2"/>
            <a:r>
              <a:rPr lang="en-US" dirty="0">
                <a:latin typeface="Arial" panose="020B0604020202020204" pitchFamily="34" charset="0"/>
                <a:cs typeface="Arial" panose="020B0604020202020204" pitchFamily="34" charset="0"/>
              </a:rPr>
              <a:t>Make sure that you agree to your credits and use them by the end of the year!</a:t>
            </a:r>
          </a:p>
          <a:p>
            <a:pPr lvl="2"/>
            <a:r>
              <a:rPr lang="en-US" dirty="0">
                <a:latin typeface="Arial" panose="020B0604020202020204" pitchFamily="34" charset="0"/>
                <a:cs typeface="Arial" panose="020B0604020202020204" pitchFamily="34" charset="0"/>
              </a:rPr>
              <a:t>42% made the threshold</a:t>
            </a:r>
          </a:p>
          <a:p>
            <a:pPr lvl="1"/>
            <a:r>
              <a:rPr lang="en-US" sz="2000" dirty="0">
                <a:latin typeface="Arial" panose="020B0604020202020204" pitchFamily="34" charset="0"/>
                <a:cs typeface="Arial" panose="020B0604020202020204" pitchFamily="34" charset="0"/>
              </a:rPr>
              <a:t>PRODUCT Update</a:t>
            </a:r>
          </a:p>
          <a:p>
            <a:pPr lvl="2"/>
            <a:r>
              <a:rPr lang="en-US" dirty="0">
                <a:latin typeface="Arial" panose="020B0604020202020204" pitchFamily="34" charset="0"/>
                <a:cs typeface="Arial" panose="020B0604020202020204" pitchFamily="34" charset="0"/>
              </a:rPr>
              <a:t>Looking to add Triple packing for anything over 4 oz.</a:t>
            </a:r>
          </a:p>
          <a:p>
            <a:pPr lvl="1"/>
            <a:r>
              <a:rPr lang="en-US" sz="2000" dirty="0">
                <a:latin typeface="Arial" panose="020B0604020202020204" pitchFamily="34" charset="0"/>
                <a:cs typeface="Arial" panose="020B0604020202020204" pitchFamily="34" charset="0"/>
              </a:rPr>
              <a:t>5 Top issues the Special Service Team is working on (Shella </a:t>
            </a:r>
            <a:r>
              <a:rPr lang="en-US" sz="2000" dirty="0" err="1">
                <a:latin typeface="Arial" panose="020B0604020202020204" pitchFamily="34" charset="0"/>
                <a:cs typeface="Arial" panose="020B0604020202020204" pitchFamily="34" charset="0"/>
              </a:rPr>
              <a:t>Marano</a:t>
            </a:r>
            <a:r>
              <a:rPr lang="en-US" sz="2000" dirty="0">
                <a:latin typeface="Arial" panose="020B0604020202020204" pitchFamily="34" charset="0"/>
                <a:cs typeface="Arial" panose="020B0604020202020204" pitchFamily="34" charset="0"/>
              </a:rPr>
              <a:t>)</a:t>
            </a:r>
          </a:p>
          <a:p>
            <a:pPr lvl="2"/>
            <a:r>
              <a:rPr lang="en-US" dirty="0">
                <a:latin typeface="Arial" panose="020B0604020202020204" pitchFamily="34" charset="0"/>
                <a:cs typeface="Arial" panose="020B0604020202020204" pitchFamily="34" charset="0"/>
              </a:rPr>
              <a:t>- Certified mail with scan issue</a:t>
            </a:r>
          </a:p>
          <a:p>
            <a:pPr lvl="2"/>
            <a:r>
              <a:rPr lang="en-US" dirty="0">
                <a:latin typeface="Arial" panose="020B0604020202020204" pitchFamily="34" charset="0"/>
                <a:cs typeface="Arial" panose="020B0604020202020204" pitchFamily="34" charset="0"/>
              </a:rPr>
              <a:t>- PO Boxes - pricing</a:t>
            </a:r>
          </a:p>
          <a:p>
            <a:pPr lvl="2"/>
            <a:r>
              <a:rPr lang="en-US" dirty="0">
                <a:latin typeface="Arial" panose="020B0604020202020204" pitchFamily="34" charset="0"/>
                <a:cs typeface="Arial" panose="020B0604020202020204" pitchFamily="34" charset="0"/>
              </a:rPr>
              <a:t>- Premium forwarding services</a:t>
            </a:r>
          </a:p>
          <a:p>
            <a:pPr lvl="2"/>
            <a:r>
              <a:rPr lang="en-US" dirty="0">
                <a:latin typeface="Arial" panose="020B0604020202020204" pitchFamily="34" charset="0"/>
                <a:cs typeface="Arial" panose="020B0604020202020204" pitchFamily="34" charset="0"/>
              </a:rPr>
              <a:t>- IMBA - Qualified Business Mail</a:t>
            </a:r>
          </a:p>
          <a:p>
            <a:pPr lvl="2"/>
            <a:r>
              <a:rPr lang="en-US" dirty="0">
                <a:latin typeface="Arial" panose="020B0604020202020204" pitchFamily="34" charset="0"/>
                <a:cs typeface="Arial" panose="020B0604020202020204" pitchFamily="34" charset="0"/>
              </a:rPr>
              <a:t>    - Testing now</a:t>
            </a:r>
          </a:p>
          <a:p>
            <a:pPr lvl="2"/>
            <a:r>
              <a:rPr lang="en-US" dirty="0">
                <a:latin typeface="Arial" panose="020B0604020202020204" pitchFamily="34" charset="0"/>
                <a:cs typeface="Arial" panose="020B0604020202020204" pitchFamily="34" charset="0"/>
              </a:rPr>
              <a:t>    - on-boarding soon</a:t>
            </a:r>
          </a:p>
          <a:p>
            <a:pPr lvl="2"/>
            <a:r>
              <a:rPr lang="en-US" dirty="0">
                <a:latin typeface="Arial" panose="020B0604020202020204" pitchFamily="34" charset="0"/>
                <a:cs typeface="Arial" panose="020B0604020202020204" pitchFamily="34" charset="0"/>
              </a:rPr>
              <a:t>- Packaging Kit - for Cremated remains.</a:t>
            </a:r>
          </a:p>
          <a:p>
            <a:pPr lvl="2"/>
            <a:r>
              <a:rPr lang="en-US" dirty="0">
                <a:latin typeface="Arial" panose="020B0604020202020204" pitchFamily="34" charset="0"/>
                <a:cs typeface="Arial" panose="020B0604020202020204" pitchFamily="34" charset="0"/>
              </a:rPr>
              <a:t>    - PUB 139</a:t>
            </a:r>
          </a:p>
        </p:txBody>
      </p:sp>
      <p:pic>
        <p:nvPicPr>
          <p:cNvPr id="5" name="Picture 4">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4242827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D8F526-C649-C04E-A945-7702B35E3530}"/>
              </a:ext>
            </a:extLst>
          </p:cNvPr>
          <p:cNvSpPr>
            <a:spLocks noGrp="1"/>
          </p:cNvSpPr>
          <p:nvPr>
            <p:ph type="title"/>
          </p:nvPr>
        </p:nvSpPr>
        <p:spPr>
          <a:xfrm>
            <a:off x="4837215" y="-183194"/>
            <a:ext cx="7256814" cy="1325563"/>
          </a:xfrm>
        </p:spPr>
        <p:txBody>
          <a:bodyPr>
            <a:normAutofit/>
          </a:bodyPr>
          <a:lstStyle/>
          <a:p>
            <a:pPr algn="r"/>
            <a:r>
              <a:rPr lang="en-US" sz="2800" i="1" dirty="0">
                <a:solidFill>
                  <a:srgbClr val="002060"/>
                </a:solidFill>
                <a:latin typeface="Arial Black" panose="020B0604020202020204" pitchFamily="34" charset="0"/>
              </a:rPr>
              <a:t>Product Innovation Emerging Tech </a:t>
            </a:r>
            <a:endParaRPr lang="en-US" sz="2800" dirty="0"/>
          </a:p>
        </p:txBody>
      </p:sp>
      <p:sp>
        <p:nvSpPr>
          <p:cNvPr id="3" name="Content Placeholder 2">
            <a:extLst>
              <a:ext uri="{FF2B5EF4-FFF2-40B4-BE49-F238E27FC236}">
                <a16:creationId xmlns="" xmlns:a16="http://schemas.microsoft.com/office/drawing/2014/main" id="{CD48D0D1-C2C5-E14B-977E-9BAF0586C60A}"/>
              </a:ext>
            </a:extLst>
          </p:cNvPr>
          <p:cNvSpPr>
            <a:spLocks noGrp="1"/>
          </p:cNvSpPr>
          <p:nvPr>
            <p:ph idx="1"/>
          </p:nvPr>
        </p:nvSpPr>
        <p:spPr>
          <a:xfrm>
            <a:off x="751114" y="1690688"/>
            <a:ext cx="10515600" cy="4351338"/>
          </a:xfrm>
        </p:spPr>
        <p:txBody>
          <a:bodyPr>
            <a:normAutofit/>
          </a:bodyPr>
          <a:lstStyle/>
          <a:p>
            <a:pPr lvl="1"/>
            <a:r>
              <a:rPr lang="en-US" dirty="0">
                <a:latin typeface="Arial" panose="020B0604020202020204" pitchFamily="34" charset="0"/>
                <a:cs typeface="Arial" panose="020B0604020202020204" pitchFamily="34" charset="0"/>
              </a:rPr>
              <a:t>Steve Monteith</a:t>
            </a:r>
          </a:p>
          <a:p>
            <a:pPr lvl="2"/>
            <a:r>
              <a:rPr lang="en-US" sz="2400" dirty="0" err="1">
                <a:latin typeface="Arial" panose="020B0604020202020204" pitchFamily="34" charset="0"/>
                <a:cs typeface="Arial" panose="020B0604020202020204" pitchFamily="34" charset="0"/>
              </a:rPr>
              <a:t>USPSMailJourney.com</a:t>
            </a:r>
            <a:endParaRPr lang="en-US" sz="2400" dirty="0">
              <a:latin typeface="Arial" panose="020B0604020202020204" pitchFamily="34" charset="0"/>
              <a:cs typeface="Arial" panose="020B0604020202020204" pitchFamily="34" charset="0"/>
            </a:endParaRPr>
          </a:p>
          <a:p>
            <a:pPr lvl="3"/>
            <a:r>
              <a:rPr lang="en-US" sz="2400" dirty="0">
                <a:latin typeface="Arial" panose="020B0604020202020204" pitchFamily="34" charset="0"/>
                <a:cs typeface="Arial" panose="020B0604020202020204" pitchFamily="34" charset="0"/>
              </a:rPr>
              <a:t>Built first module</a:t>
            </a:r>
          </a:p>
          <a:p>
            <a:pPr lvl="3"/>
            <a:r>
              <a:rPr lang="en-US" sz="2400" dirty="0">
                <a:latin typeface="Arial" panose="020B0604020202020204" pitchFamily="34" charset="0"/>
                <a:cs typeface="Arial" panose="020B0604020202020204" pitchFamily="34" charset="0"/>
              </a:rPr>
              <a:t>2 more modules are coming</a:t>
            </a:r>
          </a:p>
          <a:p>
            <a:pPr lvl="2"/>
            <a:r>
              <a:rPr lang="en-US" sz="2400" dirty="0">
                <a:latin typeface="Arial" panose="020B0604020202020204" pitchFamily="34" charset="0"/>
                <a:cs typeface="Arial" panose="020B0604020202020204" pitchFamily="34" charset="0"/>
              </a:rPr>
              <a:t>USPS </a:t>
            </a:r>
            <a:r>
              <a:rPr lang="en-US" sz="2400" dirty="0" err="1">
                <a:latin typeface="Arial" panose="020B0604020202020204" pitchFamily="34" charset="0"/>
                <a:cs typeface="Arial" panose="020B0604020202020204" pitchFamily="34" charset="0"/>
              </a:rPr>
              <a:t>Delivers.com</a:t>
            </a:r>
            <a:endParaRPr lang="en-US" sz="2400" dirty="0">
              <a:latin typeface="Arial" panose="020B0604020202020204" pitchFamily="34" charset="0"/>
              <a:cs typeface="Arial" panose="020B0604020202020204" pitchFamily="34" charset="0"/>
            </a:endParaRPr>
          </a:p>
          <a:p>
            <a:pPr lvl="3"/>
            <a:r>
              <a:rPr lang="en-US" sz="2400" dirty="0">
                <a:latin typeface="Arial" panose="020B0604020202020204" pitchFamily="34" charset="0"/>
                <a:cs typeface="Arial" panose="020B0604020202020204" pitchFamily="34" charset="0"/>
              </a:rPr>
              <a:t>Good stuff</a:t>
            </a:r>
          </a:p>
          <a:p>
            <a:pPr lvl="3"/>
            <a:r>
              <a:rPr lang="en-US" sz="2400" dirty="0">
                <a:latin typeface="Arial" panose="020B0604020202020204" pitchFamily="34" charset="0"/>
                <a:cs typeface="Arial" panose="020B0604020202020204" pitchFamily="34" charset="0"/>
              </a:rPr>
              <a:t>Also the NPF videos are online.</a:t>
            </a:r>
          </a:p>
          <a:p>
            <a:pPr lvl="2"/>
            <a:r>
              <a:rPr lang="en-US" sz="2400" dirty="0">
                <a:latin typeface="Arial" panose="020B0604020202020204" pitchFamily="34" charset="0"/>
                <a:cs typeface="Arial" panose="020B0604020202020204" pitchFamily="34" charset="0"/>
              </a:rPr>
              <a:t>Mail moments material will be available.</a:t>
            </a:r>
          </a:p>
          <a:p>
            <a:pPr lvl="3"/>
            <a:r>
              <a:rPr lang="en-US" sz="2400" dirty="0">
                <a:latin typeface="Arial" panose="020B0604020202020204" pitchFamily="34" charset="0"/>
                <a:cs typeface="Arial" panose="020B0604020202020204" pitchFamily="34" charset="0"/>
              </a:rPr>
              <a:t>Mail Moments is different than Household diaries</a:t>
            </a:r>
          </a:p>
        </p:txBody>
      </p:sp>
      <p:pic>
        <p:nvPicPr>
          <p:cNvPr id="5" name="Picture 4">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586550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Payment &amp; Acceptance Education</a:t>
            </a: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2010020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		</a:t>
            </a:r>
          </a:p>
          <a:p>
            <a:pPr marL="0" indent="0">
              <a:buNone/>
            </a:pPr>
            <a:endParaRPr lang="en-US" dirty="0"/>
          </a:p>
          <a:p>
            <a:pPr marL="0" indent="0">
              <a:buNone/>
            </a:pPr>
            <a:endParaRPr lang="en-US" dirty="0"/>
          </a:p>
        </p:txBody>
      </p:sp>
      <p:sp>
        <p:nvSpPr>
          <p:cNvPr id="6" name="TextBox 5"/>
          <p:cNvSpPr txBox="1"/>
          <p:nvPr/>
        </p:nvSpPr>
        <p:spPr>
          <a:xfrm>
            <a:off x="4096658" y="117323"/>
            <a:ext cx="7932057" cy="523220"/>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Payment &amp; Acceptance Education </a:t>
            </a:r>
          </a:p>
        </p:txBody>
      </p:sp>
      <p:sp>
        <p:nvSpPr>
          <p:cNvPr id="7" name="Content Placeholder 1">
            <a:extLst>
              <a:ext uri="{FF2B5EF4-FFF2-40B4-BE49-F238E27FC236}">
                <a16:creationId xmlns="" xmlns:a16="http://schemas.microsoft.com/office/drawing/2014/main" id="{8BF1C8CF-CC09-4BC3-A452-534CC7BAD4CE}"/>
              </a:ext>
            </a:extLst>
          </p:cNvPr>
          <p:cNvSpPr txBox="1">
            <a:spLocks/>
          </p:cNvSpPr>
          <p:nvPr/>
        </p:nvSpPr>
        <p:spPr>
          <a:xfrm>
            <a:off x="758371" y="163331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Marc McCrery</a:t>
            </a:r>
          </a:p>
          <a:p>
            <a:pPr lvl="1"/>
            <a:r>
              <a:rPr lang="en-US" dirty="0">
                <a:latin typeface="Arial" panose="020B0604020202020204" pitchFamily="34" charset="0"/>
                <a:cs typeface="Arial" panose="020B0604020202020204" pitchFamily="34" charset="0"/>
              </a:rPr>
              <a:t>No shipping fees - for STAMPS</a:t>
            </a:r>
          </a:p>
          <a:p>
            <a:pPr lvl="1"/>
            <a:r>
              <a:rPr lang="en-US" sz="2400" dirty="0">
                <a:latin typeface="Arial" panose="020B0604020202020204" pitchFamily="34" charset="0"/>
                <a:cs typeface="Arial" panose="020B0604020202020204" pitchFamily="34" charset="0"/>
              </a:rPr>
              <a:t>Only $1.50</a:t>
            </a:r>
          </a:p>
          <a:p>
            <a:pPr lvl="1"/>
            <a:r>
              <a:rPr lang="en-US" dirty="0">
                <a:latin typeface="Arial" panose="020B0604020202020204" pitchFamily="34" charset="0"/>
                <a:cs typeface="Arial" panose="020B0604020202020204" pitchFamily="34" charset="0"/>
              </a:rPr>
              <a:t>SEAMLESS!</a:t>
            </a:r>
          </a:p>
          <a:p>
            <a:pPr lvl="2"/>
            <a:r>
              <a:rPr lang="en-US" sz="2400" dirty="0">
                <a:latin typeface="Arial" panose="020B0604020202020204" pitchFamily="34" charset="0"/>
                <a:cs typeface="Arial" panose="020B0604020202020204" pitchFamily="34" charset="0"/>
              </a:rPr>
              <a:t>PROPOSED</a:t>
            </a:r>
          </a:p>
          <a:p>
            <a:pPr lvl="2"/>
            <a:r>
              <a:rPr lang="en-US" sz="2400" dirty="0">
                <a:latin typeface="Arial" panose="020B0604020202020204" pitchFamily="34" charset="0"/>
                <a:cs typeface="Arial" panose="020B0604020202020204" pitchFamily="34" charset="0"/>
              </a:rPr>
              <a:t>Feb 2021 for Full Service that have a DDU / 90% Full Service etc.</a:t>
            </a:r>
          </a:p>
          <a:p>
            <a:pPr lvl="2"/>
            <a:r>
              <a:rPr lang="en-US" sz="2400" dirty="0">
                <a:latin typeface="Arial" panose="020B0604020202020204" pitchFamily="34" charset="0"/>
                <a:cs typeface="Arial" panose="020B0604020202020204" pitchFamily="34" charset="0"/>
              </a:rPr>
              <a:t>July 1, 2021 for Full Service that bring to BMEU</a:t>
            </a:r>
          </a:p>
          <a:p>
            <a:pPr lvl="2"/>
            <a:r>
              <a:rPr lang="en-US" sz="2400" dirty="0">
                <a:latin typeface="Arial" panose="020B0604020202020204" pitchFamily="34" charset="0"/>
                <a:cs typeface="Arial" panose="020B0604020202020204" pitchFamily="34" charset="0"/>
              </a:rPr>
              <a:t>Piece weights are the bigger issue</a:t>
            </a:r>
          </a:p>
          <a:p>
            <a:pPr lvl="2"/>
            <a:r>
              <a:rPr lang="en-US" sz="2400" dirty="0">
                <a:latin typeface="Arial" panose="020B0604020202020204" pitchFamily="34" charset="0"/>
                <a:cs typeface="Arial" panose="020B0604020202020204" pitchFamily="34" charset="0"/>
              </a:rPr>
              <a:t>Working on things like undocumented</a:t>
            </a:r>
          </a:p>
          <a:p>
            <a:endParaRPr lang="en-US" dirty="0">
              <a:solidFill>
                <a:schemeClr val="accent1"/>
              </a:solidFill>
            </a:endParaRPr>
          </a:p>
          <a:p>
            <a:endParaRPr lang="en-US" dirty="0">
              <a:solidFill>
                <a:schemeClr val="accent1"/>
              </a:solidFill>
            </a:endParaRPr>
          </a:p>
        </p:txBody>
      </p:sp>
      <p:pic>
        <p:nvPicPr>
          <p:cNvPr id="8" name="Picture 7">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1417768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1161596"/>
            <a:ext cx="10515600" cy="4351338"/>
          </a:xfrm>
        </p:spPr>
        <p:txBody>
          <a:bodyPr>
            <a:normAutofit/>
          </a:bodyPr>
          <a:lstStyle/>
          <a:p>
            <a:pPr marL="0" indent="0">
              <a:buNone/>
            </a:pPr>
            <a:r>
              <a:rPr lang="en-US" dirty="0"/>
              <a:t>		</a:t>
            </a:r>
          </a:p>
          <a:p>
            <a:pPr marL="0" indent="0">
              <a:buNone/>
            </a:pPr>
            <a:endParaRPr lang="en-US" dirty="0"/>
          </a:p>
          <a:p>
            <a:pPr marL="0" indent="0">
              <a:buNone/>
            </a:pPr>
            <a:endParaRPr lang="en-US" dirty="0"/>
          </a:p>
        </p:txBody>
      </p:sp>
      <p:sp>
        <p:nvSpPr>
          <p:cNvPr id="6" name="TextBox 5"/>
          <p:cNvSpPr txBox="1"/>
          <p:nvPr/>
        </p:nvSpPr>
        <p:spPr>
          <a:xfrm>
            <a:off x="4118429" y="117323"/>
            <a:ext cx="7932057" cy="523220"/>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Payment &amp; Acceptance Education </a:t>
            </a:r>
          </a:p>
        </p:txBody>
      </p:sp>
      <p:sp>
        <p:nvSpPr>
          <p:cNvPr id="7" name="Content Placeholder 1">
            <a:extLst>
              <a:ext uri="{FF2B5EF4-FFF2-40B4-BE49-F238E27FC236}">
                <a16:creationId xmlns="" xmlns:a16="http://schemas.microsoft.com/office/drawing/2014/main" id="{8BF1C8CF-CC09-4BC3-A452-534CC7BAD4CE}"/>
              </a:ext>
            </a:extLst>
          </p:cNvPr>
          <p:cNvSpPr txBox="1">
            <a:spLocks/>
          </p:cNvSpPr>
          <p:nvPr/>
        </p:nvSpPr>
        <p:spPr>
          <a:xfrm>
            <a:off x="605971" y="1372708"/>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Arial" panose="020B0604020202020204" pitchFamily="34" charset="0"/>
                <a:cs typeface="Arial" panose="020B0604020202020204" pitchFamily="34" charset="0"/>
              </a:rPr>
              <a:t>Seamless Sampling</a:t>
            </a:r>
          </a:p>
          <a:p>
            <a:pPr lvl="2"/>
            <a:r>
              <a:rPr lang="en-US" sz="2400" dirty="0">
                <a:latin typeface="Arial" panose="020B0604020202020204" pitchFamily="34" charset="0"/>
                <a:cs typeface="Arial" panose="020B0604020202020204" pitchFamily="34" charset="0"/>
              </a:rPr>
              <a:t>Remove PAF</a:t>
            </a:r>
          </a:p>
          <a:p>
            <a:pPr lvl="2"/>
            <a:r>
              <a:rPr lang="en-US" sz="2400" dirty="0">
                <a:latin typeface="Arial" panose="020B0604020202020204" pitchFamily="34" charset="0"/>
                <a:cs typeface="Arial" panose="020B0604020202020204" pitchFamily="34" charset="0"/>
              </a:rPr>
              <a:t>About 42% are on seamless</a:t>
            </a:r>
          </a:p>
          <a:p>
            <a:pPr lvl="2"/>
            <a:r>
              <a:rPr lang="en-US" sz="2400" dirty="0">
                <a:latin typeface="Arial" panose="020B0604020202020204" pitchFamily="34" charset="0"/>
                <a:cs typeface="Arial" panose="020B0604020202020204" pitchFamily="34" charset="0"/>
              </a:rPr>
              <a:t>Most are letters… not a lot of flats</a:t>
            </a:r>
          </a:p>
          <a:p>
            <a:pPr lvl="3"/>
            <a:r>
              <a:rPr lang="en-US" sz="2400" dirty="0">
                <a:latin typeface="Arial" panose="020B0604020202020204" pitchFamily="34" charset="0"/>
                <a:cs typeface="Arial" panose="020B0604020202020204" pitchFamily="34" charset="0"/>
              </a:rPr>
              <a:t>Flats are affected mostly by weight variance</a:t>
            </a:r>
          </a:p>
          <a:p>
            <a:pPr lvl="2"/>
            <a:r>
              <a:rPr lang="en-US" sz="2400" dirty="0">
                <a:latin typeface="Arial" panose="020B0604020202020204" pitchFamily="34" charset="0"/>
                <a:cs typeface="Arial" panose="020B0604020202020204" pitchFamily="34" charset="0"/>
              </a:rPr>
              <a:t>Starting with Periodical Flats</a:t>
            </a:r>
          </a:p>
          <a:p>
            <a:pPr lvl="3"/>
            <a:r>
              <a:rPr lang="en-US" sz="2400" dirty="0">
                <a:latin typeface="Arial" panose="020B0604020202020204" pitchFamily="34" charset="0"/>
                <a:cs typeface="Arial" panose="020B0604020202020204" pitchFamily="34" charset="0"/>
              </a:rPr>
              <a:t>First step is to just verify if the weight is accurate</a:t>
            </a:r>
          </a:p>
          <a:p>
            <a:pPr lvl="3"/>
            <a:r>
              <a:rPr lang="en-US" sz="2400" dirty="0">
                <a:latin typeface="Arial" panose="020B0604020202020204" pitchFamily="34" charset="0"/>
                <a:cs typeface="Arial" panose="020B0604020202020204" pitchFamily="34" charset="0"/>
              </a:rPr>
              <a:t>Not change the price</a:t>
            </a:r>
          </a:p>
          <a:p>
            <a:pPr lvl="3"/>
            <a:r>
              <a:rPr lang="en-US" sz="2400" dirty="0">
                <a:latin typeface="Arial" panose="020B0604020202020204" pitchFamily="34" charset="0"/>
                <a:cs typeface="Arial" panose="020B0604020202020204" pitchFamily="34" charset="0"/>
              </a:rPr>
              <a:t>Need to establish what is acceptable error rate / range.</a:t>
            </a:r>
          </a:p>
          <a:p>
            <a:pPr lvl="2"/>
            <a:r>
              <a:rPr lang="en-US" sz="2400" dirty="0">
                <a:latin typeface="Arial" panose="020B0604020202020204" pitchFamily="34" charset="0"/>
                <a:cs typeface="Arial" panose="020B0604020202020204" pitchFamily="34" charset="0"/>
              </a:rPr>
              <a:t>Checking Permit Balance before mailing</a:t>
            </a:r>
          </a:p>
          <a:p>
            <a:pPr lvl="3"/>
            <a:r>
              <a:rPr lang="en-US" sz="2400" dirty="0">
                <a:latin typeface="Arial" panose="020B0604020202020204" pitchFamily="34" charset="0"/>
                <a:cs typeface="Arial" panose="020B0604020202020204" pitchFamily="34" charset="0"/>
              </a:rPr>
              <a:t>USPS are saying right now can’t give you a monetary amount.</a:t>
            </a:r>
          </a:p>
          <a:p>
            <a:pPr lvl="3"/>
            <a:r>
              <a:rPr lang="en-US" sz="2400" dirty="0">
                <a:latin typeface="Arial" panose="020B0604020202020204" pitchFamily="34" charset="0"/>
                <a:cs typeface="Arial" panose="020B0604020202020204" pitchFamily="34" charset="0"/>
              </a:rPr>
              <a:t>Green light / Red Light</a:t>
            </a:r>
          </a:p>
        </p:txBody>
      </p:sp>
      <p:pic>
        <p:nvPicPr>
          <p:cNvPr id="8" name="Picture 7">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312072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12FEE8E-C266-7047-ACBD-08B95D7D2895}"/>
              </a:ext>
            </a:extLst>
          </p:cNvPr>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MTAC Open Session</a:t>
            </a:r>
          </a:p>
        </p:txBody>
      </p:sp>
      <p:sp>
        <p:nvSpPr>
          <p:cNvPr id="20" name="Freeform: Shape 19">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2E784142-84BB-8140-BE4C-2EDE64DB5EF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9382" y="1904987"/>
            <a:ext cx="4047843" cy="1679854"/>
          </a:xfrm>
          <a:prstGeom prst="rect">
            <a:avLst/>
          </a:prstGeom>
        </p:spPr>
      </p:pic>
    </p:spTree>
    <p:extLst>
      <p:ext uri="{BB962C8B-B14F-4D97-AF65-F5344CB8AC3E}">
        <p14:creationId xmlns:p14="http://schemas.microsoft.com/office/powerpoint/2010/main" val="1521050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		</a:t>
            </a:r>
          </a:p>
          <a:p>
            <a:pPr marL="0" indent="0">
              <a:buNone/>
            </a:pPr>
            <a:endParaRPr lang="en-US" dirty="0"/>
          </a:p>
          <a:p>
            <a:pPr marL="0" indent="0">
              <a:buNone/>
            </a:pPr>
            <a:endParaRPr lang="en-US" dirty="0"/>
          </a:p>
        </p:txBody>
      </p:sp>
      <p:sp>
        <p:nvSpPr>
          <p:cNvPr id="6" name="TextBox 5"/>
          <p:cNvSpPr txBox="1"/>
          <p:nvPr/>
        </p:nvSpPr>
        <p:spPr>
          <a:xfrm>
            <a:off x="4074886" y="117323"/>
            <a:ext cx="7932057" cy="523220"/>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Payment &amp; Acceptance Education </a:t>
            </a:r>
          </a:p>
        </p:txBody>
      </p:sp>
      <p:sp>
        <p:nvSpPr>
          <p:cNvPr id="7" name="Content Placeholder 1">
            <a:extLst>
              <a:ext uri="{FF2B5EF4-FFF2-40B4-BE49-F238E27FC236}">
                <a16:creationId xmlns="" xmlns:a16="http://schemas.microsoft.com/office/drawing/2014/main" id="{8BF1C8CF-CC09-4BC3-A452-534CC7BAD4CE}"/>
              </a:ext>
            </a:extLst>
          </p:cNvPr>
          <p:cNvSpPr txBox="1">
            <a:spLocks/>
          </p:cNvSpPr>
          <p:nvPr/>
        </p:nvSpPr>
        <p:spPr>
          <a:xfrm>
            <a:off x="518886" y="1411741"/>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Arial" panose="020B0604020202020204" pitchFamily="34" charset="0"/>
                <a:cs typeface="Arial" panose="020B0604020202020204" pitchFamily="34" charset="0"/>
              </a:rPr>
              <a:t>EPS</a:t>
            </a:r>
          </a:p>
          <a:p>
            <a:pPr lvl="2"/>
            <a:r>
              <a:rPr lang="en-US" sz="2400" dirty="0">
                <a:latin typeface="Arial" panose="020B0604020202020204" pitchFamily="34" charset="0"/>
                <a:cs typeface="Arial" panose="020B0604020202020204" pitchFamily="34" charset="0"/>
              </a:rPr>
              <a:t>93% of CAPS migrated</a:t>
            </a:r>
          </a:p>
          <a:p>
            <a:pPr lvl="2"/>
            <a:r>
              <a:rPr lang="en-US" sz="2400" dirty="0">
                <a:latin typeface="Arial" panose="020B0604020202020204" pitchFamily="34" charset="0"/>
                <a:cs typeface="Arial" panose="020B0604020202020204" pitchFamily="34" charset="0"/>
              </a:rPr>
              <a:t>HUGE - </a:t>
            </a:r>
            <a:r>
              <a:rPr lang="en-US" sz="2400" dirty="0" err="1">
                <a:latin typeface="Arial" panose="020B0604020202020204" pitchFamily="34" charset="0"/>
                <a:cs typeface="Arial" panose="020B0604020202020204" pitchFamily="34" charset="0"/>
              </a:rPr>
              <a:t>eVS</a:t>
            </a:r>
            <a:r>
              <a:rPr lang="en-US" sz="2400" dirty="0">
                <a:latin typeface="Arial" panose="020B0604020202020204" pitchFamily="34" charset="0"/>
                <a:cs typeface="Arial" panose="020B0604020202020204" pitchFamily="34" charset="0"/>
              </a:rPr>
              <a:t> to EPS went live this weekend</a:t>
            </a:r>
          </a:p>
          <a:p>
            <a:pPr lvl="2"/>
            <a:r>
              <a:rPr lang="en-US" sz="2400" dirty="0">
                <a:latin typeface="Arial" panose="020B0604020202020204" pitchFamily="34" charset="0"/>
                <a:cs typeface="Arial" panose="020B0604020202020204" pitchFamily="34" charset="0"/>
              </a:rPr>
              <a:t>Transaction number not showing up on Finalized Postage Statement - Fixing mapping in Jan 2020 rate release</a:t>
            </a:r>
          </a:p>
          <a:p>
            <a:pPr lvl="1"/>
            <a:r>
              <a:rPr lang="en-US" dirty="0">
                <a:latin typeface="Arial" panose="020B0604020202020204" pitchFamily="34" charset="0"/>
                <a:cs typeface="Arial" panose="020B0604020202020204" pitchFamily="34" charset="0"/>
              </a:rPr>
              <a:t>Plus One – Market Test</a:t>
            </a:r>
          </a:p>
          <a:p>
            <a:pPr lvl="2"/>
            <a:r>
              <a:rPr lang="en-US" sz="2400" dirty="0">
                <a:latin typeface="Arial" panose="020B0604020202020204" pitchFamily="34" charset="0"/>
                <a:cs typeface="Arial" panose="020B0604020202020204" pitchFamily="34" charset="0"/>
              </a:rPr>
              <a:t>Basically add a component to a mailing</a:t>
            </a:r>
          </a:p>
          <a:p>
            <a:pPr lvl="2"/>
            <a:r>
              <a:rPr lang="en-US" sz="2400" dirty="0">
                <a:latin typeface="Arial" panose="020B0604020202020204" pitchFamily="34" charset="0"/>
                <a:cs typeface="Arial" panose="020B0604020202020204" pitchFamily="34" charset="0"/>
              </a:rPr>
              <a:t>Both items are addressed, barcoded and DPS.</a:t>
            </a:r>
          </a:p>
          <a:p>
            <a:pPr lvl="2"/>
            <a:r>
              <a:rPr lang="en-US" sz="2400" dirty="0">
                <a:latin typeface="Arial" panose="020B0604020202020204" pitchFamily="34" charset="0"/>
                <a:cs typeface="Arial" panose="020B0604020202020204" pitchFamily="34" charset="0"/>
              </a:rPr>
              <a:t>First piece is a Letter</a:t>
            </a:r>
          </a:p>
          <a:p>
            <a:pPr lvl="2"/>
            <a:r>
              <a:rPr lang="en-US" sz="2400" dirty="0">
                <a:latin typeface="Arial" panose="020B0604020202020204" pitchFamily="34" charset="0"/>
                <a:cs typeface="Arial" panose="020B0604020202020204" pitchFamily="34" charset="0"/>
              </a:rPr>
              <a:t>Second piece is a CARD</a:t>
            </a:r>
          </a:p>
          <a:p>
            <a:pPr lvl="1"/>
            <a:r>
              <a:rPr lang="en-US" dirty="0">
                <a:latin typeface="Arial" panose="020B0604020202020204" pitchFamily="34" charset="0"/>
                <a:cs typeface="Arial" panose="020B0604020202020204" pitchFamily="34" charset="0"/>
              </a:rPr>
              <a:t>Promotions - TBD</a:t>
            </a:r>
          </a:p>
          <a:p>
            <a:pPr lvl="1"/>
            <a:r>
              <a:rPr lang="en-US" dirty="0">
                <a:latin typeface="Arial" panose="020B0604020202020204" pitchFamily="34" charset="0"/>
                <a:cs typeface="Arial" panose="020B0604020202020204" pitchFamily="34" charset="0"/>
              </a:rPr>
              <a:t>Full Service Permit Waiver Calculation Change</a:t>
            </a:r>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endParaRPr>
          </a:p>
          <a:p>
            <a:endParaRPr lang="en-US" dirty="0">
              <a:solidFill>
                <a:schemeClr val="accent1"/>
              </a:solidFill>
            </a:endParaRPr>
          </a:p>
          <a:p>
            <a:endParaRPr lang="en-US" dirty="0">
              <a:solidFill>
                <a:schemeClr val="accent1"/>
              </a:solidFill>
            </a:endParaRPr>
          </a:p>
        </p:txBody>
      </p:sp>
      <p:pic>
        <p:nvPicPr>
          <p:cNvPr id="8" name="Picture 7">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485044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 xmlns:a16="http://schemas.microsoft.com/office/drawing/2014/main" id="{8BF1C8CF-CC09-4BC3-A452-534CC7BAD4CE}"/>
              </a:ext>
            </a:extLst>
          </p:cNvPr>
          <p:cNvSpPr txBox="1">
            <a:spLocks/>
          </p:cNvSpPr>
          <p:nvPr/>
        </p:nvSpPr>
        <p:spPr>
          <a:xfrm>
            <a:off x="845457" y="1861910"/>
            <a:ext cx="108675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latin typeface="Arial" panose="020B0604020202020204" pitchFamily="34" charset="0"/>
                <a:cs typeface="Arial" panose="020B0604020202020204" pitchFamily="34" charset="0"/>
              </a:rPr>
              <a:t>Additional Information</a:t>
            </a:r>
          </a:p>
          <a:p>
            <a:r>
              <a:rPr lang="en-US" sz="2400" dirty="0">
                <a:latin typeface="Arial" panose="020B0604020202020204" pitchFamily="34" charset="0"/>
                <a:cs typeface="Arial" panose="020B0604020202020204" pitchFamily="34" charset="0"/>
              </a:rPr>
              <a:t>For additional information on topics please go to PostalPro</a:t>
            </a:r>
          </a:p>
          <a:p>
            <a:pPr lvl="1"/>
            <a:r>
              <a:rPr lang="en-US" dirty="0">
                <a:latin typeface="Arial" panose="020B0604020202020204" pitchFamily="34" charset="0"/>
                <a:cs typeface="Arial" panose="020B0604020202020204" pitchFamily="34" charset="0"/>
              </a:rPr>
              <a:t>Find the Industry Forum (PCC/MTAC/AIM) menu</a:t>
            </a:r>
          </a:p>
          <a:p>
            <a:pPr lvl="1"/>
            <a:r>
              <a:rPr lang="en-US" dirty="0">
                <a:latin typeface="Arial" panose="020B0604020202020204" pitchFamily="34" charset="0"/>
                <a:cs typeface="Arial" panose="020B0604020202020204" pitchFamily="34" charset="0"/>
              </a:rPr>
              <a:t>Look for MTAC  - Meeting Presentations</a:t>
            </a:r>
          </a:p>
          <a:p>
            <a:r>
              <a:rPr lang="en-US" sz="2400" dirty="0">
                <a:latin typeface="Arial" panose="020B0604020202020204" pitchFamily="34" charset="0"/>
                <a:cs typeface="Arial" panose="020B0604020202020204" pitchFamily="34" charset="0"/>
              </a:rPr>
              <a:t>Next MTAC Meeting – October 29-30, 2019</a:t>
            </a:r>
          </a:p>
          <a:p>
            <a:pPr lvl="1"/>
            <a:r>
              <a:rPr lang="en-US" dirty="0">
                <a:latin typeface="Arial" panose="020B0604020202020204" pitchFamily="34" charset="0"/>
                <a:cs typeface="Arial" panose="020B0604020202020204" pitchFamily="34" charset="0"/>
              </a:rPr>
              <a:t>Note: Tuesday, October 29 is open to the public, email: MTAC@usps.gov</a:t>
            </a:r>
          </a:p>
          <a:p>
            <a:r>
              <a:rPr lang="en-US" sz="2400" dirty="0">
                <a:latin typeface="Arial" panose="020B0604020202020204" pitchFamily="34" charset="0"/>
                <a:cs typeface="Arial" panose="020B0604020202020204" pitchFamily="34" charset="0"/>
              </a:rPr>
              <a:t>Any issues you would like to see addressed?</a:t>
            </a:r>
          </a:p>
          <a:p>
            <a:endParaRPr lang="en-US" dirty="0"/>
          </a:p>
          <a:p>
            <a:endParaRPr lang="en-US" dirty="0"/>
          </a:p>
        </p:txBody>
      </p:sp>
      <p:sp>
        <p:nvSpPr>
          <p:cNvPr id="5" name="TextBox 4"/>
          <p:cNvSpPr txBox="1"/>
          <p:nvPr/>
        </p:nvSpPr>
        <p:spPr>
          <a:xfrm>
            <a:off x="3606801" y="117323"/>
            <a:ext cx="7932057" cy="523220"/>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MTAC Closing Comments</a:t>
            </a:r>
          </a:p>
        </p:txBody>
      </p:sp>
      <p:pic>
        <p:nvPicPr>
          <p:cNvPr id="7" name="Picture 6">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1623809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94272" y="4114800"/>
            <a:ext cx="6195236" cy="2743200"/>
          </a:xfrm>
          <a:prstGeom prst="rect">
            <a:avLst/>
          </a:prstGeom>
        </p:spPr>
      </p:pic>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1707" y="805798"/>
            <a:ext cx="4760366" cy="3474720"/>
          </a:xfrm>
        </p:spPr>
      </p:pic>
      <p:pic>
        <p:nvPicPr>
          <p:cNvPr id="7" name="Picture 6">
            <a:extLst>
              <a:ext uri="{FF2B5EF4-FFF2-40B4-BE49-F238E27FC236}">
                <a16:creationId xmlns="" xmlns:a16="http://schemas.microsoft.com/office/drawing/2014/main" id="{18A9DBEB-85BA-4A8B-8E3D-C888FFBDA5C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617118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657600"/>
            <a:ext cx="3200400" cy="3200400"/>
          </a:xfrm>
        </p:spPr>
      </p:pic>
      <p:pic>
        <p:nvPicPr>
          <p:cNvPr id="1026" name="Picture 2" descr="Image result for Thank you for joining us imag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670" y="1742275"/>
            <a:ext cx="6667500" cy="24574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321743" y="4321743"/>
            <a:ext cx="6906305"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b="1" cap="none" spc="0" dirty="0">
                <a:ln/>
                <a:solidFill>
                  <a:srgbClr val="008EEE"/>
                </a:solidFill>
                <a:effectLst/>
                <a:latin typeface="Script MT Bold" panose="03040602040607080904" pitchFamily="66" charset="0"/>
              </a:rPr>
              <a:t>For Joining Us</a:t>
            </a:r>
          </a:p>
        </p:txBody>
      </p:sp>
      <p:pic>
        <p:nvPicPr>
          <p:cNvPr id="7" name="Picture 6">
            <a:extLst>
              <a:ext uri="{FF2B5EF4-FFF2-40B4-BE49-F238E27FC236}">
                <a16:creationId xmlns="" xmlns:a16="http://schemas.microsoft.com/office/drawing/2014/main" id="{18A9DBEB-85BA-4A8B-8E3D-C888FFBDA5C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40778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199" y="1786164"/>
            <a:ext cx="5145311" cy="3108543"/>
          </a:xfrm>
          <a:prstGeom prst="rect">
            <a:avLst/>
          </a:prstGeom>
        </p:spPr>
        <p:txBody>
          <a:bodyPr wrap="square">
            <a:spAutoFit/>
          </a:bodyPr>
          <a:lstStyle/>
          <a:p>
            <a:r>
              <a:rPr lang="en-US" sz="2800" b="1" u="sng" dirty="0">
                <a:latin typeface="Arial" panose="020B0604020202020204" pitchFamily="34" charset="0"/>
                <a:cs typeface="Arial" panose="020B0604020202020204" pitchFamily="34" charset="0"/>
              </a:rPr>
              <a:t>MTAC Open Session</a:t>
            </a:r>
          </a:p>
          <a:p>
            <a:endParaRPr lang="en-US" sz="28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Held Tuesday before MTAC meetings</a:t>
            </a:r>
          </a:p>
          <a:p>
            <a:pPr marL="342900" indent="-3429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Everyone can attend</a:t>
            </a:r>
          </a:p>
          <a:p>
            <a:pPr marL="342900" indent="-34290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August 27, 2019 Agenda</a:t>
            </a:r>
          </a:p>
        </p:txBody>
      </p:sp>
      <p:pic>
        <p:nvPicPr>
          <p:cNvPr id="4" name="Picture 3">
            <a:extLst>
              <a:ext uri="{FF2B5EF4-FFF2-40B4-BE49-F238E27FC236}">
                <a16:creationId xmlns="" xmlns:a16="http://schemas.microsoft.com/office/drawing/2014/main" id="{A55BFBC8-A76D-0B49-A963-567C6C150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597" y="133823"/>
            <a:ext cx="5455173" cy="6724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354600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043" y="1502229"/>
            <a:ext cx="11019971" cy="4736206"/>
          </a:xfrm>
        </p:spPr>
        <p:txBody>
          <a:bodyPr vert="horz" lIns="91440" tIns="45720" rIns="91440" bIns="45720" rtlCol="0" anchor="t">
            <a:noAutofit/>
          </a:bodyPr>
          <a:lstStyle/>
          <a:p>
            <a:pPr marL="0" indent="0">
              <a:buNone/>
            </a:pPr>
            <a:r>
              <a:rPr lang="en-US" b="1" u="sng" dirty="0"/>
              <a:t>August 27, 2019 Open Session Highlights</a:t>
            </a:r>
          </a:p>
          <a:p>
            <a:r>
              <a:rPr lang="en-US" b="1" dirty="0" smtClean="0"/>
              <a:t>Postmaster </a:t>
            </a:r>
            <a:r>
              <a:rPr lang="en-US" b="1" dirty="0"/>
              <a:t>General</a:t>
            </a:r>
          </a:p>
          <a:p>
            <a:pPr lvl="1">
              <a:buSzPct val="75000"/>
              <a:buFont typeface="Courier New" panose="02070309020205020404" pitchFamily="49" charset="0"/>
              <a:buChar char="o"/>
            </a:pPr>
            <a:r>
              <a:rPr lang="en-US" dirty="0">
                <a:cs typeface="Calibri"/>
              </a:rPr>
              <a:t>PMG shared the USPS Leadership Team supports Administration and are prepared to withdraw from Universal Postal Union if they needed.  This is not a postal driven decision.</a:t>
            </a:r>
          </a:p>
          <a:p>
            <a:pPr marL="457200" lvl="1" indent="0">
              <a:buSzPct val="75000"/>
              <a:buNone/>
            </a:pPr>
            <a:endParaRPr lang="en-US" dirty="0">
              <a:cs typeface="Calibri"/>
            </a:endParaRPr>
          </a:p>
          <a:p>
            <a:pPr lvl="1">
              <a:buSzPct val="75000"/>
              <a:buFont typeface="Courier New" panose="02070309020205020404" pitchFamily="49" charset="0"/>
              <a:buChar char="o"/>
            </a:pPr>
            <a:r>
              <a:rPr lang="en-US" dirty="0">
                <a:cs typeface="Calibri"/>
              </a:rPr>
              <a:t>PMG stated a strong need for changes in the USPS fiscally if they are to survive past the next decade</a:t>
            </a:r>
          </a:p>
          <a:p>
            <a:pPr lvl="1">
              <a:buSzPct val="75000"/>
              <a:buFont typeface="Courier New" panose="02070309020205020404" pitchFamily="49" charset="0"/>
              <a:buChar char="o"/>
            </a:pPr>
            <a:endParaRPr lang="en-US" dirty="0">
              <a:cs typeface="Calibri"/>
            </a:endParaRPr>
          </a:p>
          <a:p>
            <a:pPr lvl="1">
              <a:buSzPct val="75000"/>
              <a:buFont typeface="Courier New" panose="02070309020205020404" pitchFamily="49" charset="0"/>
              <a:buChar char="o"/>
            </a:pPr>
            <a:r>
              <a:rPr lang="en-US" dirty="0">
                <a:cs typeface="Calibri"/>
              </a:rPr>
              <a:t>Board of Governor’s have a full quorum.  Their first board meeting and discussion points will be on the 10-year plan as well as how to address the $125B shortfall.  Meetings will take place on October 2 and 3, 2019. </a:t>
            </a:r>
          </a:p>
          <a:p>
            <a:pPr lvl="1">
              <a:buSzPct val="75000"/>
              <a:buFont typeface="Courier New" panose="02070309020205020404" pitchFamily="49" charset="0"/>
              <a:buChar char="o"/>
            </a:pPr>
            <a:endParaRPr lang="en-US" dirty="0">
              <a:cs typeface="Calibri"/>
            </a:endParaRPr>
          </a:p>
        </p:txBody>
      </p:sp>
      <p:sp>
        <p:nvSpPr>
          <p:cNvPr id="4" name="TextBox 3"/>
          <p:cNvSpPr txBox="1"/>
          <p:nvPr/>
        </p:nvSpPr>
        <p:spPr>
          <a:xfrm>
            <a:off x="6774543" y="163489"/>
            <a:ext cx="5101771" cy="954107"/>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MTAC – Open Session</a:t>
            </a:r>
          </a:p>
          <a:p>
            <a:pPr algn="r"/>
            <a:endParaRPr lang="en-US" sz="2800" i="1" dirty="0">
              <a:solidFill>
                <a:srgbClr val="002060"/>
              </a:solidFill>
              <a:latin typeface="Arial Black" panose="020B0A04020102020204" pitchFamily="34" charset="0"/>
            </a:endParaRPr>
          </a:p>
        </p:txBody>
      </p:sp>
      <p:pic>
        <p:nvPicPr>
          <p:cNvPr id="5" name="Picture 4">
            <a:extLst>
              <a:ext uri="{FF2B5EF4-FFF2-40B4-BE49-F238E27FC236}">
                <a16:creationId xmlns="" xmlns:a16="http://schemas.microsoft.com/office/drawing/2014/main" id="{18A9DBEB-85BA-4A8B-8E3D-C888FFBDA5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347121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2258" y="75374"/>
            <a:ext cx="5101771" cy="954107"/>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MTAC – Open Session</a:t>
            </a:r>
          </a:p>
          <a:p>
            <a:pPr algn="r"/>
            <a:endParaRPr lang="en-US" sz="2800" i="1" dirty="0">
              <a:solidFill>
                <a:srgbClr val="002060"/>
              </a:solidFill>
              <a:latin typeface="Arial Black" panose="020B0A04020102020204" pitchFamily="34" charset="0"/>
            </a:endParaRPr>
          </a:p>
        </p:txBody>
      </p:sp>
      <p:pic>
        <p:nvPicPr>
          <p:cNvPr id="5" name="Content Placeholder 4"/>
          <p:cNvPicPr>
            <a:picLocks noGrp="1" noChangeAspect="1"/>
          </p:cNvPicPr>
          <p:nvPr>
            <p:ph idx="1"/>
          </p:nvPr>
        </p:nvPicPr>
        <p:blipFill>
          <a:blip r:embed="rId3"/>
          <a:stretch>
            <a:fillRect/>
          </a:stretch>
        </p:blipFill>
        <p:spPr>
          <a:xfrm>
            <a:off x="2228370" y="1342927"/>
            <a:ext cx="8665824" cy="5075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354793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0486" y="75374"/>
            <a:ext cx="5101771" cy="954107"/>
          </a:xfrm>
          <a:prstGeom prst="rect">
            <a:avLst/>
          </a:prstGeom>
          <a:noFill/>
        </p:spPr>
        <p:txBody>
          <a:bodyPr wrap="square" rtlCol="0">
            <a:spAutoFit/>
          </a:bodyPr>
          <a:lstStyle/>
          <a:p>
            <a:pPr algn="r"/>
            <a:r>
              <a:rPr lang="en-US" sz="2800" i="1" dirty="0">
                <a:solidFill>
                  <a:srgbClr val="002060"/>
                </a:solidFill>
                <a:latin typeface="Arial Black" panose="020B0A04020102020204" pitchFamily="34" charset="0"/>
              </a:rPr>
              <a:t>MTAC – Open Session</a:t>
            </a:r>
          </a:p>
          <a:p>
            <a:pPr algn="r"/>
            <a:endParaRPr lang="en-US" sz="2800" i="1" dirty="0">
              <a:solidFill>
                <a:srgbClr val="002060"/>
              </a:solidFill>
              <a:latin typeface="Arial Black" panose="020B0A04020102020204" pitchFamily="34" charset="0"/>
            </a:endParaRPr>
          </a:p>
        </p:txBody>
      </p:sp>
      <p:pic>
        <p:nvPicPr>
          <p:cNvPr id="5" name="Content Placeholder 4"/>
          <p:cNvPicPr>
            <a:picLocks noGrp="1" noChangeAspect="1"/>
          </p:cNvPicPr>
          <p:nvPr>
            <p:ph idx="1"/>
          </p:nvPr>
        </p:nvPicPr>
        <p:blipFill>
          <a:blip r:embed="rId3"/>
          <a:stretch>
            <a:fillRect/>
          </a:stretch>
        </p:blipFill>
        <p:spPr>
          <a:xfrm>
            <a:off x="2209800" y="1369692"/>
            <a:ext cx="8334614" cy="5019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 xmlns:a16="http://schemas.microsoft.com/office/drawing/2014/main" id="{18A9DBEB-85BA-4A8B-8E3D-C888FFBDA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9229" y="251606"/>
            <a:ext cx="1711461" cy="777875"/>
          </a:xfrm>
          <a:prstGeom prst="rect">
            <a:avLst/>
          </a:prstGeom>
        </p:spPr>
      </p:pic>
    </p:spTree>
    <p:extLst>
      <p:ext uri="{BB962C8B-B14F-4D97-AF65-F5344CB8AC3E}">
        <p14:creationId xmlns:p14="http://schemas.microsoft.com/office/powerpoint/2010/main" val="2887504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5853</TotalTime>
  <Words>2448</Words>
  <Application>Microsoft Office PowerPoint</Application>
  <PresentationFormat>Widescreen</PresentationFormat>
  <Paragraphs>484</Paragraphs>
  <Slides>53</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Arial Black</vt:lpstr>
      <vt:lpstr>Arial Narrow</vt:lpstr>
      <vt:lpstr>Arial-BoldItalicMT</vt:lpstr>
      <vt:lpstr>Calibri</vt:lpstr>
      <vt:lpstr>Calibri Light</vt:lpstr>
      <vt:lpstr>Courier New</vt:lpstr>
      <vt:lpstr>Script MT Bold</vt:lpstr>
      <vt:lpstr>Times New Roman</vt:lpstr>
      <vt:lpstr>Wingdings</vt:lpstr>
      <vt:lpstr>Office Theme</vt:lpstr>
      <vt:lpstr>News You Need to Know from the Mailers Technical Advisory Committee</vt:lpstr>
      <vt:lpstr>PowerPoint Presentation</vt:lpstr>
      <vt:lpstr>PowerPoint Presentation</vt:lpstr>
      <vt:lpstr>What is MTAC?</vt:lpstr>
      <vt:lpstr>MTAC Open Session</vt:lpstr>
      <vt:lpstr>PowerPoint Presentation</vt:lpstr>
      <vt:lpstr>PowerPoint Presentation</vt:lpstr>
      <vt:lpstr>PowerPoint Presentation</vt:lpstr>
      <vt:lpstr>PowerPoint Presentation</vt:lpstr>
      <vt:lpstr>MTAC Open Session</vt:lpstr>
      <vt:lpstr>PowerPoint Presentation</vt:lpstr>
      <vt:lpstr>PowerPoint Presentation</vt:lpstr>
      <vt:lpstr>MAIL AS PART OF THE DAILY DIGITAL ROUTINE</vt:lpstr>
      <vt:lpstr>WHY MAIL POSITIONING</vt:lpstr>
      <vt:lpstr>Background</vt:lpstr>
      <vt:lpstr>PowerPoint Presentation</vt:lpstr>
      <vt:lpstr>PowerPoint Presentation</vt:lpstr>
      <vt:lpstr>Mail Moments Spring 2019</vt:lpstr>
      <vt:lpstr>PowerPoint Presentation</vt:lpstr>
      <vt:lpstr>PowerPoint Presentation</vt:lpstr>
      <vt:lpstr>Key Takeaways</vt:lpstr>
      <vt:lpstr>Informed Delivery® Promotion Summary</vt:lpstr>
      <vt:lpstr>Informed Delivery Growth</vt:lpstr>
      <vt:lpstr>Informed Delivery Enhancements – Overview</vt:lpstr>
      <vt:lpstr>Mailer Campaigns – PostalOne!</vt:lpstr>
      <vt:lpstr>Mailer Campaigns – PostalOne!</vt:lpstr>
      <vt:lpstr>PowerPoint Presentation</vt:lpstr>
      <vt:lpstr>PowerPoint Presentation</vt:lpstr>
      <vt:lpstr>PowerPoint Presentation</vt:lpstr>
      <vt:lpstr>Music  City  Annex  (MCA), NASS 372MA</vt:lpstr>
      <vt:lpstr>Surface Transfer Center Redesign</vt:lpstr>
      <vt:lpstr>PowerPoint Presentation</vt:lpstr>
      <vt:lpstr>SD Mail Service Expansion to Flats</vt:lpstr>
      <vt:lpstr>Mailer Update</vt:lpstr>
      <vt:lpstr>MTAC Focus Group Sessions</vt:lpstr>
      <vt:lpstr>PowerPoint Presentation</vt:lpstr>
      <vt:lpstr>Mail Prep and Entry, Operations</vt:lpstr>
      <vt:lpstr>PowerPoint Presentation</vt:lpstr>
      <vt:lpstr>Enterprise Analytics</vt:lpstr>
      <vt:lpstr>PowerPoint Presentation</vt:lpstr>
      <vt:lpstr>PowerPoint Presentation</vt:lpstr>
      <vt:lpstr>Product Innovation Emerging Tech </vt:lpstr>
      <vt:lpstr>PowerPoint Presentation</vt:lpstr>
      <vt:lpstr>Product Innovation Emerging Tech </vt:lpstr>
      <vt:lpstr>Product Innovation Emerging Tech </vt:lpstr>
      <vt:lpstr>Product Innovation Emerging Tech </vt:lpstr>
      <vt:lpstr>Payment &amp; Acceptance Education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PCCAC - News to Know from MTAC</dc:title>
  <dc:subject/>
  <dc:creator>Scocco, Cathy M - Washington, DC</dc:creator>
  <cp:keywords/>
  <dc:description/>
  <cp:lastModifiedBy>Scocco, Cathy M - Washington, DC</cp:lastModifiedBy>
  <cp:revision>178</cp:revision>
  <dcterms:created xsi:type="dcterms:W3CDTF">2018-05-15T11:06:48Z</dcterms:created>
  <dcterms:modified xsi:type="dcterms:W3CDTF">2019-09-12T12:11:57Z</dcterms:modified>
  <cp:category/>
</cp:coreProperties>
</file>